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478" r:id="rId1"/>
    <p:sldMasterId id="2147485490" r:id="rId2"/>
  </p:sldMasterIdLst>
  <p:notesMasterIdLst>
    <p:notesMasterId r:id="rId96"/>
  </p:notesMasterIdLst>
  <p:handoutMasterIdLst>
    <p:handoutMasterId r:id="rId97"/>
  </p:handoutMasterIdLst>
  <p:sldIdLst>
    <p:sldId id="623" r:id="rId3"/>
    <p:sldId id="258" r:id="rId4"/>
    <p:sldId id="263" r:id="rId5"/>
    <p:sldId id="259" r:id="rId6"/>
    <p:sldId id="266" r:id="rId7"/>
    <p:sldId id="696" r:id="rId8"/>
    <p:sldId id="653" r:id="rId9"/>
    <p:sldId id="625" r:id="rId10"/>
    <p:sldId id="626" r:id="rId11"/>
    <p:sldId id="627" r:id="rId12"/>
    <p:sldId id="647" r:id="rId13"/>
    <p:sldId id="591" r:id="rId14"/>
    <p:sldId id="592" r:id="rId15"/>
    <p:sldId id="594" r:id="rId16"/>
    <p:sldId id="595" r:id="rId17"/>
    <p:sldId id="663" r:id="rId18"/>
    <p:sldId id="641" r:id="rId19"/>
    <p:sldId id="642" r:id="rId20"/>
    <p:sldId id="643" r:id="rId21"/>
    <p:sldId id="644" r:id="rId22"/>
    <p:sldId id="645" r:id="rId23"/>
    <p:sldId id="646" r:id="rId24"/>
    <p:sldId id="684" r:id="rId25"/>
    <p:sldId id="675" r:id="rId26"/>
    <p:sldId id="596" r:id="rId27"/>
    <p:sldId id="598" r:id="rId28"/>
    <p:sldId id="666" r:id="rId29"/>
    <p:sldId id="668" r:id="rId30"/>
    <p:sldId id="667" r:id="rId31"/>
    <p:sldId id="634" r:id="rId32"/>
    <p:sldId id="665" r:id="rId33"/>
    <p:sldId id="635" r:id="rId34"/>
    <p:sldId id="669" r:id="rId35"/>
    <p:sldId id="648" r:id="rId36"/>
    <p:sldId id="670" r:id="rId37"/>
    <p:sldId id="699" r:id="rId38"/>
    <p:sldId id="700" r:id="rId39"/>
    <p:sldId id="701" r:id="rId40"/>
    <p:sldId id="601" r:id="rId41"/>
    <p:sldId id="602" r:id="rId42"/>
    <p:sldId id="603" r:id="rId43"/>
    <p:sldId id="604" r:id="rId44"/>
    <p:sldId id="605" r:id="rId45"/>
    <p:sldId id="606" r:id="rId46"/>
    <p:sldId id="607" r:id="rId47"/>
    <p:sldId id="608" r:id="rId48"/>
    <p:sldId id="609" r:id="rId49"/>
    <p:sldId id="610" r:id="rId50"/>
    <p:sldId id="611" r:id="rId51"/>
    <p:sldId id="612" r:id="rId52"/>
    <p:sldId id="613" r:id="rId53"/>
    <p:sldId id="630" r:id="rId54"/>
    <p:sldId id="631" r:id="rId55"/>
    <p:sldId id="632" r:id="rId56"/>
    <p:sldId id="633" r:id="rId57"/>
    <p:sldId id="671" r:id="rId58"/>
    <p:sldId id="753" r:id="rId59"/>
    <p:sldId id="754" r:id="rId60"/>
    <p:sldId id="636" r:id="rId61"/>
    <p:sldId id="704" r:id="rId62"/>
    <p:sldId id="707" r:id="rId63"/>
    <p:sldId id="708" r:id="rId64"/>
    <p:sldId id="709" r:id="rId65"/>
    <p:sldId id="710" r:id="rId66"/>
    <p:sldId id="711" r:id="rId67"/>
    <p:sldId id="712" r:id="rId68"/>
    <p:sldId id="713" r:id="rId69"/>
    <p:sldId id="638" r:id="rId70"/>
    <p:sldId id="718" r:id="rId71"/>
    <p:sldId id="714" r:id="rId72"/>
    <p:sldId id="717" r:id="rId73"/>
    <p:sldId id="719" r:id="rId74"/>
    <p:sldId id="715" r:id="rId75"/>
    <p:sldId id="651" r:id="rId76"/>
    <p:sldId id="659" r:id="rId77"/>
    <p:sldId id="660" r:id="rId78"/>
    <p:sldId id="658" r:id="rId79"/>
    <p:sldId id="672" r:id="rId80"/>
    <p:sldId id="678" r:id="rId81"/>
    <p:sldId id="755" r:id="rId82"/>
    <p:sldId id="756" r:id="rId83"/>
    <p:sldId id="679" r:id="rId84"/>
    <p:sldId id="680" r:id="rId85"/>
    <p:sldId id="681" r:id="rId86"/>
    <p:sldId id="702" r:id="rId87"/>
    <p:sldId id="703" r:id="rId88"/>
    <p:sldId id="758" r:id="rId89"/>
    <p:sldId id="687" r:id="rId90"/>
    <p:sldId id="688" r:id="rId91"/>
    <p:sldId id="689" r:id="rId92"/>
    <p:sldId id="690" r:id="rId93"/>
    <p:sldId id="691" r:id="rId94"/>
    <p:sldId id="686" r:id="rId95"/>
  </p:sldIdLst>
  <p:sldSz cx="6858000" cy="9906000" type="A4"/>
  <p:notesSz cx="9866313" cy="6735763"/>
  <p:defaultTextStyle>
    <a:defPPr>
      <a:defRPr lang="ja-JP"/>
    </a:defPPr>
    <a:lvl1pPr algn="l" rtl="0" fontAlgn="base">
      <a:spcBef>
        <a:spcPct val="0"/>
      </a:spcBef>
      <a:spcAft>
        <a:spcPct val="0"/>
      </a:spcAft>
      <a:defRPr kumimoji="1" sz="1200" kern="1200">
        <a:solidFill>
          <a:schemeClr val="tx1"/>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12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12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12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12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12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12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12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1200" kern="1200">
        <a:solidFill>
          <a:schemeClr val="tx1"/>
        </a:solidFill>
        <a:latin typeface="Times New Roman"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1714" userDrawn="1">
          <p15:clr>
            <a:srgbClr val="A4A3A4"/>
          </p15:clr>
        </p15:guide>
        <p15:guide id="2" pos="2160">
          <p15:clr>
            <a:srgbClr val="A4A3A4"/>
          </p15:clr>
        </p15:guide>
      </p15:sldGuideLst>
    </p:ext>
    <p:ext uri="{2D200454-40CA-4A62-9FC3-DE9A4176ACB9}">
      <p15:notesGuideLst xmlns:p15="http://schemas.microsoft.com/office/powerpoint/2012/main">
        <p15:guide id="1" orient="horz" pos="2122">
          <p15:clr>
            <a:srgbClr val="A4A3A4"/>
          </p15:clr>
        </p15:guide>
        <p15:guide id="2" pos="31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9FF99"/>
    <a:srgbClr val="66FF66"/>
    <a:srgbClr val="00FFFF"/>
    <a:srgbClr val="FFCCFF"/>
    <a:srgbClr val="FF99FF"/>
    <a:srgbClr val="009900"/>
    <a:srgbClr val="FF66CC"/>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67" autoAdjust="0"/>
    <p:restoredTop sz="99640" autoAdjust="0"/>
  </p:normalViewPr>
  <p:slideViewPr>
    <p:cSldViewPr>
      <p:cViewPr varScale="1">
        <p:scale>
          <a:sx n="77" d="100"/>
          <a:sy n="77" d="100"/>
        </p:scale>
        <p:origin x="3348" y="54"/>
      </p:cViewPr>
      <p:guideLst>
        <p:guide orient="horz" pos="1714"/>
        <p:guide pos="2160"/>
      </p:guideLst>
    </p:cSldViewPr>
  </p:slideViewPr>
  <p:outlineViewPr>
    <p:cViewPr>
      <p:scale>
        <a:sx n="33" d="100"/>
        <a:sy n="33" d="100"/>
      </p:scale>
      <p:origin x="0" y="1620"/>
    </p:cViewPr>
  </p:outlineViewPr>
  <p:notesTextViewPr>
    <p:cViewPr>
      <p:scale>
        <a:sx n="100" d="100"/>
        <a:sy n="100" d="100"/>
      </p:scale>
      <p:origin x="0" y="0"/>
    </p:cViewPr>
  </p:notesTextViewPr>
  <p:sorterViewPr>
    <p:cViewPr>
      <p:scale>
        <a:sx n="50" d="100"/>
        <a:sy n="50" d="100"/>
      </p:scale>
      <p:origin x="0" y="1152"/>
    </p:cViewPr>
  </p:sorterViewPr>
  <p:notesViewPr>
    <p:cSldViewPr>
      <p:cViewPr varScale="1">
        <p:scale>
          <a:sx n="71" d="100"/>
          <a:sy n="71" d="100"/>
        </p:scale>
        <p:origin x="-1764" y="-102"/>
      </p:cViewPr>
      <p:guideLst>
        <p:guide orient="horz" pos="2122"/>
        <p:guide pos="31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1" y="0"/>
            <a:ext cx="4275861" cy="375046"/>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a:lvl1pPr>
          </a:lstStyle>
          <a:p>
            <a:pPr>
              <a:defRPr/>
            </a:pPr>
            <a:endParaRPr lang="en-US" altLang="ja-JP"/>
          </a:p>
        </p:txBody>
      </p:sp>
      <p:sp>
        <p:nvSpPr>
          <p:cNvPr id="43011" name="Rectangle 3"/>
          <p:cNvSpPr>
            <a:spLocks noGrp="1" noChangeArrowheads="1"/>
          </p:cNvSpPr>
          <p:nvPr>
            <p:ph type="dt" sz="quarter" idx="1"/>
          </p:nvPr>
        </p:nvSpPr>
        <p:spPr bwMode="auto">
          <a:xfrm>
            <a:off x="5590452" y="0"/>
            <a:ext cx="4275861" cy="375046"/>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a:lvl1pPr>
          </a:lstStyle>
          <a:p>
            <a:pPr>
              <a:defRPr/>
            </a:pPr>
            <a:endParaRPr lang="en-US" altLang="ja-JP"/>
          </a:p>
        </p:txBody>
      </p:sp>
      <p:sp>
        <p:nvSpPr>
          <p:cNvPr id="43012" name="Rectangle 4"/>
          <p:cNvSpPr>
            <a:spLocks noGrp="1" noChangeArrowheads="1"/>
          </p:cNvSpPr>
          <p:nvPr>
            <p:ph type="ftr" sz="quarter" idx="2"/>
          </p:nvPr>
        </p:nvSpPr>
        <p:spPr bwMode="auto">
          <a:xfrm>
            <a:off x="1" y="6360718"/>
            <a:ext cx="4275861" cy="375045"/>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a:lvl1pPr>
          </a:lstStyle>
          <a:p>
            <a:pPr>
              <a:defRPr/>
            </a:pPr>
            <a:endParaRPr lang="en-US" altLang="ja-JP"/>
          </a:p>
        </p:txBody>
      </p:sp>
      <p:sp>
        <p:nvSpPr>
          <p:cNvPr id="43013" name="Rectangle 5"/>
          <p:cNvSpPr>
            <a:spLocks noGrp="1" noChangeArrowheads="1"/>
          </p:cNvSpPr>
          <p:nvPr>
            <p:ph type="sldNum" sz="quarter" idx="3"/>
          </p:nvPr>
        </p:nvSpPr>
        <p:spPr bwMode="auto">
          <a:xfrm>
            <a:off x="5590452" y="6360718"/>
            <a:ext cx="4275861" cy="375045"/>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a:lvl1pPr>
          </a:lstStyle>
          <a:p>
            <a:pPr>
              <a:defRPr/>
            </a:pPr>
            <a:fld id="{22FF94B0-A88D-4743-8340-C825F3153C58}" type="slidenum">
              <a:rPr lang="en-US" altLang="ja-JP"/>
              <a:pPr>
                <a:defRPr/>
              </a:pPr>
              <a:t>‹#›</a:t>
            </a:fld>
            <a:endParaRPr lang="en-US" altLang="ja-JP"/>
          </a:p>
        </p:txBody>
      </p:sp>
    </p:spTree>
    <p:extLst>
      <p:ext uri="{BB962C8B-B14F-4D97-AF65-F5344CB8AC3E}">
        <p14:creationId xmlns:p14="http://schemas.microsoft.com/office/powerpoint/2010/main" val="11105560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4275861" cy="375046"/>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a:lvl1pPr>
          </a:lstStyle>
          <a:p>
            <a:pPr>
              <a:defRPr/>
            </a:pPr>
            <a:endParaRPr lang="en-US" altLang="ja-JP"/>
          </a:p>
        </p:txBody>
      </p:sp>
      <p:sp>
        <p:nvSpPr>
          <p:cNvPr id="6147" name="Rectangle 3"/>
          <p:cNvSpPr>
            <a:spLocks noGrp="1" noChangeArrowheads="1"/>
          </p:cNvSpPr>
          <p:nvPr>
            <p:ph type="dt" idx="1"/>
          </p:nvPr>
        </p:nvSpPr>
        <p:spPr bwMode="auto">
          <a:xfrm>
            <a:off x="5590452" y="0"/>
            <a:ext cx="4275861" cy="375046"/>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a:lvl1pPr>
          </a:lstStyle>
          <a:p>
            <a:pPr>
              <a:defRPr/>
            </a:pPr>
            <a:endParaRPr lang="en-US" altLang="ja-JP"/>
          </a:p>
        </p:txBody>
      </p:sp>
      <p:sp>
        <p:nvSpPr>
          <p:cNvPr id="39940" name="Rectangle 4"/>
          <p:cNvSpPr>
            <a:spLocks noGrp="1" noRot="1" noChangeAspect="1" noChangeArrowheads="1" noTextEdit="1"/>
          </p:cNvSpPr>
          <p:nvPr>
            <p:ph type="sldImg" idx="2"/>
          </p:nvPr>
        </p:nvSpPr>
        <p:spPr bwMode="auto">
          <a:xfrm>
            <a:off x="4051300" y="523875"/>
            <a:ext cx="1762125" cy="2544763"/>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1316121" y="3217261"/>
            <a:ext cx="7234072" cy="2994342"/>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150" name="Rectangle 6"/>
          <p:cNvSpPr>
            <a:spLocks noGrp="1" noChangeArrowheads="1"/>
          </p:cNvSpPr>
          <p:nvPr>
            <p:ph type="ftr" sz="quarter" idx="4"/>
          </p:nvPr>
        </p:nvSpPr>
        <p:spPr bwMode="auto">
          <a:xfrm>
            <a:off x="1" y="6360718"/>
            <a:ext cx="4275861" cy="375045"/>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a:lvl1pPr>
          </a:lstStyle>
          <a:p>
            <a:pPr>
              <a:defRPr/>
            </a:pPr>
            <a:endParaRPr lang="en-US" altLang="ja-JP"/>
          </a:p>
        </p:txBody>
      </p:sp>
      <p:sp>
        <p:nvSpPr>
          <p:cNvPr id="6151" name="Rectangle 7"/>
          <p:cNvSpPr>
            <a:spLocks noGrp="1" noChangeArrowheads="1"/>
          </p:cNvSpPr>
          <p:nvPr>
            <p:ph type="sldNum" sz="quarter" idx="5"/>
          </p:nvPr>
        </p:nvSpPr>
        <p:spPr bwMode="auto">
          <a:xfrm>
            <a:off x="5590452" y="6360718"/>
            <a:ext cx="4275861" cy="375045"/>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a:lvl1pPr>
          </a:lstStyle>
          <a:p>
            <a:pPr>
              <a:defRPr/>
            </a:pPr>
            <a:fld id="{2EF60284-F380-44EB-B7F0-066DC1C091F0}" type="slidenum">
              <a:rPr lang="en-US" altLang="ja-JP"/>
              <a:pPr>
                <a:defRPr/>
              </a:pPr>
              <a:t>‹#›</a:t>
            </a:fld>
            <a:endParaRPr lang="en-US" altLang="ja-JP"/>
          </a:p>
        </p:txBody>
      </p:sp>
    </p:spTree>
    <p:extLst>
      <p:ext uri="{BB962C8B-B14F-4D97-AF65-F5344CB8AC3E}">
        <p14:creationId xmlns:p14="http://schemas.microsoft.com/office/powerpoint/2010/main" val="276276392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CF55D34-350F-444F-92FC-353C04FDC073}" type="slidenum">
              <a:rPr kumimoji="1" lang="ja-JP" altLang="en-US" smtClean="0"/>
              <a:t>2</a:t>
            </a:fld>
            <a:endParaRPr kumimoji="1" lang="ja-JP" altLang="en-US"/>
          </a:p>
        </p:txBody>
      </p:sp>
    </p:spTree>
    <p:extLst>
      <p:ext uri="{BB962C8B-B14F-4D97-AF65-F5344CB8AC3E}">
        <p14:creationId xmlns:p14="http://schemas.microsoft.com/office/powerpoint/2010/main" val="42083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F55D34-350F-444F-92FC-353C04FDC073}" type="slidenum">
              <a:rPr kumimoji="1" lang="ja-JP" altLang="en-US" smtClean="0"/>
              <a:t>4</a:t>
            </a:fld>
            <a:endParaRPr kumimoji="1" lang="ja-JP" altLang="en-US"/>
          </a:p>
        </p:txBody>
      </p:sp>
    </p:spTree>
    <p:extLst>
      <p:ext uri="{BB962C8B-B14F-4D97-AF65-F5344CB8AC3E}">
        <p14:creationId xmlns:p14="http://schemas.microsoft.com/office/powerpoint/2010/main" val="283817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250" y="1621191"/>
            <a:ext cx="5143500" cy="3448756"/>
          </a:xfrm>
        </p:spPr>
        <p:txBody>
          <a:bodyPr anchor="b"/>
          <a:lstStyle>
            <a:lvl1pPr algn="ctr">
              <a:defRPr sz="3375"/>
            </a:lvl1pPr>
          </a:lstStyle>
          <a:p>
            <a:r>
              <a:rPr kumimoji="1" lang="ja-JP" altLang="en-US"/>
              <a:t>マスター タイトルの書式設定</a:t>
            </a:r>
          </a:p>
        </p:txBody>
      </p:sp>
      <p:sp>
        <p:nvSpPr>
          <p:cNvPr id="3" name="サブタイトル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テキスト ボックス 6"/>
          <p:cNvSpPr txBox="1"/>
          <p:nvPr userDrawn="1"/>
        </p:nvSpPr>
        <p:spPr>
          <a:xfrm>
            <a:off x="0" y="1"/>
            <a:ext cx="836712" cy="461665"/>
          </a:xfrm>
          <a:prstGeom prst="rect">
            <a:avLst/>
          </a:prstGeom>
          <a:noFill/>
        </p:spPr>
        <p:txBody>
          <a:bodyPr wrap="square" rtlCol="0">
            <a:spAutoFit/>
          </a:bodyPr>
          <a:lstStyle/>
          <a:p>
            <a:pPr fontAlgn="auto">
              <a:spcBef>
                <a:spcPts val="0"/>
              </a:spcBef>
              <a:spcAft>
                <a:spcPts val="0"/>
              </a:spcAft>
            </a:pPr>
            <a:r>
              <a:rPr lang="ja-JP" altLang="en-US" dirty="0">
                <a:solidFill>
                  <a:prstClr val="black"/>
                </a:solidFill>
                <a:latin typeface="Calibri"/>
              </a:rPr>
              <a:t>機密性○情報</a:t>
            </a:r>
          </a:p>
        </p:txBody>
      </p:sp>
      <p:sp>
        <p:nvSpPr>
          <p:cNvPr id="8" name="テキスト ボックス 7"/>
          <p:cNvSpPr txBox="1"/>
          <p:nvPr userDrawn="1"/>
        </p:nvSpPr>
        <p:spPr>
          <a:xfrm>
            <a:off x="6291318" y="1"/>
            <a:ext cx="566682" cy="461665"/>
          </a:xfrm>
          <a:prstGeom prst="rect">
            <a:avLst/>
          </a:prstGeom>
          <a:noFill/>
        </p:spPr>
        <p:txBody>
          <a:bodyPr wrap="square" rtlCol="0">
            <a:spAutoFit/>
          </a:bodyPr>
          <a:lstStyle/>
          <a:p>
            <a:pPr fontAlgn="auto">
              <a:spcBef>
                <a:spcPts val="0"/>
              </a:spcBef>
              <a:spcAft>
                <a:spcPts val="0"/>
              </a:spcAft>
            </a:pPr>
            <a:r>
              <a:rPr lang="ja-JP" altLang="en-US" dirty="0">
                <a:solidFill>
                  <a:prstClr val="black"/>
                </a:solidFill>
                <a:latin typeface="Calibri"/>
              </a:rPr>
              <a:t>○○限り</a:t>
            </a:r>
          </a:p>
        </p:txBody>
      </p:sp>
    </p:spTree>
    <p:extLst>
      <p:ext uri="{BB962C8B-B14F-4D97-AF65-F5344CB8AC3E}">
        <p14:creationId xmlns:p14="http://schemas.microsoft.com/office/powerpoint/2010/main" val="896124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11"/>
          </p:nvPr>
        </p:nvSpPr>
        <p:spPr/>
        <p:txBody>
          <a:body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12"/>
          </p:nvPr>
        </p:nvSpPr>
        <p:spPr/>
        <p:txBody>
          <a:body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309604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6" y="527403"/>
            <a:ext cx="1478756" cy="8394877"/>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71487" y="527403"/>
            <a:ext cx="4350544" cy="839487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11"/>
          </p:nvPr>
        </p:nvSpPr>
        <p:spPr/>
        <p:txBody>
          <a:body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12"/>
          </p:nvPr>
        </p:nvSpPr>
        <p:spPr/>
        <p:txBody>
          <a:body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337140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250" y="1621191"/>
            <a:ext cx="5143500" cy="3448756"/>
          </a:xfrm>
        </p:spPr>
        <p:txBody>
          <a:bodyPr anchor="b"/>
          <a:lstStyle>
            <a:lvl1pPr algn="ctr">
              <a:defRPr sz="3375"/>
            </a:lvl1pPr>
          </a:lstStyle>
          <a:p>
            <a:r>
              <a:rPr kumimoji="1" lang="ja-JP" altLang="en-US"/>
              <a:t>マスター タイトルの書式設定</a:t>
            </a:r>
          </a:p>
        </p:txBody>
      </p:sp>
      <p:sp>
        <p:nvSpPr>
          <p:cNvPr id="3" name="サブタイトル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テキスト ボックス 6"/>
          <p:cNvSpPr txBox="1"/>
          <p:nvPr userDrawn="1"/>
        </p:nvSpPr>
        <p:spPr>
          <a:xfrm>
            <a:off x="0" y="1"/>
            <a:ext cx="836712" cy="461665"/>
          </a:xfrm>
          <a:prstGeom prst="rect">
            <a:avLst/>
          </a:prstGeom>
          <a:noFill/>
        </p:spPr>
        <p:txBody>
          <a:bodyPr wrap="square" rtlCol="0">
            <a:spAutoFit/>
          </a:bodyPr>
          <a:lstStyle/>
          <a:p>
            <a:pPr fontAlgn="auto">
              <a:spcBef>
                <a:spcPts val="0"/>
              </a:spcBef>
              <a:spcAft>
                <a:spcPts val="0"/>
              </a:spcAft>
            </a:pPr>
            <a:r>
              <a:rPr lang="ja-JP" altLang="en-US" dirty="0">
                <a:solidFill>
                  <a:prstClr val="black"/>
                </a:solidFill>
                <a:latin typeface="Calibri"/>
              </a:rPr>
              <a:t>機密性○情報</a:t>
            </a:r>
          </a:p>
        </p:txBody>
      </p:sp>
      <p:sp>
        <p:nvSpPr>
          <p:cNvPr id="8" name="テキスト ボックス 7"/>
          <p:cNvSpPr txBox="1"/>
          <p:nvPr userDrawn="1"/>
        </p:nvSpPr>
        <p:spPr>
          <a:xfrm>
            <a:off x="6291318" y="1"/>
            <a:ext cx="566682" cy="461665"/>
          </a:xfrm>
          <a:prstGeom prst="rect">
            <a:avLst/>
          </a:prstGeom>
          <a:noFill/>
        </p:spPr>
        <p:txBody>
          <a:bodyPr wrap="square" rtlCol="0">
            <a:spAutoFit/>
          </a:bodyPr>
          <a:lstStyle/>
          <a:p>
            <a:pPr fontAlgn="auto">
              <a:spcBef>
                <a:spcPts val="0"/>
              </a:spcBef>
              <a:spcAft>
                <a:spcPts val="0"/>
              </a:spcAft>
            </a:pPr>
            <a:r>
              <a:rPr lang="ja-JP" altLang="en-US" dirty="0">
                <a:solidFill>
                  <a:prstClr val="black"/>
                </a:solidFill>
                <a:latin typeface="Calibri"/>
              </a:rPr>
              <a:t>○○限り</a:t>
            </a:r>
          </a:p>
        </p:txBody>
      </p:sp>
    </p:spTree>
    <p:extLst>
      <p:ext uri="{BB962C8B-B14F-4D97-AF65-F5344CB8AC3E}">
        <p14:creationId xmlns:p14="http://schemas.microsoft.com/office/powerpoint/2010/main" val="1151689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04885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67916" y="2469622"/>
            <a:ext cx="5915025" cy="4120620"/>
          </a:xfrm>
        </p:spPr>
        <p:txBody>
          <a:bodyPr anchor="b"/>
          <a:lstStyle>
            <a:lvl1pPr>
              <a:defRPr sz="3375"/>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4042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71488"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71863"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3616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527404"/>
            <a:ext cx="5915025" cy="1914702"/>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72381" y="3618442"/>
            <a:ext cx="2901255"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71863" y="3618442"/>
            <a:ext cx="2915543"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9014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8554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8241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660400"/>
            <a:ext cx="2211883" cy="2311400"/>
          </a:xfrm>
        </p:spPr>
        <p:txBody>
          <a:bodyPr anchor="b"/>
          <a:lstStyle>
            <a:lvl1pPr>
              <a:defRPr sz="1800"/>
            </a:lvl1pPr>
          </a:lstStyle>
          <a:p>
            <a:r>
              <a:rPr kumimoji="1" lang="ja-JP" altLang="en-US"/>
              <a:t>マスター タイトルの書式設定</a:t>
            </a:r>
          </a:p>
        </p:txBody>
      </p:sp>
      <p:sp>
        <p:nvSpPr>
          <p:cNvPr id="3" name="コンテンツ プレースホルダー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6" name="フッター プレースホルダー 5"/>
          <p:cNvSpPr>
            <a:spLocks noGrp="1"/>
          </p:cNvSpPr>
          <p:nvPr>
            <p:ph type="ftr" sz="quarter" idx="11"/>
          </p:nvPr>
        </p:nvSpPr>
        <p:spPr/>
        <p:txBody>
          <a:bodyPr/>
          <a:lstStyle/>
          <a:p>
            <a:pPr fontAlgn="auto">
              <a:spcBef>
                <a:spcPts val="0"/>
              </a:spcBef>
              <a:spcAft>
                <a:spcPts val="0"/>
              </a:spcAft>
            </a:pPr>
            <a:endParaRPr lang="ja-JP" altLang="en-US">
              <a:solidFill>
                <a:prstClr val="black">
                  <a:tint val="75000"/>
                </a:prstClr>
              </a:solidFill>
              <a:latin typeface="Calibri"/>
            </a:endParaRPr>
          </a:p>
        </p:txBody>
      </p:sp>
      <p:sp>
        <p:nvSpPr>
          <p:cNvPr id="7" name="スライド番号プレースホルダー 6"/>
          <p:cNvSpPr>
            <a:spLocks noGrp="1"/>
          </p:cNvSpPr>
          <p:nvPr>
            <p:ph type="sldNum" sz="quarter" idx="12"/>
          </p:nvPr>
        </p:nvSpPr>
        <p:spPr/>
        <p:txBody>
          <a:body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5186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2758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660400"/>
            <a:ext cx="2211883" cy="2311400"/>
          </a:xfrm>
        </p:spPr>
        <p:txBody>
          <a:bodyPr anchor="b"/>
          <a:lstStyle>
            <a:lvl1pPr>
              <a:defRPr sz="1800"/>
            </a:lvl1pPr>
          </a:lstStyle>
          <a:p>
            <a:r>
              <a:rPr kumimoji="1" lang="ja-JP" altLang="en-US"/>
              <a:t>マスター タイトルの書式設定</a:t>
            </a:r>
          </a:p>
        </p:txBody>
      </p:sp>
      <p:sp>
        <p:nvSpPr>
          <p:cNvPr id="3" name="図プレースホルダー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kumimoji="1" lang="ja-JP" altLang="en-US"/>
          </a:p>
        </p:txBody>
      </p:sp>
      <p:sp>
        <p:nvSpPr>
          <p:cNvPr id="4" name="テキスト プレースホルダー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2940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11"/>
          </p:nvPr>
        </p:nvSpPr>
        <p:spPr/>
        <p:txBody>
          <a:body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12"/>
          </p:nvPr>
        </p:nvSpPr>
        <p:spPr/>
        <p:txBody>
          <a:body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4152677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6" y="527403"/>
            <a:ext cx="1478756" cy="8394877"/>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71487" y="527403"/>
            <a:ext cx="4350544" cy="839487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11"/>
          </p:nvPr>
        </p:nvSpPr>
        <p:spPr/>
        <p:txBody>
          <a:body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12"/>
          </p:nvPr>
        </p:nvSpPr>
        <p:spPr/>
        <p:txBody>
          <a:body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348651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67916" y="2469622"/>
            <a:ext cx="5915025" cy="4120620"/>
          </a:xfrm>
        </p:spPr>
        <p:txBody>
          <a:bodyPr anchor="b"/>
          <a:lstStyle>
            <a:lvl1pPr>
              <a:defRPr sz="3375"/>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477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71488"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71863"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1349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527404"/>
            <a:ext cx="5915025" cy="1914702"/>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72381" y="3618442"/>
            <a:ext cx="2901255"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71863" y="3618442"/>
            <a:ext cx="2915543"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926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065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497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660400"/>
            <a:ext cx="2211883" cy="2311400"/>
          </a:xfrm>
        </p:spPr>
        <p:txBody>
          <a:bodyPr anchor="b"/>
          <a:lstStyle>
            <a:lvl1pPr>
              <a:defRPr sz="1800"/>
            </a:lvl1pPr>
          </a:lstStyle>
          <a:p>
            <a:r>
              <a:rPr kumimoji="1" lang="ja-JP" altLang="en-US"/>
              <a:t>マスター タイトルの書式設定</a:t>
            </a:r>
          </a:p>
        </p:txBody>
      </p:sp>
      <p:sp>
        <p:nvSpPr>
          <p:cNvPr id="3" name="コンテンツ プレースホルダー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6" name="フッター プレースホルダー 5"/>
          <p:cNvSpPr>
            <a:spLocks noGrp="1"/>
          </p:cNvSpPr>
          <p:nvPr>
            <p:ph type="ftr" sz="quarter" idx="11"/>
          </p:nvPr>
        </p:nvSpPr>
        <p:spPr/>
        <p:txBody>
          <a:bodyPr/>
          <a:lstStyle/>
          <a:p>
            <a:pPr fontAlgn="auto">
              <a:spcBef>
                <a:spcPts val="0"/>
              </a:spcBef>
              <a:spcAft>
                <a:spcPts val="0"/>
              </a:spcAft>
            </a:pPr>
            <a:endParaRPr lang="ja-JP" altLang="en-US">
              <a:solidFill>
                <a:prstClr val="black">
                  <a:tint val="75000"/>
                </a:prstClr>
              </a:solidFill>
              <a:latin typeface="Calibri"/>
            </a:endParaRPr>
          </a:p>
        </p:txBody>
      </p:sp>
      <p:sp>
        <p:nvSpPr>
          <p:cNvPr id="7" name="スライド番号プレースホルダー 6"/>
          <p:cNvSpPr>
            <a:spLocks noGrp="1"/>
          </p:cNvSpPr>
          <p:nvPr>
            <p:ph type="sldNum" sz="quarter" idx="12"/>
          </p:nvPr>
        </p:nvSpPr>
        <p:spPr/>
        <p:txBody>
          <a:body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198946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660400"/>
            <a:ext cx="2211883" cy="2311400"/>
          </a:xfrm>
        </p:spPr>
        <p:txBody>
          <a:bodyPr anchor="b"/>
          <a:lstStyle>
            <a:lvl1pPr>
              <a:defRPr sz="1800"/>
            </a:lvl1pPr>
          </a:lstStyle>
          <a:p>
            <a:r>
              <a:rPr kumimoji="1" lang="ja-JP" altLang="en-US"/>
              <a:t>マスター タイトルの書式設定</a:t>
            </a:r>
          </a:p>
        </p:txBody>
      </p:sp>
      <p:sp>
        <p:nvSpPr>
          <p:cNvPr id="3" name="図プレースホルダー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kumimoji="1" lang="ja-JP" altLang="en-US"/>
          </a:p>
        </p:txBody>
      </p:sp>
      <p:sp>
        <p:nvSpPr>
          <p:cNvPr id="4" name="テキスト プレースホルダー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B61C509-C240-40A6-BB1A-64BE214C778E}" type="datetimeFigureOut">
              <a:rPr lang="ja-JP" altLang="en-US" smtClean="0">
                <a:solidFill>
                  <a:prstClr val="black">
                    <a:tint val="75000"/>
                  </a:prstClr>
                </a:solidFill>
              </a:rPr>
              <a:pPr/>
              <a:t>2024/6/10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64452A23-BFEA-43FD-98FB-69091C0AE9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1095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3553640899"/>
      </p:ext>
    </p:extLst>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Lst>
  <p:txStyles>
    <p:titleStyle>
      <a:lvl1pPr algn="l" defTabSz="514350" rtl="0" eaLnBrk="1" latinLnBrk="0" hangingPunct="1">
        <a:lnSpc>
          <a:spcPct val="90000"/>
        </a:lnSpc>
        <a:spcBef>
          <a:spcPct val="0"/>
        </a:spcBef>
        <a:buNone/>
        <a:defRPr kumimoji="1"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kumimoji="1"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kumimoji="1"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pPr fontAlgn="auto">
              <a:spcBef>
                <a:spcPts val="0"/>
              </a:spcBef>
              <a:spcAft>
                <a:spcPts val="0"/>
              </a:spcAft>
            </a:pPr>
            <a:fld id="{6B61C509-C240-40A6-BB1A-64BE214C778E}" type="datetimeFigureOut">
              <a:rPr lang="ja-JP" altLang="en-US" smtClean="0">
                <a:solidFill>
                  <a:prstClr val="black">
                    <a:tint val="75000"/>
                  </a:prstClr>
                </a:solidFill>
                <a:latin typeface="Calibri"/>
              </a:rPr>
              <a:pPr fontAlgn="auto">
                <a:spcBef>
                  <a:spcPts val="0"/>
                </a:spcBef>
                <a:spcAft>
                  <a:spcPts val="0"/>
                </a:spcAft>
              </a:pPr>
              <a:t>2024/6/10</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pPr fontAlgn="auto">
              <a:spcBef>
                <a:spcPts val="0"/>
              </a:spcBef>
              <a:spcAft>
                <a:spcPts val="0"/>
              </a:spcAft>
            </a:pPr>
            <a:fld id="{64452A23-BFEA-43FD-98FB-69091C0AE9EE}"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3642622193"/>
      </p:ext>
    </p:extLst>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defTabSz="514350" rtl="0" eaLnBrk="1" latinLnBrk="0" hangingPunct="1">
        <a:lnSpc>
          <a:spcPct val="90000"/>
        </a:lnSpc>
        <a:spcBef>
          <a:spcPct val="0"/>
        </a:spcBef>
        <a:buNone/>
        <a:defRPr kumimoji="1"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kumimoji="1"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kumimoji="1"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18" Type="http://schemas.openxmlformats.org/officeDocument/2006/relationships/image" Target="../media/image9.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13.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7.jpeg"/><Relationship Id="rId5" Type="http://schemas.openxmlformats.org/officeDocument/2006/relationships/image" Target="../media/image5.png"/><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10.png"/><Relationship Id="rId4" Type="http://schemas.microsoft.com/office/2007/relationships/hdphoto" Target="../media/hdphoto2.wdp"/><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93.emf"/><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8.xml"/><Relationship Id="rId4" Type="http://schemas.openxmlformats.org/officeDocument/2006/relationships/image" Target="../media/image90.emf"/></Relationships>
</file>

<file path=ppt/slides/_rels/slide3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0.e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22.png"/><Relationship Id="rId3" Type="http://schemas.openxmlformats.org/officeDocument/2006/relationships/image" Target="../media/image8.png"/><Relationship Id="rId21" Type="http://schemas.openxmlformats.org/officeDocument/2006/relationships/image" Target="../media/image39.png"/><Relationship Id="rId7" Type="http://schemas.microsoft.com/office/2007/relationships/hdphoto" Target="../media/hdphoto3.wdp"/><Relationship Id="rId12" Type="http://schemas.openxmlformats.org/officeDocument/2006/relationships/image" Target="../media/image30.png"/><Relationship Id="rId17" Type="http://schemas.openxmlformats.org/officeDocument/2006/relationships/image" Target="../media/image35.png"/><Relationship Id="rId25" Type="http://schemas.microsoft.com/office/2007/relationships/hdphoto" Target="../media/hdphoto5.wdp"/><Relationship Id="rId2" Type="http://schemas.openxmlformats.org/officeDocument/2006/relationships/image" Target="../media/image21.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24" Type="http://schemas.openxmlformats.org/officeDocument/2006/relationships/image" Target="../media/image41.png"/><Relationship Id="rId5" Type="http://schemas.openxmlformats.org/officeDocument/2006/relationships/image" Target="../media/image24.png"/><Relationship Id="rId15" Type="http://schemas.openxmlformats.org/officeDocument/2006/relationships/image" Target="../media/image33.png"/><Relationship Id="rId23" Type="http://schemas.openxmlformats.org/officeDocument/2006/relationships/image" Target="../media/image40.jpeg"/><Relationship Id="rId28" Type="http://schemas.openxmlformats.org/officeDocument/2006/relationships/image" Target="../media/image13.emf"/><Relationship Id="rId10" Type="http://schemas.openxmlformats.org/officeDocument/2006/relationships/image" Target="../media/image28.jpeg"/><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7.jpeg"/><Relationship Id="rId14" Type="http://schemas.openxmlformats.org/officeDocument/2006/relationships/image" Target="../media/image32.png"/><Relationship Id="rId22" Type="http://schemas.microsoft.com/office/2007/relationships/hdphoto" Target="../media/hdphoto4.wdp"/><Relationship Id="rId27"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1.png"/><Relationship Id="rId18" Type="http://schemas.openxmlformats.org/officeDocument/2006/relationships/image" Target="../media/image11.png"/><Relationship Id="rId3" Type="http://schemas.openxmlformats.org/officeDocument/2006/relationships/image" Target="../media/image43.jpeg"/><Relationship Id="rId21" Type="http://schemas.openxmlformats.org/officeDocument/2006/relationships/image" Target="../media/image22.png"/><Relationship Id="rId7" Type="http://schemas.microsoft.com/office/2007/relationships/hdphoto" Target="../media/hdphoto6.wdp"/><Relationship Id="rId12" Type="http://schemas.openxmlformats.org/officeDocument/2006/relationships/image" Target="../media/image50.jpeg"/><Relationship Id="rId17" Type="http://schemas.openxmlformats.org/officeDocument/2006/relationships/image" Target="../media/image54.jpeg"/><Relationship Id="rId2" Type="http://schemas.openxmlformats.org/officeDocument/2006/relationships/notesSlide" Target="../notesSlides/notesSlide2.xml"/><Relationship Id="rId16" Type="http://schemas.openxmlformats.org/officeDocument/2006/relationships/image" Target="../media/image53.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jpeg"/><Relationship Id="rId5" Type="http://schemas.openxmlformats.org/officeDocument/2006/relationships/image" Target="../media/image45.jpeg"/><Relationship Id="rId15" Type="http://schemas.openxmlformats.org/officeDocument/2006/relationships/image" Target="../media/image52.jpeg"/><Relationship Id="rId23" Type="http://schemas.openxmlformats.org/officeDocument/2006/relationships/image" Target="../media/image13.emf"/><Relationship Id="rId10" Type="http://schemas.openxmlformats.org/officeDocument/2006/relationships/image" Target="../media/image48.jpeg"/><Relationship Id="rId19" Type="http://schemas.openxmlformats.org/officeDocument/2006/relationships/image" Target="../media/image7.png"/><Relationship Id="rId4" Type="http://schemas.openxmlformats.org/officeDocument/2006/relationships/image" Target="../media/image44.jpeg"/><Relationship Id="rId9" Type="http://schemas.microsoft.com/office/2007/relationships/hdphoto" Target="../media/hdphoto7.wdp"/><Relationship Id="rId14" Type="http://schemas.openxmlformats.org/officeDocument/2006/relationships/image" Target="../media/image51.jpeg"/><Relationship Id="rId22" Type="http://schemas.openxmlformats.org/officeDocument/2006/relationships/image" Target="../media/image55.emf"/></Relationships>
</file>

<file path=ppt/slides/_rels/slide50.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pattFill prst="dotGrid">
          <a:fgClr>
            <a:schemeClr val="accent2"/>
          </a:fgClr>
          <a:bgClr>
            <a:schemeClr val="accent2">
              <a:lumMod val="20000"/>
              <a:lumOff val="80000"/>
            </a:schemeClr>
          </a:bgClr>
        </a:patt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88913" y="1708150"/>
            <a:ext cx="6524625" cy="3631673"/>
          </a:xfrm>
          <a:prstGeom prst="rect">
            <a:avLst/>
          </a:prstGeom>
          <a:noFill/>
          <a:ln w="9525">
            <a:noFill/>
            <a:miter lim="800000"/>
            <a:headEnd/>
            <a:tailEnd/>
          </a:ln>
        </p:spPr>
        <p:txBody>
          <a:bodyPr lIns="0" tIns="45675" rIns="0" bIns="45675">
            <a:spAutoFit/>
          </a:bodyPr>
          <a:lstStyle/>
          <a:p>
            <a:pPr algn="ctr">
              <a:spcBef>
                <a:spcPct val="10000"/>
              </a:spcBef>
            </a:pPr>
            <a:r>
              <a:rPr lang="ja-JP" altLang="en-US" sz="3200" b="1" dirty="0">
                <a:solidFill>
                  <a:srgbClr val="103540"/>
                </a:solidFill>
                <a:latin typeface="メイリオ" panose="020B0604030504040204" pitchFamily="50" charset="-128"/>
                <a:ea typeface="メイリオ" panose="020B0604030504040204" pitchFamily="50" charset="-128"/>
                <a:cs typeface="メイリオ" panose="020B0604030504040204" pitchFamily="50" charset="-128"/>
              </a:rPr>
              <a:t>多面的機能支払交付金の</a:t>
            </a:r>
            <a:endParaRPr lang="en-US" altLang="ja-JP" sz="3200" b="1" dirty="0">
              <a:solidFill>
                <a:srgbClr val="103540"/>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10000"/>
              </a:spcBef>
            </a:pPr>
            <a:r>
              <a:rPr lang="ja-JP" altLang="en-US" sz="3200" b="1" dirty="0">
                <a:solidFill>
                  <a:srgbClr val="103540"/>
                </a:solidFill>
                <a:latin typeface="メイリオ" panose="020B0604030504040204" pitchFamily="50" charset="-128"/>
                <a:ea typeface="メイリオ" panose="020B0604030504040204" pitchFamily="50" charset="-128"/>
                <a:cs typeface="メイリオ" panose="020B0604030504040204" pitchFamily="50" charset="-128"/>
              </a:rPr>
              <a:t>活動の手引き</a:t>
            </a:r>
            <a:endParaRPr lang="en-US" altLang="ja-JP" sz="3200" b="1" dirty="0">
              <a:solidFill>
                <a:srgbClr val="103540"/>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10000"/>
              </a:spcBef>
            </a:pPr>
            <a:r>
              <a:rPr lang="ja-JP" altLang="en-US" sz="2000" dirty="0">
                <a:solidFill>
                  <a:srgbClr val="103540"/>
                </a:solidFill>
                <a:latin typeface="メイリオ" panose="020B0604030504040204" pitchFamily="50" charset="-128"/>
                <a:ea typeface="メイリオ" panose="020B0604030504040204" pitchFamily="50" charset="-128"/>
                <a:cs typeface="メイリオ" panose="020B0604030504040204" pitchFamily="50" charset="-128"/>
              </a:rPr>
              <a:t>（事務及び機械の安全使用に関する研修）</a:t>
            </a:r>
            <a:endParaRPr lang="en-US" altLang="ja-JP" sz="2000" dirty="0">
              <a:solidFill>
                <a:srgbClr val="103540"/>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10000"/>
              </a:spcBef>
            </a:pPr>
            <a:endParaRPr lang="en-US" altLang="ja-JP" sz="3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10000"/>
              </a:spcBef>
            </a:pPr>
            <a:r>
              <a:rPr lang="ja-JP" altLang="en-US" sz="3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活動組織用</a:t>
            </a:r>
            <a:endParaRPr lang="en-US" altLang="ja-JP" sz="3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10000"/>
              </a:spcBef>
            </a:pPr>
            <a:endParaRPr lang="en-US" altLang="ja-JP" sz="3200" dirty="0">
              <a:solidFill>
                <a:srgbClr val="103540"/>
              </a:solidFill>
              <a:ea typeface="ＤＦ特太ゴシック体" pitchFamily="1" charset="-128"/>
            </a:endParaRPr>
          </a:p>
          <a:p>
            <a:pPr algn="ctr">
              <a:spcBef>
                <a:spcPct val="10000"/>
              </a:spcBef>
            </a:pPr>
            <a:endParaRPr lang="en-US" altLang="ja-JP" sz="3200" dirty="0">
              <a:solidFill>
                <a:srgbClr val="103540"/>
              </a:solidFill>
              <a:ea typeface="ＤＦ特太ゴシック体" pitchFamily="1" charset="-128"/>
            </a:endParaRPr>
          </a:p>
        </p:txBody>
      </p:sp>
      <p:sp>
        <p:nvSpPr>
          <p:cNvPr id="11269" name="Text Box 4"/>
          <p:cNvSpPr txBox="1">
            <a:spLocks noChangeArrowheads="1"/>
          </p:cNvSpPr>
          <p:nvPr/>
        </p:nvSpPr>
        <p:spPr bwMode="auto">
          <a:xfrm>
            <a:off x="1052513" y="8544199"/>
            <a:ext cx="4743450" cy="369241"/>
          </a:xfrm>
          <a:prstGeom prst="rect">
            <a:avLst/>
          </a:prstGeom>
          <a:noFill/>
          <a:ln w="9525">
            <a:noFill/>
            <a:miter lim="800000"/>
            <a:headEnd/>
            <a:tailEnd/>
          </a:ln>
        </p:spPr>
        <p:txBody>
          <a:bodyPr lIns="91341" tIns="45675" rIns="91341" bIns="45675">
            <a:spAutoFit/>
          </a:bodyPr>
          <a:lstStyle/>
          <a:p>
            <a:pPr algn="ctr">
              <a:spcBef>
                <a:spcPct val="10000"/>
              </a:spcBef>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愛媛県多面的機能支払推進協議会</a:t>
            </a:r>
            <a:endParaRPr lang="en-US" altLang="ja-JP" sz="1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70" name="テキスト ボックス 5"/>
          <p:cNvSpPr txBox="1">
            <a:spLocks noChangeArrowheads="1"/>
          </p:cNvSpPr>
          <p:nvPr/>
        </p:nvSpPr>
        <p:spPr bwMode="auto">
          <a:xfrm>
            <a:off x="4581129" y="9355138"/>
            <a:ext cx="2132410" cy="369332"/>
          </a:xfrm>
          <a:prstGeom prst="rect">
            <a:avLst/>
          </a:prstGeom>
          <a:noFill/>
          <a:ln w="9525">
            <a:noFill/>
            <a:miter lim="800000"/>
            <a:headEnd/>
            <a:tailEnd/>
          </a:ln>
        </p:spPr>
        <p:txBody>
          <a:bodyPr wrap="square">
            <a:spAutoFit/>
          </a:bodyPr>
          <a:lstStyle/>
          <a:p>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月</a:t>
            </a:r>
          </a:p>
        </p:txBody>
      </p:sp>
      <p:grpSp>
        <p:nvGrpSpPr>
          <p:cNvPr id="6" name="グループ化 5"/>
          <p:cNvGrpSpPr/>
          <p:nvPr/>
        </p:nvGrpSpPr>
        <p:grpSpPr>
          <a:xfrm>
            <a:off x="2397648" y="4777302"/>
            <a:ext cx="2078068" cy="1615858"/>
            <a:chOff x="1554480" y="3657600"/>
            <a:chExt cx="3979218" cy="3369110"/>
          </a:xfrm>
        </p:grpSpPr>
        <p:pic>
          <p:nvPicPr>
            <p:cNvPr id="7" name="図 6" descr="\\58024301a\H\多面的機能支払推進室\個人フォルダ\峯村\雑件\多面ロゴ\3.20多面ロゴ、使用のきまり\ロゴ（カラー）.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4480" y="3657600"/>
              <a:ext cx="3749040" cy="2590800"/>
            </a:xfrm>
            <a:prstGeom prst="rect">
              <a:avLst/>
            </a:prstGeom>
            <a:noFill/>
            <a:ln>
              <a:noFill/>
            </a:ln>
          </p:spPr>
        </p:pic>
        <p:pic>
          <p:nvPicPr>
            <p:cNvPr id="8" name="図 7" descr="\\58024301a\H\多面的機能支払推進室\個人フォルダ\峯村\雑件\多面ロゴ\3.20多面ロゴ、使用のきまり\キャッチフレーズ（カラー）.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9873" y="6336465"/>
              <a:ext cx="3933825" cy="690245"/>
            </a:xfrm>
            <a:prstGeom prst="rect">
              <a:avLst/>
            </a:prstGeom>
            <a:noFill/>
            <a:ln>
              <a:noFill/>
            </a:ln>
          </p:spPr>
        </p:pic>
      </p:grpSp>
      <p:pic>
        <p:nvPicPr>
          <p:cNvPr id="10" name="図 9">
            <a:extLst>
              <a:ext uri="{FF2B5EF4-FFF2-40B4-BE49-F238E27FC236}">
                <a16:creationId xmlns:a16="http://schemas.microsoft.com/office/drawing/2014/main" id="{70A83C97-BAB3-4E1B-8D43-7245852E8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75599">
            <a:off x="4779961" y="6055033"/>
            <a:ext cx="1528009" cy="1773956"/>
          </a:xfrm>
          <a:prstGeom prst="roundRect">
            <a:avLst>
              <a:gd name="adj" fmla="val 16667"/>
            </a:avLst>
          </a:prstGeom>
          <a:ln>
            <a:noFill/>
          </a:ln>
          <a:effectLst>
            <a:outerShdw blurRad="152400" dist="12000" dir="900000" sy="98000" kx="110000" ky="200000" algn="tl" rotWithShape="0">
              <a:srgbClr val="000000">
                <a:alpha val="30000"/>
              </a:srgbClr>
            </a:outerShdw>
            <a:reflection blurRad="50800" stA="49000" endPos="90000" dir="5400000" sy="-100000" algn="bl" rotWithShape="0"/>
          </a:effectLst>
          <a:scene3d>
            <a:camera prst="isometricOffAxis2Right">
              <a:rot lat="600000" lon="0" rev="600000"/>
            </a:camera>
            <a:lightRig rig="threePt" dir="t">
              <a:rot lat="0" lon="0" rev="0"/>
            </a:lightRig>
          </a:scene3d>
          <a:sp3d prstMaterial="matte">
            <a:bevelT w="101600" h="101600" prst="artDeco"/>
            <a:bevelB w="114300" prst="hardEdge"/>
            <a:contourClr>
              <a:schemeClr val="bg2">
                <a:lumMod val="90000"/>
              </a:schemeClr>
            </a:contourClr>
          </a:sp3d>
        </p:spPr>
      </p:pic>
      <p:sp>
        <p:nvSpPr>
          <p:cNvPr id="2" name="テキスト ボックス 1">
            <a:extLst>
              <a:ext uri="{FF2B5EF4-FFF2-40B4-BE49-F238E27FC236}">
                <a16:creationId xmlns:a16="http://schemas.microsoft.com/office/drawing/2014/main" id="{D1066AC5-0F29-3A31-AD01-F6D49EEB88C2}"/>
              </a:ext>
            </a:extLst>
          </p:cNvPr>
          <p:cNvSpPr txBox="1">
            <a:spLocks noChangeArrowheads="1"/>
          </p:cNvSpPr>
          <p:nvPr/>
        </p:nvSpPr>
        <p:spPr bwMode="auto">
          <a:xfrm>
            <a:off x="460301" y="503867"/>
            <a:ext cx="1600547" cy="473206"/>
          </a:xfrm>
          <a:prstGeom prst="rect">
            <a:avLst/>
          </a:prstGeom>
          <a:solidFill>
            <a:srgbClr val="99FF99"/>
          </a:solidFill>
          <a:ln w="19050">
            <a:solidFill>
              <a:schemeClr val="tx1"/>
            </a:solidFill>
            <a:miter lim="800000"/>
            <a:headEnd/>
            <a:tailEnd/>
          </a:ln>
        </p:spPr>
        <p:txBody>
          <a:bodyPr wrap="square" anchor="ctr" anchorCtr="1">
            <a:spAutoFit/>
          </a:bodyPr>
          <a:lstStyle/>
          <a:p>
            <a:pPr algn="ctr">
              <a:lnSpc>
                <a:spcPct val="150000"/>
              </a:lnSpc>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年度版</a:t>
            </a:r>
          </a:p>
        </p:txBody>
      </p:sp>
    </p:spTree>
    <p:extLst>
      <p:ext uri="{BB962C8B-B14F-4D97-AF65-F5344CB8AC3E}">
        <p14:creationId xmlns:p14="http://schemas.microsoft.com/office/powerpoint/2010/main" val="383750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3A53A7-EEFC-1499-0938-170BEFE13AD8}"/>
              </a:ext>
            </a:extLst>
          </p:cNvPr>
          <p:cNvPicPr>
            <a:picLocks noChangeAspect="1"/>
          </p:cNvPicPr>
          <p:nvPr/>
        </p:nvPicPr>
        <p:blipFill>
          <a:blip r:embed="rId2"/>
          <a:stretch>
            <a:fillRect/>
          </a:stretch>
        </p:blipFill>
        <p:spPr>
          <a:xfrm>
            <a:off x="152573" y="541079"/>
            <a:ext cx="6552728" cy="9281831"/>
          </a:xfrm>
          <a:prstGeom prst="rect">
            <a:avLst/>
          </a:prstGeom>
        </p:spPr>
      </p:pic>
      <p:sp>
        <p:nvSpPr>
          <p:cNvPr id="3" name="Text Box 52"/>
          <p:cNvSpPr txBox="1">
            <a:spLocks noChangeArrowheads="1"/>
          </p:cNvSpPr>
          <p:nvPr/>
        </p:nvSpPr>
        <p:spPr bwMode="auto">
          <a:xfrm>
            <a:off x="3117613"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9</a:t>
            </a:r>
          </a:p>
        </p:txBody>
      </p:sp>
      <p:pic>
        <p:nvPicPr>
          <p:cNvPr id="5" name="図 4"/>
          <p:cNvPicPr>
            <a:picLocks noChangeAspect="1"/>
          </p:cNvPicPr>
          <p:nvPr/>
        </p:nvPicPr>
        <p:blipFill>
          <a:blip r:embed="rId3"/>
          <a:stretch>
            <a:fillRect/>
          </a:stretch>
        </p:blipFill>
        <p:spPr>
          <a:xfrm>
            <a:off x="2965" y="48039"/>
            <a:ext cx="6858000" cy="528147"/>
          </a:xfrm>
          <a:prstGeom prst="rect">
            <a:avLst/>
          </a:prstGeom>
        </p:spPr>
      </p:pic>
    </p:spTree>
    <p:extLst>
      <p:ext uri="{BB962C8B-B14F-4D97-AF65-F5344CB8AC3E}">
        <p14:creationId xmlns:p14="http://schemas.microsoft.com/office/powerpoint/2010/main" val="361402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947"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10</a:t>
            </a:r>
          </a:p>
        </p:txBody>
      </p:sp>
      <p:sp>
        <p:nvSpPr>
          <p:cNvPr id="6" name="テキスト ボックス 5">
            <a:extLst>
              <a:ext uri="{FF2B5EF4-FFF2-40B4-BE49-F238E27FC236}">
                <a16:creationId xmlns:a16="http://schemas.microsoft.com/office/drawing/2014/main" id="{F2313A88-491C-4108-AAFE-61DB4C604144}"/>
              </a:ext>
            </a:extLst>
          </p:cNvPr>
          <p:cNvSpPr txBox="1"/>
          <p:nvPr/>
        </p:nvSpPr>
        <p:spPr>
          <a:xfrm>
            <a:off x="54002" y="7979325"/>
            <a:ext cx="6741368" cy="1703919"/>
          </a:xfrm>
          <a:prstGeom prst="rect">
            <a:avLst/>
          </a:prstGeom>
          <a:solidFill>
            <a:schemeClr val="bg1"/>
          </a:solidFill>
          <a:ln w="12700">
            <a:solidFill>
              <a:srgbClr val="FF0000"/>
            </a:solidFill>
          </a:ln>
        </p:spPr>
        <p:txBody>
          <a:bodyPr wrap="square" lIns="36000" tIns="36000" rIns="36000" bIns="36000" rtlCol="0" anchor="t" anchorCtr="0">
            <a:spAutoFit/>
          </a:bodyPr>
          <a:lstStyle/>
          <a:p>
            <a:r>
              <a:rPr lang="ja-JP" altLang="en-US" sz="2000" b="1" dirty="0">
                <a:solidFill>
                  <a:srgbClr val="FF0000"/>
                </a:solidFill>
                <a:latin typeface="ＭＳ Ｐゴシック"/>
                <a:ea typeface="ＭＳ Ｐゴシック"/>
              </a:rPr>
              <a:t>税込み</a:t>
            </a:r>
            <a:r>
              <a:rPr lang="en-US" altLang="ja-JP" sz="2000" b="1" dirty="0">
                <a:solidFill>
                  <a:srgbClr val="FF0000"/>
                </a:solidFill>
                <a:latin typeface="ＭＳ Ｐゴシック"/>
                <a:ea typeface="ＭＳ Ｐゴシック"/>
              </a:rPr>
              <a:t>200</a:t>
            </a:r>
            <a:r>
              <a:rPr lang="ja-JP" altLang="en-US" sz="2000" b="1" dirty="0">
                <a:solidFill>
                  <a:srgbClr val="FF0000"/>
                </a:solidFill>
                <a:latin typeface="ＭＳ Ｐゴシック"/>
                <a:ea typeface="ＭＳ Ｐゴシック"/>
              </a:rPr>
              <a:t>万円以上</a:t>
            </a:r>
            <a:r>
              <a:rPr lang="en-US" altLang="ja-JP" sz="2000" b="1" dirty="0">
                <a:solidFill>
                  <a:srgbClr val="FF0000"/>
                </a:solidFill>
                <a:latin typeface="ＭＳ Ｐゴシック"/>
                <a:ea typeface="ＭＳ Ｐゴシック"/>
              </a:rPr>
              <a:t>/</a:t>
            </a:r>
            <a:r>
              <a:rPr lang="ja-JP" altLang="en-US" sz="2000" b="1" dirty="0">
                <a:solidFill>
                  <a:srgbClr val="FF0000"/>
                </a:solidFill>
                <a:latin typeface="ＭＳ Ｐゴシック"/>
                <a:ea typeface="ＭＳ Ｐゴシック"/>
              </a:rPr>
              <a:t>１件</a:t>
            </a:r>
            <a:r>
              <a:rPr lang="en-US" altLang="ja-JP" sz="2000" b="1" baseline="30000" dirty="0">
                <a:solidFill>
                  <a:srgbClr val="FF0000"/>
                </a:solidFill>
                <a:latin typeface="ＭＳ Ｐゴシック"/>
                <a:ea typeface="ＭＳ Ｐゴシック"/>
              </a:rPr>
              <a:t>※</a:t>
            </a:r>
            <a:r>
              <a:rPr lang="ja-JP" altLang="en-US" sz="2000" b="1" dirty="0">
                <a:latin typeface="ＭＳ Ｐゴシック"/>
                <a:ea typeface="ＭＳ Ｐゴシック"/>
              </a:rPr>
              <a:t>となる工事は、</a:t>
            </a:r>
            <a:r>
              <a:rPr lang="ja-JP" altLang="en-US" sz="2000" b="1" dirty="0">
                <a:solidFill>
                  <a:srgbClr val="FF0000"/>
                </a:solidFill>
                <a:latin typeface="ＭＳ Ｐゴシック"/>
                <a:ea typeface="ＭＳ Ｐゴシック"/>
              </a:rPr>
              <a:t>原則他事業で実施</a:t>
            </a:r>
            <a:r>
              <a:rPr lang="ja-JP" altLang="en-US" sz="2000" b="1" dirty="0">
                <a:latin typeface="ＭＳ Ｐゴシック"/>
                <a:ea typeface="ＭＳ Ｐゴシック"/>
              </a:rPr>
              <a:t>すること。</a:t>
            </a:r>
            <a:r>
              <a:rPr lang="ja-JP" altLang="en-US" sz="2000" b="1" dirty="0">
                <a:solidFill>
                  <a:srgbClr val="FF0000"/>
                </a:solidFill>
                <a:latin typeface="ＭＳ Ｐゴシック"/>
                <a:ea typeface="ＭＳ Ｐゴシック"/>
              </a:rPr>
              <a:t>緊急性</a:t>
            </a:r>
            <a:r>
              <a:rPr lang="ja-JP" altLang="en-US" sz="1500" b="1" dirty="0">
                <a:latin typeface="ＭＳ Ｐゴシック"/>
                <a:ea typeface="ＭＳ Ｐゴシック"/>
              </a:rPr>
              <a:t>（認定から</a:t>
            </a:r>
            <a:r>
              <a:rPr lang="en-US" altLang="ja-JP" sz="1500" b="1" dirty="0">
                <a:solidFill>
                  <a:srgbClr val="FF0000"/>
                </a:solidFill>
                <a:latin typeface="ＭＳ Ｐゴシック"/>
                <a:ea typeface="ＭＳ Ｐゴシック"/>
              </a:rPr>
              <a:t>3</a:t>
            </a:r>
            <a:r>
              <a:rPr lang="ja-JP" altLang="en-US" sz="1500" b="1" dirty="0">
                <a:solidFill>
                  <a:srgbClr val="FF0000"/>
                </a:solidFill>
                <a:latin typeface="ＭＳ Ｐゴシック"/>
                <a:ea typeface="ＭＳ Ｐゴシック"/>
              </a:rPr>
              <a:t>年以内に着手</a:t>
            </a:r>
            <a:r>
              <a:rPr lang="ja-JP" altLang="en-US" sz="1500" b="1" dirty="0">
                <a:latin typeface="ＭＳ Ｐゴシック"/>
                <a:ea typeface="ＭＳ Ｐゴシック"/>
              </a:rPr>
              <a:t>し、かつ、</a:t>
            </a:r>
            <a:r>
              <a:rPr lang="en-US" altLang="ja-JP" sz="1500" b="1" dirty="0">
                <a:solidFill>
                  <a:srgbClr val="FF0000"/>
                </a:solidFill>
                <a:latin typeface="ＭＳ Ｐゴシック"/>
                <a:ea typeface="ＭＳ Ｐゴシック"/>
              </a:rPr>
              <a:t>5</a:t>
            </a:r>
            <a:r>
              <a:rPr lang="ja-JP" altLang="en-US" sz="1500" b="1" dirty="0">
                <a:solidFill>
                  <a:srgbClr val="FF0000"/>
                </a:solidFill>
                <a:latin typeface="ＭＳ Ｐゴシック"/>
                <a:ea typeface="ＭＳ Ｐゴシック"/>
              </a:rPr>
              <a:t>年以内</a:t>
            </a:r>
            <a:r>
              <a:rPr lang="ja-JP" altLang="en-US" sz="1500" b="1" dirty="0">
                <a:latin typeface="ＭＳ Ｐゴシック"/>
                <a:ea typeface="ＭＳ Ｐゴシック"/>
              </a:rPr>
              <a:t>または</a:t>
            </a:r>
            <a:r>
              <a:rPr lang="ja-JP" altLang="en-US" sz="1500" b="1" dirty="0">
                <a:solidFill>
                  <a:srgbClr val="FF0000"/>
                </a:solidFill>
                <a:latin typeface="ＭＳ Ｐゴシック"/>
                <a:ea typeface="ＭＳ Ｐゴシック"/>
              </a:rPr>
              <a:t>活動期間中に完成</a:t>
            </a:r>
            <a:r>
              <a:rPr lang="ja-JP" altLang="en-US" sz="1500" b="1" dirty="0">
                <a:latin typeface="ＭＳ Ｐゴシック"/>
                <a:ea typeface="ＭＳ Ｐゴシック"/>
              </a:rPr>
              <a:t>する計画となっていること）</a:t>
            </a:r>
            <a:r>
              <a:rPr lang="ja-JP" altLang="en-US" sz="2000" b="1" dirty="0">
                <a:solidFill>
                  <a:srgbClr val="FF0000"/>
                </a:solidFill>
                <a:latin typeface="ＭＳ Ｐゴシック"/>
                <a:ea typeface="ＭＳ Ｐゴシック"/>
              </a:rPr>
              <a:t>が認められる場合</a:t>
            </a:r>
            <a:r>
              <a:rPr lang="ja-JP" altLang="en-US" sz="2000" b="1" dirty="0">
                <a:latin typeface="ＭＳ Ｐゴシック"/>
                <a:ea typeface="ＭＳ Ｐゴシック"/>
              </a:rPr>
              <a:t>のみ、</a:t>
            </a:r>
            <a:r>
              <a:rPr lang="ja-JP" altLang="en-US" sz="2000" b="1" dirty="0">
                <a:solidFill>
                  <a:srgbClr val="FF0000"/>
                </a:solidFill>
                <a:latin typeface="ＭＳ Ｐゴシック"/>
                <a:ea typeface="ＭＳ Ｐゴシック"/>
              </a:rPr>
              <a:t>県と協議し同意</a:t>
            </a:r>
            <a:r>
              <a:rPr lang="ja-JP" altLang="en-US" sz="2000" b="1" dirty="0">
                <a:latin typeface="ＭＳ Ｐゴシック"/>
                <a:ea typeface="ＭＳ Ｐゴシック"/>
              </a:rPr>
              <a:t>を得たうえで実施可能。</a:t>
            </a:r>
            <a:endParaRPr lang="en-US" altLang="ja-JP" sz="2000" b="1" dirty="0">
              <a:latin typeface="ＭＳ Ｐゴシック"/>
              <a:ea typeface="ＭＳ Ｐゴシック"/>
            </a:endParaRPr>
          </a:p>
          <a:p>
            <a:r>
              <a:rPr lang="ja-JP" altLang="en-US" sz="1300" dirty="0">
                <a:latin typeface="ＭＳ Ｐゴシック"/>
                <a:ea typeface="ＭＳ Ｐゴシック"/>
              </a:rPr>
              <a:t>　</a:t>
            </a:r>
            <a:r>
              <a:rPr lang="en-US" altLang="ja-JP" sz="1300" dirty="0">
                <a:latin typeface="ＭＳ Ｐゴシック"/>
                <a:ea typeface="ＭＳ Ｐゴシック"/>
              </a:rPr>
              <a:t>※</a:t>
            </a:r>
            <a:r>
              <a:rPr lang="ja-JP" altLang="en-US" sz="1300" dirty="0">
                <a:latin typeface="ＭＳ Ｐゴシック"/>
                <a:ea typeface="ＭＳ Ｐゴシック"/>
              </a:rPr>
              <a:t>持ち出しを含んだ工事で、交付金からの支払いが</a:t>
            </a:r>
            <a:r>
              <a:rPr lang="en-US" altLang="ja-JP" sz="1300" dirty="0">
                <a:latin typeface="ＭＳ Ｐゴシック"/>
                <a:ea typeface="ＭＳ Ｐゴシック"/>
              </a:rPr>
              <a:t>200</a:t>
            </a:r>
            <a:r>
              <a:rPr lang="ja-JP" altLang="en-US" sz="1300" dirty="0">
                <a:latin typeface="ＭＳ Ｐゴシック"/>
                <a:ea typeface="ＭＳ Ｐゴシック"/>
              </a:rPr>
              <a:t>万円未満となる場合でも、工事</a:t>
            </a:r>
            <a:r>
              <a:rPr lang="en-US" altLang="ja-JP" sz="1300" dirty="0">
                <a:latin typeface="ＭＳ Ｐゴシック"/>
                <a:ea typeface="ＭＳ Ｐゴシック"/>
              </a:rPr>
              <a:t>1</a:t>
            </a:r>
            <a:r>
              <a:rPr lang="ja-JP" altLang="en-US" sz="1300" dirty="0">
                <a:latin typeface="ＭＳ Ｐゴシック"/>
                <a:ea typeface="ＭＳ Ｐゴシック"/>
              </a:rPr>
              <a:t>件当たりの金額で考える。</a:t>
            </a:r>
            <a:endParaRPr lang="en-US" altLang="ja-JP" sz="1300" dirty="0">
              <a:latin typeface="ＭＳ Ｐゴシック"/>
              <a:ea typeface="ＭＳ Ｐゴシック"/>
            </a:endParaRPr>
          </a:p>
        </p:txBody>
      </p:sp>
      <p:pic>
        <p:nvPicPr>
          <p:cNvPr id="2" name="図 1">
            <a:extLst>
              <a:ext uri="{FF2B5EF4-FFF2-40B4-BE49-F238E27FC236}">
                <a16:creationId xmlns:a16="http://schemas.microsoft.com/office/drawing/2014/main" id="{9E952C51-9B65-6E1A-BD01-C4D03082E4A1}"/>
              </a:ext>
            </a:extLst>
          </p:cNvPr>
          <p:cNvPicPr>
            <a:picLocks noChangeAspect="1"/>
          </p:cNvPicPr>
          <p:nvPr/>
        </p:nvPicPr>
        <p:blipFill>
          <a:blip r:embed="rId2"/>
          <a:stretch>
            <a:fillRect/>
          </a:stretch>
        </p:blipFill>
        <p:spPr>
          <a:xfrm>
            <a:off x="112735" y="83351"/>
            <a:ext cx="6656768" cy="7834503"/>
          </a:xfrm>
          <a:prstGeom prst="rect">
            <a:avLst/>
          </a:prstGeom>
        </p:spPr>
      </p:pic>
    </p:spTree>
    <p:extLst>
      <p:ext uri="{BB962C8B-B14F-4D97-AF65-F5344CB8AC3E}">
        <p14:creationId xmlns:p14="http://schemas.microsoft.com/office/powerpoint/2010/main" val="3079898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733256" y="3584848"/>
            <a:ext cx="216024" cy="196385"/>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w Cen MT" panose="020B0602020104020603"/>
              <a:ea typeface="メイリオ" panose="020B0604030504040204" pitchFamily="50" charset="-128"/>
              <a:cs typeface="+mn-cs"/>
            </a:endParaRPr>
          </a:p>
        </p:txBody>
      </p:sp>
      <p:sp>
        <p:nvSpPr>
          <p:cNvPr id="15" name="正方形/長方形 14"/>
          <p:cNvSpPr/>
          <p:nvPr/>
        </p:nvSpPr>
        <p:spPr>
          <a:xfrm>
            <a:off x="5733256" y="4736976"/>
            <a:ext cx="216024" cy="196385"/>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w Cen MT" panose="020B0602020104020603"/>
              <a:ea typeface="メイリオ" panose="020B0604030504040204" pitchFamily="50" charset="-128"/>
              <a:cs typeface="+mn-cs"/>
            </a:endParaRPr>
          </a:p>
        </p:txBody>
      </p:sp>
      <p:sp>
        <p:nvSpPr>
          <p:cNvPr id="16" name="正方形/長方形 15"/>
          <p:cNvSpPr/>
          <p:nvPr/>
        </p:nvSpPr>
        <p:spPr>
          <a:xfrm>
            <a:off x="5733256" y="5241032"/>
            <a:ext cx="216024" cy="196385"/>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w Cen MT" panose="020B0602020104020603"/>
              <a:ea typeface="メイリオ" panose="020B0604030504040204" pitchFamily="50" charset="-128"/>
              <a:cs typeface="+mn-cs"/>
            </a:endParaRPr>
          </a:p>
        </p:txBody>
      </p:sp>
      <p:pic>
        <p:nvPicPr>
          <p:cNvPr id="2" name="図 1"/>
          <p:cNvPicPr>
            <a:picLocks noChangeAspect="1"/>
          </p:cNvPicPr>
          <p:nvPr/>
        </p:nvPicPr>
        <p:blipFill>
          <a:blip r:embed="rId2"/>
          <a:stretch>
            <a:fillRect/>
          </a:stretch>
        </p:blipFill>
        <p:spPr>
          <a:xfrm>
            <a:off x="-1" y="24063"/>
            <a:ext cx="6858001" cy="474605"/>
          </a:xfrm>
          <a:prstGeom prst="rect">
            <a:avLst/>
          </a:prstGeom>
        </p:spPr>
      </p:pic>
      <p:sp>
        <p:nvSpPr>
          <p:cNvPr id="4"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11</a:t>
            </a:r>
          </a:p>
        </p:txBody>
      </p:sp>
      <p:pic>
        <p:nvPicPr>
          <p:cNvPr id="6" name="図 5">
            <a:extLst>
              <a:ext uri="{FF2B5EF4-FFF2-40B4-BE49-F238E27FC236}">
                <a16:creationId xmlns:a16="http://schemas.microsoft.com/office/drawing/2014/main" id="{82787066-6241-742F-3C8D-F69B932CE52E}"/>
              </a:ext>
            </a:extLst>
          </p:cNvPr>
          <p:cNvPicPr>
            <a:picLocks noChangeAspect="1"/>
          </p:cNvPicPr>
          <p:nvPr/>
        </p:nvPicPr>
        <p:blipFill>
          <a:blip r:embed="rId3"/>
          <a:stretch>
            <a:fillRect/>
          </a:stretch>
        </p:blipFill>
        <p:spPr>
          <a:xfrm>
            <a:off x="575006" y="365692"/>
            <a:ext cx="5734314" cy="9411844"/>
          </a:xfrm>
          <a:prstGeom prst="rect">
            <a:avLst/>
          </a:prstGeom>
        </p:spPr>
      </p:pic>
    </p:spTree>
    <p:extLst>
      <p:ext uri="{BB962C8B-B14F-4D97-AF65-F5344CB8AC3E}">
        <p14:creationId xmlns:p14="http://schemas.microsoft.com/office/powerpoint/2010/main" val="378072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279"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12</a:t>
            </a:r>
          </a:p>
        </p:txBody>
      </p:sp>
      <p:sp>
        <p:nvSpPr>
          <p:cNvPr id="6" name="テキスト ボックス 5"/>
          <p:cNvSpPr txBox="1"/>
          <p:nvPr/>
        </p:nvSpPr>
        <p:spPr>
          <a:xfrm>
            <a:off x="188640" y="3152800"/>
            <a:ext cx="648072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rgbClr val="7030A0"/>
                </a:solidFill>
                <a:effectLst/>
                <a:uLnTx/>
                <a:uFillTx/>
              </a:rPr>
              <a:t>≪注意事項≫</a:t>
            </a:r>
            <a:endParaRPr kumimoji="0" lang="en-US" altLang="ja-JP" b="1" i="0" u="none" strike="noStrike" kern="0" cap="none" spc="0" normalizeH="0" baseline="0" noProof="0" dirty="0">
              <a:ln>
                <a:noFill/>
              </a:ln>
              <a:solidFill>
                <a:srgbClr val="7030A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rgbClr val="7030A0"/>
                </a:solidFill>
                <a:effectLst/>
                <a:uLnTx/>
                <a:uFillTx/>
              </a:rPr>
              <a:t>　本資料では、</a:t>
            </a:r>
            <a:r>
              <a:rPr kumimoji="0" lang="en-US" altLang="ja-JP" b="1" i="0" u="none" strike="noStrike" kern="0" cap="none" spc="0" normalizeH="0" baseline="0" noProof="0" dirty="0">
                <a:ln>
                  <a:noFill/>
                </a:ln>
                <a:solidFill>
                  <a:srgbClr val="7030A0"/>
                </a:solidFill>
                <a:effectLst/>
                <a:uLnTx/>
                <a:uFillTx/>
              </a:rPr>
              <a:t>【</a:t>
            </a:r>
            <a:r>
              <a:rPr kumimoji="0" lang="ja-JP" altLang="en-US" b="1" i="0" u="none" strike="noStrike" kern="0" cap="none" spc="0" normalizeH="0" baseline="0" noProof="0" dirty="0">
                <a:ln>
                  <a:noFill/>
                </a:ln>
                <a:solidFill>
                  <a:srgbClr val="7030A0"/>
                </a:solidFill>
                <a:effectLst/>
                <a:uLnTx/>
                <a:uFillTx/>
              </a:rPr>
              <a:t>水路</a:t>
            </a:r>
            <a:r>
              <a:rPr kumimoji="0" lang="en-US" altLang="ja-JP" b="1" i="0" u="none" strike="noStrike" kern="0" cap="none" spc="0" normalizeH="0" baseline="0" noProof="0" dirty="0">
                <a:ln>
                  <a:noFill/>
                </a:ln>
                <a:solidFill>
                  <a:srgbClr val="7030A0"/>
                </a:solidFill>
                <a:effectLst/>
                <a:uLnTx/>
                <a:uFillTx/>
              </a:rPr>
              <a:t>】</a:t>
            </a:r>
            <a:r>
              <a:rPr kumimoji="0" lang="ja-JP" altLang="en-US" b="1" i="0" u="none" strike="noStrike" kern="0" cap="none" spc="0" normalizeH="0" baseline="0" noProof="0" dirty="0">
                <a:ln>
                  <a:noFill/>
                </a:ln>
                <a:solidFill>
                  <a:srgbClr val="7030A0"/>
                </a:solidFill>
                <a:effectLst/>
                <a:uLnTx/>
                <a:uFillTx/>
              </a:rPr>
              <a:t>の記載例のみを掲載しておりますが、機能診断記録簿は対象施設毎に必ず作成して下さい。</a:t>
            </a:r>
          </a:p>
        </p:txBody>
      </p:sp>
      <p:pic>
        <p:nvPicPr>
          <p:cNvPr id="2" name="図 1">
            <a:extLst>
              <a:ext uri="{FF2B5EF4-FFF2-40B4-BE49-F238E27FC236}">
                <a16:creationId xmlns:a16="http://schemas.microsoft.com/office/drawing/2014/main" id="{1197B640-F1BE-49C9-A15C-E47CEB612E6D}"/>
              </a:ext>
            </a:extLst>
          </p:cNvPr>
          <p:cNvPicPr>
            <a:picLocks noChangeAspect="1"/>
          </p:cNvPicPr>
          <p:nvPr/>
        </p:nvPicPr>
        <p:blipFill>
          <a:blip r:embed="rId2"/>
          <a:stretch>
            <a:fillRect/>
          </a:stretch>
        </p:blipFill>
        <p:spPr>
          <a:xfrm>
            <a:off x="12526" y="0"/>
            <a:ext cx="6858000" cy="3292544"/>
          </a:xfrm>
          <a:prstGeom prst="rect">
            <a:avLst/>
          </a:prstGeom>
        </p:spPr>
      </p:pic>
      <p:pic>
        <p:nvPicPr>
          <p:cNvPr id="5" name="図 4">
            <a:extLst>
              <a:ext uri="{FF2B5EF4-FFF2-40B4-BE49-F238E27FC236}">
                <a16:creationId xmlns:a16="http://schemas.microsoft.com/office/drawing/2014/main" id="{4A5FD161-563D-97A0-437E-2E717CC6E94C}"/>
              </a:ext>
            </a:extLst>
          </p:cNvPr>
          <p:cNvPicPr>
            <a:picLocks noChangeAspect="1"/>
          </p:cNvPicPr>
          <p:nvPr/>
        </p:nvPicPr>
        <p:blipFill>
          <a:blip r:embed="rId3"/>
          <a:stretch>
            <a:fillRect/>
          </a:stretch>
        </p:blipFill>
        <p:spPr>
          <a:xfrm>
            <a:off x="-6213" y="3799131"/>
            <a:ext cx="6858000" cy="5889605"/>
          </a:xfrm>
          <a:prstGeom prst="rect">
            <a:avLst/>
          </a:prstGeom>
        </p:spPr>
      </p:pic>
    </p:spTree>
    <p:extLst>
      <p:ext uri="{BB962C8B-B14F-4D97-AF65-F5344CB8AC3E}">
        <p14:creationId xmlns:p14="http://schemas.microsoft.com/office/powerpoint/2010/main" val="3794325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13</a:t>
            </a:r>
          </a:p>
        </p:txBody>
      </p:sp>
      <p:pic>
        <p:nvPicPr>
          <p:cNvPr id="2" name="図 1"/>
          <p:cNvPicPr>
            <a:picLocks noChangeAspect="1"/>
          </p:cNvPicPr>
          <p:nvPr/>
        </p:nvPicPr>
        <p:blipFill>
          <a:blip r:embed="rId2"/>
          <a:stretch>
            <a:fillRect/>
          </a:stretch>
        </p:blipFill>
        <p:spPr>
          <a:xfrm>
            <a:off x="22720" y="0"/>
            <a:ext cx="6858000" cy="9448161"/>
          </a:xfrm>
          <a:prstGeom prst="rect">
            <a:avLst/>
          </a:prstGeom>
        </p:spPr>
      </p:pic>
    </p:spTree>
    <p:extLst>
      <p:ext uri="{BB962C8B-B14F-4D97-AF65-F5344CB8AC3E}">
        <p14:creationId xmlns:p14="http://schemas.microsoft.com/office/powerpoint/2010/main" val="167018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14</a:t>
            </a:r>
          </a:p>
        </p:txBody>
      </p:sp>
      <p:pic>
        <p:nvPicPr>
          <p:cNvPr id="1028" name="図 1027"/>
          <p:cNvPicPr>
            <a:picLocks noChangeAspect="1"/>
          </p:cNvPicPr>
          <p:nvPr/>
        </p:nvPicPr>
        <p:blipFill rotWithShape="1">
          <a:blip r:embed="rId2"/>
          <a:srcRect b="49562"/>
          <a:stretch/>
        </p:blipFill>
        <p:spPr>
          <a:xfrm>
            <a:off x="4763" y="4919"/>
            <a:ext cx="6853237" cy="339570"/>
          </a:xfrm>
          <a:prstGeom prst="rect">
            <a:avLst/>
          </a:prstGeom>
        </p:spPr>
      </p:pic>
      <p:sp>
        <p:nvSpPr>
          <p:cNvPr id="6" name="角丸四角形 5"/>
          <p:cNvSpPr/>
          <p:nvPr/>
        </p:nvSpPr>
        <p:spPr>
          <a:xfrm>
            <a:off x="365985" y="1047636"/>
            <a:ext cx="6303374" cy="6209620"/>
          </a:xfrm>
          <a:prstGeom prst="roundRect">
            <a:avLst>
              <a:gd name="adj" fmla="val 3031"/>
            </a:avLst>
          </a:prstGeom>
          <a:solidFill>
            <a:srgbClr val="F7FFE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050" dirty="0">
              <a:solidFill>
                <a:schemeClr val="tx1"/>
              </a:solidFill>
            </a:endParaRPr>
          </a:p>
        </p:txBody>
      </p:sp>
      <p:sp>
        <p:nvSpPr>
          <p:cNvPr id="8" name="テキスト ボックス 4"/>
          <p:cNvSpPr txBox="1">
            <a:spLocks noChangeArrowheads="1"/>
          </p:cNvSpPr>
          <p:nvPr/>
        </p:nvSpPr>
        <p:spPr bwMode="auto">
          <a:xfrm>
            <a:off x="576000" y="1145284"/>
            <a:ext cx="5832000" cy="1446550"/>
          </a:xfrm>
          <a:prstGeom prst="rect">
            <a:avLst/>
          </a:prstGeom>
          <a:noFill/>
          <a:ln w="9525">
            <a:noFill/>
            <a:prstDash val="dash"/>
            <a:miter lim="800000"/>
            <a:headEnd/>
            <a:tailEnd/>
          </a:ln>
        </p:spPr>
        <p:txBody>
          <a:bodyPr wrap="square" lIns="0" tIns="0" rIns="0" bIns="0">
            <a:spAutoFit/>
          </a:bodyPr>
          <a:lstStyle/>
          <a:p>
            <a:pPr marL="144000" indent="-144000">
              <a:spcAft>
                <a:spcPts val="600"/>
              </a:spcAft>
            </a:pPr>
            <a:r>
              <a:rPr lang="ja-JP" altLang="en-US" sz="1200" dirty="0">
                <a:latin typeface="HG丸ｺﾞｼｯｸM-PRO" pitchFamily="50" charset="-128"/>
                <a:ea typeface="HG丸ｺﾞｼｯｸM-PRO" pitchFamily="50" charset="-128"/>
              </a:rPr>
              <a:t>・　日々の作業を記録しその内容を点検することにより、作業上の課題を抽出し、その改善を図るなど、効率的な活動に資することができます。　</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sz="1200" dirty="0">
                <a:latin typeface="HG丸ｺﾞｼｯｸM-PRO" pitchFamily="50" charset="-128"/>
                <a:ea typeface="HG丸ｺﾞｼｯｸM-PRO" pitchFamily="50" charset="-128"/>
              </a:rPr>
              <a:t>・　また、活動記録は、実施状況報告書の根拠資料となるものであり、市町による活動要件の確認、活動の評価及び指導等を行う上で不可欠な資料です。</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sz="1200" dirty="0">
                <a:latin typeface="HG丸ｺﾞｼｯｸM-PRO" pitchFamily="50" charset="-128"/>
                <a:ea typeface="HG丸ｺﾞｼｯｸM-PRO" pitchFamily="50" charset="-128"/>
              </a:rPr>
              <a:t>・　これらのことから、日当等金銭の支出の有無を問わず、活動計画に位置付けられた活動（活動の準備等を含む）を実施した場合は、その内容を記録することが重要です。</a:t>
            </a:r>
          </a:p>
        </p:txBody>
      </p:sp>
      <p:sp>
        <p:nvSpPr>
          <p:cNvPr id="9" name="テキスト ボックス 4"/>
          <p:cNvSpPr txBox="1">
            <a:spLocks noChangeArrowheads="1"/>
          </p:cNvSpPr>
          <p:nvPr/>
        </p:nvSpPr>
        <p:spPr bwMode="auto">
          <a:xfrm>
            <a:off x="576000" y="2983402"/>
            <a:ext cx="5832000" cy="2708434"/>
          </a:xfrm>
          <a:prstGeom prst="rect">
            <a:avLst/>
          </a:prstGeom>
          <a:noFill/>
          <a:ln w="9525">
            <a:noFill/>
            <a:prstDash val="dash"/>
            <a:miter lim="800000"/>
            <a:headEnd/>
            <a:tailEnd/>
          </a:ln>
        </p:spPr>
        <p:txBody>
          <a:bodyPr wrap="square" lIns="0" tIns="0" rIns="0" bIns="0">
            <a:spAutoFit/>
          </a:bodyPr>
          <a:lstStyle/>
          <a:p>
            <a:pPr marL="144000" indent="-144000">
              <a:spcAft>
                <a:spcPts val="0"/>
              </a:spcAft>
            </a:pPr>
            <a:r>
              <a:rPr lang="ja-JP" altLang="en-US" sz="1200" dirty="0">
                <a:latin typeface="HG丸ｺﾞｼｯｸM-PRO" pitchFamily="50" charset="-128"/>
                <a:ea typeface="HG丸ｺﾞｼｯｸM-PRO" pitchFamily="50" charset="-128"/>
              </a:rPr>
              <a:t>○</a:t>
            </a:r>
            <a:r>
              <a:rPr lang="ja-JP" altLang="en-US" dirty="0">
                <a:latin typeface="HG丸ｺﾞｼｯｸM-PRO" pitchFamily="50" charset="-128"/>
                <a:ea typeface="HG丸ｺﾞｼｯｸM-PRO" pitchFamily="50" charset="-128"/>
              </a:rPr>
              <a:t>　「活動項目番号」「活動内容」</a:t>
            </a:r>
            <a:r>
              <a:rPr lang="ja-JP" altLang="en-US" sz="1200" dirty="0">
                <a:latin typeface="HG丸ｺﾞｼｯｸM-PRO" pitchFamily="50" charset="-128"/>
                <a:ea typeface="HG丸ｺﾞｼｯｸM-PRO" pitchFamily="50" charset="-128"/>
              </a:rPr>
              <a:t>欄の記載方法</a:t>
            </a:r>
            <a:endParaRPr lang="en-US" altLang="ja-JP" sz="1200"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活動記録の様式は、「活動項目番号」を選んで記入する方式が特徴です。７～</a:t>
            </a:r>
            <a:r>
              <a:rPr lang="en-US" altLang="ja-JP" dirty="0">
                <a:latin typeface="HG丸ｺﾞｼｯｸM-PRO" pitchFamily="50" charset="-128"/>
                <a:ea typeface="HG丸ｺﾞｼｯｸM-PRO" pitchFamily="50" charset="-128"/>
              </a:rPr>
              <a:t>10</a:t>
            </a:r>
            <a:r>
              <a:rPr lang="ja-JP" altLang="en-US" dirty="0">
                <a:latin typeface="HG丸ｺﾞｼｯｸM-PRO" pitchFamily="50" charset="-128"/>
                <a:ea typeface="HG丸ｺﾞｼｯｸM-PRO" pitchFamily="50" charset="-128"/>
              </a:rPr>
              <a:t>ページの実施予定活動項目一覧表から、その活動に該当する活動項目番号を選んで記入します。</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これにより、エクセル形式の活動記録では、活動項目番号を入れると自動的に「活動内容」の各項目が作成されます。</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複数項目あり、</a:t>
            </a:r>
            <a:r>
              <a:rPr lang="ja-JP" altLang="en-US" dirty="0">
                <a:solidFill>
                  <a:srgbClr val="FF0000"/>
                </a:solidFill>
                <a:latin typeface="HG丸ｺﾞｼｯｸM-PRO" pitchFamily="50" charset="-128"/>
                <a:ea typeface="HG丸ｺﾞｼｯｸM-PRO" pitchFamily="50" charset="-128"/>
              </a:rPr>
              <a:t>全てが表示されていない場合</a:t>
            </a:r>
            <a:r>
              <a:rPr lang="ja-JP" altLang="en-US" dirty="0">
                <a:latin typeface="HG丸ｺﾞｼｯｸM-PRO" pitchFamily="50" charset="-128"/>
                <a:ea typeface="HG丸ｺﾞｼｯｸM-PRO" pitchFamily="50" charset="-128"/>
              </a:rPr>
              <a:t>は、ホームタブの「書式」より、「行の高さの自動調整」を行い、</a:t>
            </a:r>
            <a:r>
              <a:rPr lang="ja-JP" altLang="en-US" dirty="0">
                <a:solidFill>
                  <a:srgbClr val="FF0000"/>
                </a:solidFill>
                <a:latin typeface="HG丸ｺﾞｼｯｸM-PRO" pitchFamily="50" charset="-128"/>
                <a:ea typeface="HG丸ｺﾞｼｯｸM-PRO" pitchFamily="50" charset="-128"/>
              </a:rPr>
              <a:t>表示切れを修正</a:t>
            </a:r>
            <a:r>
              <a:rPr lang="ja-JP" altLang="en-US" dirty="0">
                <a:latin typeface="HG丸ｺﾞｼｯｸM-PRO" pitchFamily="50" charset="-128"/>
                <a:ea typeface="HG丸ｺﾞｼｯｸM-PRO" pitchFamily="50" charset="-128"/>
              </a:rPr>
              <a:t>してください。</a:t>
            </a:r>
            <a:endParaRPr lang="en-US" altLang="ja-JP" dirty="0">
              <a:latin typeface="HG丸ｺﾞｼｯｸM-PRO" pitchFamily="50" charset="-128"/>
              <a:ea typeface="HG丸ｺﾞｼｯｸM-PRO" pitchFamily="50" charset="-128"/>
            </a:endParaRPr>
          </a:p>
          <a:p>
            <a:pPr marL="144000" indent="144000">
              <a:spcAft>
                <a:spcPts val="0"/>
              </a:spcAft>
            </a:pPr>
            <a:endParaRPr lang="en-US" altLang="ja-JP" sz="800"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手書きの場合は、上記の実施予定活動項目一覧表から、その活動にあてはまる「活動項目番号」を選んで記入するとともに、その番号に該当する「支払区分」「活動区分」「活動項目」の内容を、実施予定活動項目一覧表の記述をもとに記入します。（記述は簡単にしても</a:t>
            </a:r>
            <a:r>
              <a:rPr lang="en-US" altLang="ja-JP" dirty="0">
                <a:latin typeface="HG丸ｺﾞｼｯｸM-PRO" pitchFamily="50" charset="-128"/>
                <a:ea typeface="HG丸ｺﾞｼｯｸM-PRO" pitchFamily="50" charset="-128"/>
              </a:rPr>
              <a:t>OK</a:t>
            </a:r>
            <a:r>
              <a:rPr lang="ja-JP" altLang="en-US" dirty="0" err="1">
                <a:latin typeface="HG丸ｺﾞｼｯｸM-PRO" pitchFamily="50" charset="-128"/>
                <a:ea typeface="HG丸ｺﾞｼｯｸM-PRO" pitchFamily="50" charset="-128"/>
              </a:rPr>
              <a:t>。</a:t>
            </a:r>
            <a:r>
              <a:rPr lang="ja-JP" altLang="en-US" dirty="0">
                <a:latin typeface="HG丸ｺﾞｼｯｸM-PRO" pitchFamily="50" charset="-128"/>
                <a:ea typeface="HG丸ｺﾞｼｯｸM-PRO" pitchFamily="50" charset="-128"/>
              </a:rPr>
              <a:t>）</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なお、活動項目番号から活動内容がわかるため、手書きの場合「活動内容」欄の各項目の記入を省略することも可能です。</a:t>
            </a:r>
          </a:p>
        </p:txBody>
      </p:sp>
      <p:sp>
        <p:nvSpPr>
          <p:cNvPr id="10" name="角丸四角形 9"/>
          <p:cNvSpPr/>
          <p:nvPr/>
        </p:nvSpPr>
        <p:spPr>
          <a:xfrm>
            <a:off x="468000" y="861490"/>
            <a:ext cx="1872000" cy="252000"/>
          </a:xfrm>
          <a:prstGeom prst="roundRect">
            <a:avLst/>
          </a:prstGeom>
          <a:solidFill>
            <a:srgbClr val="CCFF99"/>
          </a:solidFill>
          <a:ln>
            <a:noFill/>
          </a:ln>
          <a:scene3d>
            <a:camera prst="orthographicFront"/>
            <a:lightRig rig="threePt" dir="t"/>
          </a:scene3d>
          <a:sp3d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defRPr/>
            </a:pPr>
            <a:r>
              <a:rPr lang="ja-JP" altLang="en-US" dirty="0">
                <a:solidFill>
                  <a:schemeClr val="tx1"/>
                </a:solidFill>
                <a:latin typeface="+mn-ea"/>
              </a:rPr>
              <a:t>（１）活動記録について</a:t>
            </a:r>
          </a:p>
        </p:txBody>
      </p:sp>
      <p:sp>
        <p:nvSpPr>
          <p:cNvPr id="11" name="角丸四角形 10"/>
          <p:cNvSpPr/>
          <p:nvPr/>
        </p:nvSpPr>
        <p:spPr>
          <a:xfrm>
            <a:off x="468000" y="2675054"/>
            <a:ext cx="4195582" cy="252000"/>
          </a:xfrm>
          <a:prstGeom prst="roundRect">
            <a:avLst/>
          </a:prstGeom>
          <a:solidFill>
            <a:srgbClr val="CCFF99"/>
          </a:solidFill>
          <a:ln>
            <a:noFill/>
          </a:ln>
          <a:scene3d>
            <a:camera prst="orthographicFront"/>
            <a:lightRig rig="threePt" dir="t"/>
          </a:scene3d>
          <a:sp3d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defRPr/>
            </a:pPr>
            <a:r>
              <a:rPr lang="ja-JP" altLang="en-US" dirty="0">
                <a:solidFill>
                  <a:schemeClr val="tx1"/>
                </a:solidFill>
                <a:latin typeface="+mn-ea"/>
              </a:rPr>
              <a:t>（２）活動記録の作成に当たって（様式第１－６号の記載方法）</a:t>
            </a:r>
          </a:p>
        </p:txBody>
      </p:sp>
      <p:sp>
        <p:nvSpPr>
          <p:cNvPr id="12" name="テキスト ボックス 1"/>
          <p:cNvSpPr txBox="1">
            <a:spLocks noChangeArrowheads="1"/>
          </p:cNvSpPr>
          <p:nvPr/>
        </p:nvSpPr>
        <p:spPr bwMode="auto">
          <a:xfrm>
            <a:off x="360000" y="416496"/>
            <a:ext cx="1196792" cy="369332"/>
          </a:xfrm>
          <a:prstGeom prst="rect">
            <a:avLst/>
          </a:prstGeom>
          <a:solidFill>
            <a:srgbClr val="CCFF99"/>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anchor="ctr"/>
          <a:lstStyle>
            <a:defPPr>
              <a:defRPr lang="ja-JP"/>
            </a:defPPr>
            <a:lvl1pPr algn="ctr">
              <a:defRPr sz="1800">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solidFill>
                  <a:schemeClr val="tx1"/>
                </a:solidFill>
              </a:rPr>
              <a:t>活動記録</a:t>
            </a:r>
          </a:p>
        </p:txBody>
      </p:sp>
      <p:sp>
        <p:nvSpPr>
          <p:cNvPr id="14" name="テキスト ボックス 4"/>
          <p:cNvSpPr txBox="1">
            <a:spLocks noChangeArrowheads="1"/>
          </p:cNvSpPr>
          <p:nvPr/>
        </p:nvSpPr>
        <p:spPr bwMode="auto">
          <a:xfrm>
            <a:off x="576000" y="8538050"/>
            <a:ext cx="5832000" cy="1107996"/>
          </a:xfrm>
          <a:prstGeom prst="rect">
            <a:avLst/>
          </a:prstGeom>
          <a:noFill/>
          <a:ln w="9525">
            <a:noFill/>
            <a:prstDash val="dash"/>
            <a:miter lim="800000"/>
            <a:headEnd/>
            <a:tailEnd/>
          </a:ln>
        </p:spPr>
        <p:txBody>
          <a:bodyPr wrap="square" lIns="0" tIns="0" rIns="0" bIns="0">
            <a:spAutoFit/>
          </a:bodyPr>
          <a:lstStyle/>
          <a:p>
            <a:pPr marL="144000" indent="-144000">
              <a:spcAft>
                <a:spcPts val="0"/>
              </a:spcAft>
            </a:pPr>
            <a:r>
              <a:rPr lang="ja-JP" altLang="en-US" sz="1200" dirty="0">
                <a:latin typeface="HG丸ｺﾞｼｯｸM-PRO" pitchFamily="50" charset="-128"/>
                <a:ea typeface="HG丸ｺﾞｼｯｸM-PRO" pitchFamily="50" charset="-128"/>
              </a:rPr>
              <a:t>○</a:t>
            </a:r>
            <a:r>
              <a:rPr lang="ja-JP" altLang="en-US" dirty="0">
                <a:latin typeface="HG丸ｺﾞｼｯｸM-PRO" pitchFamily="50" charset="-128"/>
                <a:ea typeface="HG丸ｺﾞｼｯｸM-PRO" pitchFamily="50" charset="-128"/>
              </a:rPr>
              <a:t>　「活動に参加した最大人数」欄の記載方法</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手書きの場合、「活動参加人数」欄の「農業者」「農業者以外」の項目について、活動記録に記された人数のうち年間最大となっている人数を選び、最下段の「活動に参加した最大人数」欄の同じ項目欄にそれぞれ記入し、その合計人数を「合計」欄に記入します。</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エクセル形式の活動記録では、この欄は自動的に集計記入されます。　　　</a:t>
            </a:r>
          </a:p>
        </p:txBody>
      </p:sp>
      <p:sp>
        <p:nvSpPr>
          <p:cNvPr id="4" name="テキスト ボックス 4">
            <a:extLst>
              <a:ext uri="{FF2B5EF4-FFF2-40B4-BE49-F238E27FC236}">
                <a16:creationId xmlns:a16="http://schemas.microsoft.com/office/drawing/2014/main" id="{C954A744-6D99-F26A-37F2-5B55C09A557C}"/>
              </a:ext>
            </a:extLst>
          </p:cNvPr>
          <p:cNvSpPr txBox="1">
            <a:spLocks noChangeArrowheads="1"/>
          </p:cNvSpPr>
          <p:nvPr/>
        </p:nvSpPr>
        <p:spPr bwMode="auto">
          <a:xfrm>
            <a:off x="579052" y="5745088"/>
            <a:ext cx="6090307" cy="2769989"/>
          </a:xfrm>
          <a:prstGeom prst="rect">
            <a:avLst/>
          </a:prstGeom>
          <a:noFill/>
          <a:ln w="9525">
            <a:noFill/>
            <a:prstDash val="dash"/>
            <a:miter lim="800000"/>
            <a:headEnd/>
            <a:tailEnd/>
          </a:ln>
        </p:spPr>
        <p:txBody>
          <a:bodyPr wrap="square" lIns="0" tIns="0" rIns="0" bIns="0">
            <a:spAutoFit/>
          </a:bodyPr>
          <a:lstStyle/>
          <a:p>
            <a:pPr marL="144000" indent="-144000">
              <a:spcAft>
                <a:spcPts val="0"/>
              </a:spcAft>
            </a:pPr>
            <a:r>
              <a:rPr lang="ja-JP" altLang="en-US" sz="1200" dirty="0">
                <a:latin typeface="HG丸ｺﾞｼｯｸM-PRO" pitchFamily="50" charset="-128"/>
                <a:ea typeface="HG丸ｺﾞｼｯｸM-PRO" pitchFamily="50" charset="-128"/>
              </a:rPr>
              <a:t>○</a:t>
            </a:r>
            <a:r>
              <a:rPr lang="ja-JP" altLang="en-US" dirty="0">
                <a:latin typeface="HG丸ｺﾞｼｯｸM-PRO" pitchFamily="50" charset="-128"/>
                <a:ea typeface="HG丸ｺﾞｼｯｸM-PRO" pitchFamily="50" charset="-128"/>
              </a:rPr>
              <a:t>　</a:t>
            </a:r>
            <a:r>
              <a:rPr lang="ja-JP" altLang="en-US" b="1" dirty="0">
                <a:solidFill>
                  <a:srgbClr val="FF0000"/>
                </a:solidFill>
                <a:latin typeface="HG丸ｺﾞｼｯｸM-PRO" pitchFamily="50" charset="-128"/>
                <a:ea typeface="HG丸ｺﾞｼｯｸM-PRO" pitchFamily="50" charset="-128"/>
              </a:rPr>
              <a:t>「備考」欄の記載方法</a:t>
            </a:r>
            <a:endParaRPr lang="en-US" altLang="ja-JP" b="1" dirty="0">
              <a:solidFill>
                <a:srgbClr val="FF0000"/>
              </a:solidFill>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備考欄には、地域での活動内容をできるだけ具体的に記入します。</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（記載時は、</a:t>
            </a:r>
            <a:r>
              <a:rPr lang="ja-JP" altLang="en-US" dirty="0">
                <a:solidFill>
                  <a:srgbClr val="FF0000"/>
                </a:solidFill>
                <a:latin typeface="HG丸ｺﾞｼｯｸM-PRO" pitchFamily="50" charset="-128"/>
                <a:ea typeface="HG丸ｺﾞｼｯｸM-PRO" pitchFamily="50" charset="-128"/>
              </a:rPr>
              <a:t>実施予定活動項目一覧表</a:t>
            </a:r>
            <a:r>
              <a:rPr lang="ja-JP" altLang="en-US" dirty="0">
                <a:latin typeface="HG丸ｺﾞｼｯｸM-PRO" pitchFamily="50" charset="-128"/>
                <a:ea typeface="HG丸ｺﾞｼｯｸM-PRO" pitchFamily="50" charset="-128"/>
              </a:rPr>
              <a:t>の</a:t>
            </a:r>
            <a:r>
              <a:rPr lang="ja-JP" altLang="en-US" dirty="0">
                <a:solidFill>
                  <a:srgbClr val="FF0000"/>
                </a:solidFill>
                <a:latin typeface="HG丸ｺﾞｼｯｸM-PRO" pitchFamily="50" charset="-128"/>
                <a:ea typeface="HG丸ｺﾞｼｯｸM-PRO" pitchFamily="50" charset="-128"/>
              </a:rPr>
              <a:t>構成内容欄の記述を記載</a:t>
            </a:r>
            <a:r>
              <a:rPr lang="ja-JP" altLang="en-US" dirty="0">
                <a:latin typeface="HG丸ｺﾞｼｯｸM-PRO" pitchFamily="50" charset="-128"/>
                <a:ea typeface="HG丸ｺﾞｼｯｸM-PRO" pitchFamily="50" charset="-128"/>
              </a:rPr>
              <a:t>します。名称の長い構成内容については簡単な記載で結構です。）</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例）活動項目：水路の軽微な補修等　実施内容：業者委託にて補修</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備考欄への記載：業者委託工事</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b="1" dirty="0">
                <a:solidFill>
                  <a:srgbClr val="FF0000"/>
                </a:solidFill>
                <a:latin typeface="HG丸ｺﾞｼｯｸM-PRO" pitchFamily="50" charset="-128"/>
                <a:ea typeface="HG丸ｺﾞｼｯｸM-PRO" pitchFamily="50" charset="-128"/>
              </a:rPr>
              <a:t>　</a:t>
            </a:r>
            <a:endParaRPr lang="en-US" altLang="ja-JP" b="1" dirty="0">
              <a:solidFill>
                <a:srgbClr val="FF0000"/>
              </a:solidFill>
              <a:latin typeface="HG丸ｺﾞｼｯｸM-PRO" pitchFamily="50" charset="-128"/>
              <a:ea typeface="HG丸ｺﾞｼｯｸM-PRO" pitchFamily="50" charset="-128"/>
            </a:endParaRPr>
          </a:p>
          <a:p>
            <a:pPr marL="144000" indent="-144000">
              <a:spcAft>
                <a:spcPts val="0"/>
              </a:spcAft>
            </a:pPr>
            <a:endParaRPr lang="en-US" altLang="ja-JP" b="1" dirty="0">
              <a:solidFill>
                <a:srgbClr val="FF0000"/>
              </a:solidFill>
              <a:latin typeface="HG丸ｺﾞｼｯｸM-PRO" pitchFamily="50" charset="-128"/>
              <a:ea typeface="HG丸ｺﾞｼｯｸM-PRO" pitchFamily="50" charset="-128"/>
            </a:endParaRPr>
          </a:p>
          <a:p>
            <a:pPr marL="144000" indent="-144000">
              <a:spcAft>
                <a:spcPts val="0"/>
              </a:spcAft>
            </a:pPr>
            <a:r>
              <a:rPr lang="ja-JP" altLang="en-US" b="1" dirty="0">
                <a:solidFill>
                  <a:srgbClr val="FF0000"/>
                </a:solidFill>
                <a:latin typeface="HG丸ｺﾞｼｯｸM-PRO" pitchFamily="50" charset="-128"/>
                <a:ea typeface="HG丸ｺﾞｼｯｸM-PRO" pitchFamily="50" charset="-128"/>
              </a:rPr>
              <a:t>≪記載を必要とする活動≫</a:t>
            </a:r>
            <a:endParaRPr lang="en-US" altLang="ja-JP" b="1" dirty="0">
              <a:solidFill>
                <a:srgbClr val="FF0000"/>
              </a:solidFill>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◆農地維持・・・・・・・</a:t>
            </a:r>
            <a:r>
              <a:rPr lang="ja-JP" altLang="en-US" dirty="0">
                <a:solidFill>
                  <a:srgbClr val="FF0000"/>
                </a:solidFill>
                <a:latin typeface="HG丸ｺﾞｼｯｸM-PRO" pitchFamily="50" charset="-128"/>
                <a:ea typeface="HG丸ｺﾞｼｯｸM-PRO" pitchFamily="50" charset="-128"/>
              </a:rPr>
              <a:t>業者委託作業</a:t>
            </a:r>
            <a:endParaRPr lang="en-US" altLang="ja-JP" dirty="0">
              <a:solidFill>
                <a:srgbClr val="FF0000"/>
              </a:solidFill>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◆資源向上（共同）・・・</a:t>
            </a:r>
            <a:r>
              <a:rPr lang="ja-JP" altLang="en-US" dirty="0">
                <a:solidFill>
                  <a:srgbClr val="FF0000"/>
                </a:solidFill>
                <a:latin typeface="HG丸ｺﾞｼｯｸM-PRO" pitchFamily="50" charset="-128"/>
                <a:ea typeface="HG丸ｺﾞｼｯｸM-PRO" pitchFamily="50" charset="-128"/>
              </a:rPr>
              <a:t>業者委託による補修</a:t>
            </a:r>
            <a:r>
              <a:rPr lang="ja-JP" altLang="en-US" dirty="0">
                <a:latin typeface="HG丸ｺﾞｼｯｸM-PRO" pitchFamily="50" charset="-128"/>
                <a:ea typeface="HG丸ｺﾞｼｯｸM-PRO" pitchFamily="50" charset="-128"/>
              </a:rPr>
              <a:t>および</a:t>
            </a:r>
            <a:r>
              <a:rPr lang="ja-JP" altLang="en-US" dirty="0">
                <a:solidFill>
                  <a:srgbClr val="FF0000"/>
                </a:solidFill>
                <a:latin typeface="HG丸ｺﾞｼｯｸM-PRO" pitchFamily="50" charset="-128"/>
                <a:ea typeface="HG丸ｺﾞｼｯｸM-PRO" pitchFamily="50" charset="-128"/>
              </a:rPr>
              <a:t>増進活動</a:t>
            </a:r>
            <a:r>
              <a:rPr lang="en-US" altLang="ja-JP" dirty="0">
                <a:solidFill>
                  <a:srgbClr val="FF0000"/>
                </a:solidFill>
                <a:latin typeface="HG丸ｺﾞｼｯｸM-PRO" pitchFamily="50" charset="-128"/>
                <a:ea typeface="HG丸ｺﾞｼｯｸM-PRO" pitchFamily="50" charset="-128"/>
              </a:rPr>
              <a:t>56</a:t>
            </a:r>
            <a:r>
              <a:rPr lang="ja-JP" altLang="en-US" dirty="0">
                <a:solidFill>
                  <a:srgbClr val="FF0000"/>
                </a:solidFill>
                <a:latin typeface="HG丸ｺﾞｼｯｸM-PRO" pitchFamily="50" charset="-128"/>
                <a:ea typeface="HG丸ｺﾞｼｯｸM-PRO" pitchFamily="50" charset="-128"/>
              </a:rPr>
              <a:t>番「幅広い展開」</a:t>
            </a:r>
            <a:endParaRPr lang="en-US" altLang="ja-JP" sz="1000" dirty="0">
              <a:solidFill>
                <a:srgbClr val="FF0000"/>
              </a:solidFill>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◆資源向上（長寿命化）・</a:t>
            </a:r>
            <a:r>
              <a:rPr lang="ja-JP" altLang="en-US" dirty="0">
                <a:solidFill>
                  <a:srgbClr val="FF0000"/>
                </a:solidFill>
                <a:latin typeface="HG丸ｺﾞｼｯｸM-PRO" pitchFamily="50" charset="-128"/>
                <a:ea typeface="HG丸ｺﾞｼｯｸM-PRO" pitchFamily="50" charset="-128"/>
              </a:rPr>
              <a:t>構成内容</a:t>
            </a:r>
            <a:r>
              <a:rPr lang="ja-JP" altLang="en-US" dirty="0">
                <a:latin typeface="HG丸ｺﾞｼｯｸM-PRO" pitchFamily="50" charset="-128"/>
                <a:ea typeface="HG丸ｺﾞｼｯｸM-PRO" pitchFamily="50" charset="-128"/>
              </a:rPr>
              <a:t>と</a:t>
            </a:r>
            <a:r>
              <a:rPr lang="ja-JP" altLang="en-US" dirty="0">
                <a:solidFill>
                  <a:srgbClr val="FF0000"/>
                </a:solidFill>
                <a:latin typeface="HG丸ｺﾞｼｯｸM-PRO" pitchFamily="50" charset="-128"/>
                <a:ea typeface="HG丸ｺﾞｼｯｸM-PRO" pitchFamily="50" charset="-128"/>
              </a:rPr>
              <a:t>実施内容</a:t>
            </a:r>
            <a:r>
              <a:rPr lang="ja-JP" altLang="en-US" dirty="0">
                <a:latin typeface="HG丸ｺﾞｼｯｸM-PRO" pitchFamily="50" charset="-128"/>
                <a:ea typeface="HG丸ｺﾞｼｯｸM-PRO" pitchFamily="50" charset="-128"/>
              </a:rPr>
              <a:t>を簡単に記載。 </a:t>
            </a:r>
            <a:endParaRPr lang="en-US" altLang="ja-JP" dirty="0">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◆会議・・・・・・・・・</a:t>
            </a:r>
            <a:r>
              <a:rPr lang="ja-JP" altLang="en-US" dirty="0">
                <a:solidFill>
                  <a:srgbClr val="FF0000"/>
                </a:solidFill>
                <a:latin typeface="HG丸ｺﾞｼｯｸM-PRO" pitchFamily="50" charset="-128"/>
                <a:ea typeface="HG丸ｺﾞｼｯｸM-PRO" pitchFamily="50" charset="-128"/>
              </a:rPr>
              <a:t>総会</a:t>
            </a:r>
            <a:endParaRPr lang="en-US" altLang="ja-JP" dirty="0">
              <a:solidFill>
                <a:srgbClr val="FF0000"/>
              </a:solidFill>
              <a:latin typeface="HG丸ｺﾞｼｯｸM-PRO" pitchFamily="50" charset="-128"/>
              <a:ea typeface="HG丸ｺﾞｼｯｸM-PRO" pitchFamily="50" charset="-128"/>
            </a:endParaRPr>
          </a:p>
          <a:p>
            <a:pPr marL="144000" indent="-144000">
              <a:spcAft>
                <a:spcPts val="0"/>
              </a:spcAft>
            </a:pPr>
            <a:r>
              <a:rPr lang="ja-JP" altLang="en-US" dirty="0">
                <a:latin typeface="HG丸ｺﾞｼｯｸM-PRO" pitchFamily="50" charset="-128"/>
                <a:ea typeface="HG丸ｺﾞｼｯｸM-PRO" pitchFamily="50" charset="-128"/>
              </a:rPr>
              <a:t>　　　</a:t>
            </a:r>
          </a:p>
        </p:txBody>
      </p:sp>
      <p:sp>
        <p:nvSpPr>
          <p:cNvPr id="5" name="角丸四角形 1">
            <a:extLst>
              <a:ext uri="{FF2B5EF4-FFF2-40B4-BE49-F238E27FC236}">
                <a16:creationId xmlns:a16="http://schemas.microsoft.com/office/drawing/2014/main" id="{D3A2A950-D2DF-B830-D401-4D42C82F0430}"/>
              </a:ext>
            </a:extLst>
          </p:cNvPr>
          <p:cNvSpPr/>
          <p:nvPr/>
        </p:nvSpPr>
        <p:spPr>
          <a:xfrm>
            <a:off x="576000" y="7222414"/>
            <a:ext cx="6093359" cy="1186969"/>
          </a:xfrm>
          <a:prstGeom prst="roundRect">
            <a:avLst/>
          </a:prstGeom>
          <a:noFill/>
          <a:ln w="22225">
            <a:solidFill>
              <a:srgbClr val="FF99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9743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15</a:t>
            </a:r>
          </a:p>
        </p:txBody>
      </p:sp>
      <p:pic>
        <p:nvPicPr>
          <p:cNvPr id="1028" name="図 1027"/>
          <p:cNvPicPr>
            <a:picLocks noChangeAspect="1"/>
          </p:cNvPicPr>
          <p:nvPr/>
        </p:nvPicPr>
        <p:blipFill>
          <a:blip r:embed="rId2"/>
          <a:stretch>
            <a:fillRect/>
          </a:stretch>
        </p:blipFill>
        <p:spPr>
          <a:xfrm>
            <a:off x="4763" y="4918"/>
            <a:ext cx="6853237" cy="673247"/>
          </a:xfrm>
          <a:prstGeom prst="rect">
            <a:avLst/>
          </a:prstGeom>
        </p:spPr>
      </p:pic>
      <p:pic>
        <p:nvPicPr>
          <p:cNvPr id="4" name="図 3">
            <a:extLst>
              <a:ext uri="{FF2B5EF4-FFF2-40B4-BE49-F238E27FC236}">
                <a16:creationId xmlns:a16="http://schemas.microsoft.com/office/drawing/2014/main" id="{4CAE8ADE-7734-3C70-0E9A-131D2583C669}"/>
              </a:ext>
            </a:extLst>
          </p:cNvPr>
          <p:cNvPicPr>
            <a:picLocks noChangeAspect="1"/>
          </p:cNvPicPr>
          <p:nvPr/>
        </p:nvPicPr>
        <p:blipFill rotWithShape="1">
          <a:blip r:embed="rId3"/>
          <a:srcRect l="1149" r="1"/>
          <a:stretch/>
        </p:blipFill>
        <p:spPr>
          <a:xfrm rot="16200000">
            <a:off x="-978176" y="1737934"/>
            <a:ext cx="8857569" cy="6724220"/>
          </a:xfrm>
          <a:prstGeom prst="rect">
            <a:avLst/>
          </a:prstGeom>
        </p:spPr>
      </p:pic>
    </p:spTree>
    <p:extLst>
      <p:ext uri="{BB962C8B-B14F-4D97-AF65-F5344CB8AC3E}">
        <p14:creationId xmlns:p14="http://schemas.microsoft.com/office/powerpoint/2010/main" val="2658207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3FC8A7-DA71-89A7-0B90-3B5E1AE2F988}"/>
              </a:ext>
            </a:extLst>
          </p:cNvPr>
          <p:cNvPicPr>
            <a:picLocks noChangeAspect="1"/>
          </p:cNvPicPr>
          <p:nvPr/>
        </p:nvPicPr>
        <p:blipFill rotWithShape="1">
          <a:blip r:embed="rId2"/>
          <a:srcRect b="5080"/>
          <a:stretch/>
        </p:blipFill>
        <p:spPr>
          <a:xfrm rot="16200000">
            <a:off x="-1158956" y="2009801"/>
            <a:ext cx="9104233" cy="6408382"/>
          </a:xfrm>
          <a:prstGeom prst="rect">
            <a:avLst/>
          </a:prstGeom>
        </p:spPr>
      </p:pic>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16</a:t>
            </a:r>
          </a:p>
        </p:txBody>
      </p:sp>
      <p:pic>
        <p:nvPicPr>
          <p:cNvPr id="2" name="図 1"/>
          <p:cNvPicPr>
            <a:picLocks noChangeAspect="1"/>
          </p:cNvPicPr>
          <p:nvPr/>
        </p:nvPicPr>
        <p:blipFill>
          <a:blip r:embed="rId3"/>
          <a:stretch>
            <a:fillRect/>
          </a:stretch>
        </p:blipFill>
        <p:spPr>
          <a:xfrm>
            <a:off x="-40622" y="-15552"/>
            <a:ext cx="6895824" cy="677430"/>
          </a:xfrm>
          <a:prstGeom prst="rect">
            <a:avLst/>
          </a:prstGeom>
        </p:spPr>
      </p:pic>
      <p:sp>
        <p:nvSpPr>
          <p:cNvPr id="7" name="角丸四角形 5">
            <a:extLst>
              <a:ext uri="{FF2B5EF4-FFF2-40B4-BE49-F238E27FC236}">
                <a16:creationId xmlns:a16="http://schemas.microsoft.com/office/drawing/2014/main" id="{3D82D3BC-45E0-1CBF-40F6-6D9E72D424B4}"/>
              </a:ext>
            </a:extLst>
          </p:cNvPr>
          <p:cNvSpPr/>
          <p:nvPr/>
        </p:nvSpPr>
        <p:spPr>
          <a:xfrm rot="16200000">
            <a:off x="1008016" y="7284545"/>
            <a:ext cx="4012782" cy="397136"/>
          </a:xfrm>
          <a:prstGeom prst="roundRect">
            <a:avLst/>
          </a:prstGeom>
          <a:solidFill>
            <a:srgbClr val="FFCCFF"/>
          </a:solidFill>
          <a:ln w="19050" cap="flat" cmpd="sng" algn="ctr">
            <a:solidFill>
              <a:srgbClr val="FF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effectLst/>
                <a:uLnTx/>
                <a:uFillTx/>
                <a:latin typeface="Tw Cen MT" panose="020B0602020104020603"/>
                <a:ea typeface="メイリオ" panose="020B0604030504040204" pitchFamily="50" charset="-128"/>
                <a:cs typeface="+mn-cs"/>
              </a:rPr>
              <a:t>同日、同時間帯、同参加者の活動（</a:t>
            </a:r>
            <a:r>
              <a:rPr kumimoji="0" lang="en-US" altLang="ja-JP" sz="800" b="0" i="0" u="none" strike="noStrike" kern="0" cap="none" spc="0" normalizeH="0" baseline="0" noProof="0" dirty="0">
                <a:ln>
                  <a:noFill/>
                </a:ln>
                <a:effectLst/>
                <a:uLnTx/>
                <a:uFillTx/>
                <a:latin typeface="Tw Cen MT" panose="020B0602020104020603"/>
                <a:ea typeface="メイリオ" panose="020B0604030504040204" pitchFamily="50" charset="-128"/>
                <a:cs typeface="+mn-cs"/>
              </a:rPr>
              <a:t>1</a:t>
            </a:r>
            <a:r>
              <a:rPr kumimoji="0" lang="ja-JP" altLang="en-US" sz="800" b="0" i="0" u="none" strike="noStrike" kern="0" cap="none" spc="0" normalizeH="0" baseline="0" noProof="0" dirty="0" err="1">
                <a:ln>
                  <a:noFill/>
                </a:ln>
                <a:effectLst/>
                <a:uLnTx/>
                <a:uFillTx/>
                <a:latin typeface="Tw Cen MT" panose="020B0602020104020603"/>
                <a:ea typeface="メイリオ" panose="020B0604030504040204" pitchFamily="50" charset="-128"/>
                <a:cs typeface="+mn-cs"/>
              </a:rPr>
              <a:t>つの</a:t>
            </a:r>
            <a:r>
              <a:rPr kumimoji="0" lang="ja-JP" altLang="en-US" sz="800" b="0" i="0" u="none" strike="noStrike" kern="0" cap="none" spc="0" normalizeH="0" baseline="0" noProof="0" dirty="0">
                <a:ln>
                  <a:noFill/>
                </a:ln>
                <a:effectLst/>
                <a:uLnTx/>
                <a:uFillTx/>
                <a:latin typeface="Tw Cen MT" panose="020B0602020104020603"/>
                <a:ea typeface="メイリオ" panose="020B0604030504040204" pitchFamily="50" charset="-128"/>
                <a:cs typeface="+mn-cs"/>
              </a:rPr>
              <a:t>参加者名簿）を複数段にて記載する際の実施日・時間・人数は上記の様に１段目のみに記載する。</a:t>
            </a:r>
          </a:p>
        </p:txBody>
      </p:sp>
    </p:spTree>
    <p:extLst>
      <p:ext uri="{BB962C8B-B14F-4D97-AF65-F5344CB8AC3E}">
        <p14:creationId xmlns:p14="http://schemas.microsoft.com/office/powerpoint/2010/main" val="1136092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17</a:t>
            </a:r>
          </a:p>
        </p:txBody>
      </p:sp>
      <p:pic>
        <p:nvPicPr>
          <p:cNvPr id="2" name="図 1"/>
          <p:cNvPicPr>
            <a:picLocks noChangeAspect="1"/>
          </p:cNvPicPr>
          <p:nvPr/>
        </p:nvPicPr>
        <p:blipFill>
          <a:blip r:embed="rId2"/>
          <a:stretch>
            <a:fillRect/>
          </a:stretch>
        </p:blipFill>
        <p:spPr>
          <a:xfrm>
            <a:off x="-40622" y="-15552"/>
            <a:ext cx="6895824" cy="677430"/>
          </a:xfrm>
          <a:prstGeom prst="rect">
            <a:avLst/>
          </a:prstGeom>
        </p:spPr>
      </p:pic>
      <p:pic>
        <p:nvPicPr>
          <p:cNvPr id="4" name="図 3">
            <a:extLst>
              <a:ext uri="{FF2B5EF4-FFF2-40B4-BE49-F238E27FC236}">
                <a16:creationId xmlns:a16="http://schemas.microsoft.com/office/drawing/2014/main" id="{3197E365-A1CF-B6DA-EDF0-5F3F377EEE7F}"/>
              </a:ext>
            </a:extLst>
          </p:cNvPr>
          <p:cNvPicPr>
            <a:picLocks noChangeAspect="1"/>
          </p:cNvPicPr>
          <p:nvPr/>
        </p:nvPicPr>
        <p:blipFill rotWithShape="1">
          <a:blip r:embed="rId3"/>
          <a:srcRect b="2820"/>
          <a:stretch/>
        </p:blipFill>
        <p:spPr>
          <a:xfrm rot="16200000">
            <a:off x="-929628" y="1949573"/>
            <a:ext cx="8933588" cy="6468841"/>
          </a:xfrm>
          <a:prstGeom prst="rect">
            <a:avLst/>
          </a:prstGeom>
        </p:spPr>
      </p:pic>
    </p:spTree>
    <p:extLst>
      <p:ext uri="{BB962C8B-B14F-4D97-AF65-F5344CB8AC3E}">
        <p14:creationId xmlns:p14="http://schemas.microsoft.com/office/powerpoint/2010/main" val="3528624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18</a:t>
            </a:r>
          </a:p>
        </p:txBody>
      </p:sp>
      <p:pic>
        <p:nvPicPr>
          <p:cNvPr id="2" name="図 1"/>
          <p:cNvPicPr>
            <a:picLocks noChangeAspect="1"/>
          </p:cNvPicPr>
          <p:nvPr/>
        </p:nvPicPr>
        <p:blipFill>
          <a:blip r:embed="rId2"/>
          <a:stretch>
            <a:fillRect/>
          </a:stretch>
        </p:blipFill>
        <p:spPr>
          <a:xfrm>
            <a:off x="-40622" y="-15552"/>
            <a:ext cx="6895824" cy="677430"/>
          </a:xfrm>
          <a:prstGeom prst="rect">
            <a:avLst/>
          </a:prstGeom>
        </p:spPr>
      </p:pic>
      <p:pic>
        <p:nvPicPr>
          <p:cNvPr id="6" name="図 5">
            <a:extLst>
              <a:ext uri="{FF2B5EF4-FFF2-40B4-BE49-F238E27FC236}">
                <a16:creationId xmlns:a16="http://schemas.microsoft.com/office/drawing/2014/main" id="{DFF05E7B-6CF9-23BD-E5A8-3E028A3A9B31}"/>
              </a:ext>
            </a:extLst>
          </p:cNvPr>
          <p:cNvPicPr>
            <a:picLocks noChangeAspect="1"/>
          </p:cNvPicPr>
          <p:nvPr/>
        </p:nvPicPr>
        <p:blipFill>
          <a:blip r:embed="rId3"/>
          <a:stretch>
            <a:fillRect/>
          </a:stretch>
        </p:blipFill>
        <p:spPr>
          <a:xfrm rot="16200000">
            <a:off x="-1087066" y="2399371"/>
            <a:ext cx="9056794" cy="5541857"/>
          </a:xfrm>
          <a:prstGeom prst="rect">
            <a:avLst/>
          </a:prstGeom>
        </p:spPr>
      </p:pic>
    </p:spTree>
    <p:extLst>
      <p:ext uri="{BB962C8B-B14F-4D97-AF65-F5344CB8AC3E}">
        <p14:creationId xmlns:p14="http://schemas.microsoft.com/office/powerpoint/2010/main" val="2606185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440581" y="7659624"/>
            <a:ext cx="5974012" cy="1548384"/>
          </a:xfrm>
          <a:prstGeom prst="roundRect">
            <a:avLst>
              <a:gd name="adj" fmla="val 8353"/>
            </a:avLst>
          </a:prstGeom>
          <a:solidFill>
            <a:srgbClr val="FFB28B">
              <a:alpha val="49804"/>
            </a:srgb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角丸四角形 3"/>
          <p:cNvSpPr/>
          <p:nvPr/>
        </p:nvSpPr>
        <p:spPr>
          <a:xfrm>
            <a:off x="182880" y="488824"/>
            <a:ext cx="6502078" cy="891263"/>
          </a:xfrm>
          <a:prstGeom prst="roundRect">
            <a:avLst>
              <a:gd name="adj" fmla="val 10792"/>
            </a:avLst>
          </a:prstGeom>
          <a:solidFill>
            <a:schemeClr val="accent6">
              <a:lumMod val="40000"/>
              <a:lumOff val="60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8" name="テキスト ボックス 377"/>
          <p:cNvSpPr txBox="1"/>
          <p:nvPr/>
        </p:nvSpPr>
        <p:spPr>
          <a:xfrm>
            <a:off x="405819" y="7044695"/>
            <a:ext cx="6118503" cy="584775"/>
          </a:xfrm>
          <a:prstGeom prst="rect">
            <a:avLst/>
          </a:prstGeom>
          <a:noFill/>
        </p:spPr>
        <p:txBody>
          <a:bodyPr wrap="square" rtlCol="0">
            <a:spAutoFit/>
          </a:bodyPr>
          <a:lstStyle/>
          <a:p>
            <a:pPr marL="0" lvl="1" algn="just">
              <a:buSzPct val="130000"/>
            </a:pPr>
            <a:r>
              <a:rPr lang="ja-JP" altLang="en-US" sz="1600" dirty="0">
                <a:latin typeface="ＤＨＰ平成ゴシックW5" panose="020B0500000000000000" pitchFamily="50" charset="-128"/>
                <a:ea typeface="ＤＨＰ平成ゴシックW5" panose="020B0500000000000000" pitchFamily="50" charset="-128"/>
              </a:rPr>
              <a:t>　下記の３つのポイントを守って、地域協働の力を確かなもの</a:t>
            </a:r>
            <a:endParaRPr lang="en-US" altLang="ja-JP" sz="1600" dirty="0">
              <a:latin typeface="ＤＨＰ平成ゴシックW5" panose="020B0500000000000000" pitchFamily="50" charset="-128"/>
              <a:ea typeface="ＤＨＰ平成ゴシックW5" panose="020B0500000000000000" pitchFamily="50" charset="-128"/>
            </a:endParaRPr>
          </a:p>
          <a:p>
            <a:pPr marL="0" lvl="1" algn="just">
              <a:buSzPct val="130000"/>
            </a:pPr>
            <a:r>
              <a:rPr lang="ja-JP" altLang="en-US" sz="1600" dirty="0">
                <a:latin typeface="ＤＨＰ平成ゴシックW5" panose="020B0500000000000000" pitchFamily="50" charset="-128"/>
                <a:ea typeface="ＤＨＰ平成ゴシックW5" panose="020B0500000000000000" pitchFamily="50" charset="-128"/>
              </a:rPr>
              <a:t>　にしましょう</a:t>
            </a:r>
            <a:endParaRPr lang="en-US" altLang="ja-JP" sz="1600" dirty="0">
              <a:latin typeface="ＤＨＰ平成ゴシックW5" panose="020B0500000000000000" pitchFamily="50" charset="-128"/>
              <a:ea typeface="ＤＨＰ平成ゴシックW5" panose="020B0500000000000000" pitchFamily="50" charset="-128"/>
            </a:endParaRPr>
          </a:p>
        </p:txBody>
      </p:sp>
      <p:sp>
        <p:nvSpPr>
          <p:cNvPr id="10" name="正方形/長方形 9"/>
          <p:cNvSpPr/>
          <p:nvPr/>
        </p:nvSpPr>
        <p:spPr>
          <a:xfrm>
            <a:off x="928801" y="7866212"/>
            <a:ext cx="380354"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7" name="正方形/長方形 106"/>
          <p:cNvSpPr/>
          <p:nvPr/>
        </p:nvSpPr>
        <p:spPr>
          <a:xfrm>
            <a:off x="928801" y="8275116"/>
            <a:ext cx="380354"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正方形/長方形 107"/>
          <p:cNvSpPr/>
          <p:nvPr/>
        </p:nvSpPr>
        <p:spPr>
          <a:xfrm>
            <a:off x="929901" y="8687135"/>
            <a:ext cx="380354"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テキスト ボックス 112"/>
          <p:cNvSpPr txBox="1"/>
          <p:nvPr/>
        </p:nvSpPr>
        <p:spPr>
          <a:xfrm>
            <a:off x="732315" y="7843306"/>
            <a:ext cx="1213346" cy="369332"/>
          </a:xfrm>
          <a:prstGeom prst="rect">
            <a:avLst/>
          </a:prstGeom>
          <a:noFill/>
        </p:spPr>
        <p:txBody>
          <a:bodyPr wrap="square" rtlCol="0">
            <a:prstTxWarp prst="textArchUp">
              <a:avLst/>
            </a:prstTxWarp>
            <a:spAutoFit/>
          </a:bodyPr>
          <a:lstStyle/>
          <a:p>
            <a:r>
              <a:rPr lang="ja-JP" altLang="en-US" sz="1400" dirty="0">
                <a:ln w="9525">
                  <a:solidFill>
                    <a:schemeClr val="bg1"/>
                  </a:solidFill>
                </a:ln>
                <a:solidFill>
                  <a:srgbClr val="FF6600"/>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ポイント</a:t>
            </a:r>
          </a:p>
        </p:txBody>
      </p:sp>
      <p:sp>
        <p:nvSpPr>
          <p:cNvPr id="119" name="テキスト ボックス 118"/>
          <p:cNvSpPr txBox="1"/>
          <p:nvPr/>
        </p:nvSpPr>
        <p:spPr>
          <a:xfrm>
            <a:off x="705390" y="8259184"/>
            <a:ext cx="1213346" cy="369332"/>
          </a:xfrm>
          <a:prstGeom prst="rect">
            <a:avLst/>
          </a:prstGeom>
          <a:noFill/>
        </p:spPr>
        <p:txBody>
          <a:bodyPr wrap="square" rtlCol="0">
            <a:prstTxWarp prst="textArchUp">
              <a:avLst/>
            </a:prstTxWarp>
            <a:spAutoFit/>
          </a:bodyPr>
          <a:lstStyle/>
          <a:p>
            <a:r>
              <a:rPr lang="ja-JP" altLang="en-US" sz="1400" dirty="0">
                <a:ln w="9525">
                  <a:solidFill>
                    <a:schemeClr val="bg1"/>
                  </a:solidFill>
                </a:ln>
                <a:solidFill>
                  <a:srgbClr val="FF6600"/>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ポイント</a:t>
            </a:r>
          </a:p>
        </p:txBody>
      </p:sp>
      <p:sp>
        <p:nvSpPr>
          <p:cNvPr id="120" name="テキスト ボックス 119"/>
          <p:cNvSpPr txBox="1"/>
          <p:nvPr/>
        </p:nvSpPr>
        <p:spPr>
          <a:xfrm>
            <a:off x="732315" y="8687135"/>
            <a:ext cx="1213346" cy="369332"/>
          </a:xfrm>
          <a:prstGeom prst="rect">
            <a:avLst/>
          </a:prstGeom>
          <a:noFill/>
        </p:spPr>
        <p:txBody>
          <a:bodyPr wrap="square" rtlCol="0">
            <a:prstTxWarp prst="textArchUp">
              <a:avLst/>
            </a:prstTxWarp>
            <a:spAutoFit/>
          </a:bodyPr>
          <a:lstStyle/>
          <a:p>
            <a:r>
              <a:rPr lang="ja-JP" altLang="en-US" sz="1400" dirty="0">
                <a:ln w="9525">
                  <a:solidFill>
                    <a:schemeClr val="bg1"/>
                  </a:solidFill>
                </a:ln>
                <a:solidFill>
                  <a:srgbClr val="FF6600"/>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ポイント</a:t>
            </a:r>
          </a:p>
        </p:txBody>
      </p:sp>
      <p:sp>
        <p:nvSpPr>
          <p:cNvPr id="6" name="テキスト ボックス 5"/>
          <p:cNvSpPr txBox="1"/>
          <p:nvPr/>
        </p:nvSpPr>
        <p:spPr>
          <a:xfrm>
            <a:off x="918292" y="7808268"/>
            <a:ext cx="5902130" cy="1304203"/>
          </a:xfrm>
          <a:prstGeom prst="rect">
            <a:avLst/>
          </a:prstGeom>
          <a:noFill/>
        </p:spPr>
        <p:txBody>
          <a:bodyPr wrap="square" rtlCol="0">
            <a:spAutoFit/>
          </a:bodyPr>
          <a:lstStyle/>
          <a:p>
            <a:pPr>
              <a:lnSpc>
                <a:spcPct val="150000"/>
              </a:lnSpc>
            </a:pPr>
            <a:r>
              <a:rPr lang="ja-JP" altLang="en-US" sz="1800" b="1" dirty="0">
                <a:latin typeface="メイリオ" panose="020B0604030504040204" pitchFamily="50" charset="-128"/>
                <a:ea typeface="メイリオ" panose="020B0604030504040204" pitchFamily="50" charset="-128"/>
              </a:rPr>
              <a:t>１　 構成員の合意形成をしっかり行う</a:t>
            </a:r>
            <a:endParaRPr lang="en-US" altLang="ja-JP" sz="1800" b="1" dirty="0">
              <a:latin typeface="メイリオ" panose="020B0604030504040204" pitchFamily="50" charset="-128"/>
              <a:ea typeface="メイリオ" panose="020B0604030504040204" pitchFamily="50" charset="-128"/>
            </a:endParaRPr>
          </a:p>
          <a:p>
            <a:pPr>
              <a:lnSpc>
                <a:spcPct val="150000"/>
              </a:lnSpc>
            </a:pPr>
            <a:r>
              <a:rPr lang="ja-JP" altLang="en-US" sz="1800" b="1" dirty="0">
                <a:latin typeface="メイリオ" panose="020B0604030504040204" pitchFamily="50" charset="-128"/>
                <a:ea typeface="メイリオ" panose="020B0604030504040204" pitchFamily="50" charset="-128"/>
              </a:rPr>
              <a:t>２　 役員が行う事務はお互いに確認し合う</a:t>
            </a:r>
            <a:endParaRPr lang="en-US" altLang="ja-JP" sz="1800" b="1" dirty="0">
              <a:latin typeface="メイリオ" panose="020B0604030504040204" pitchFamily="50" charset="-128"/>
              <a:ea typeface="メイリオ" panose="020B0604030504040204" pitchFamily="50" charset="-128"/>
            </a:endParaRPr>
          </a:p>
          <a:p>
            <a:pPr marL="342900" indent="-342900">
              <a:lnSpc>
                <a:spcPct val="150000"/>
              </a:lnSpc>
              <a:buAutoNum type="arabicDbPlain" startAt="3"/>
            </a:pPr>
            <a:r>
              <a:rPr lang="ja-JP" altLang="en-US" sz="1800" b="1" dirty="0">
                <a:latin typeface="メイリオ" panose="020B0604030504040204" pitchFamily="50" charset="-128"/>
                <a:ea typeface="メイリオ" panose="020B0604030504040204" pitchFamily="50" charset="-128"/>
              </a:rPr>
              <a:t>  日当は活動参加者本人に支払い、受領を確認</a:t>
            </a:r>
            <a:endParaRPr lang="en-US" altLang="ja-JP" sz="1800" b="1" dirty="0">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912220" y="7327146"/>
            <a:ext cx="232489" cy="278987"/>
          </a:xfrm>
          <a:prstGeom prst="rect">
            <a:avLst/>
          </a:prstGeom>
        </p:spPr>
      </p:pic>
      <p:sp>
        <p:nvSpPr>
          <p:cNvPr id="56" name="テキスト ボックス 55"/>
          <p:cNvSpPr txBox="1"/>
          <p:nvPr/>
        </p:nvSpPr>
        <p:spPr>
          <a:xfrm>
            <a:off x="158496" y="624815"/>
            <a:ext cx="6583302" cy="649858"/>
          </a:xfrm>
          <a:prstGeom prst="rect">
            <a:avLst/>
          </a:prstGeom>
          <a:noFill/>
        </p:spPr>
        <p:txBody>
          <a:bodyPr wrap="square" rtlCol="0">
            <a:spAutoFit/>
          </a:bodyPr>
          <a:lstStyle/>
          <a:p>
            <a:pPr algn="ctr">
              <a:lnSpc>
                <a:spcPct val="120000"/>
              </a:lnSpc>
            </a:pPr>
            <a:r>
              <a:rPr lang="ja-JP" altLang="en-US" sz="3200" b="1" dirty="0">
                <a:solidFill>
                  <a:srgbClr val="433411"/>
                </a:solidFill>
                <a:latin typeface="ＤＨＰ平成ゴシックW5" panose="020B0500000000000000" pitchFamily="50" charset="-128"/>
                <a:ea typeface="ＤＨＰ平成ゴシックW5" panose="020B0500000000000000" pitchFamily="50" charset="-128"/>
              </a:rPr>
              <a:t>円滑な組織運営のためのポイント</a:t>
            </a:r>
            <a:endParaRPr lang="en-US" altLang="ja-JP" sz="3200" b="1" dirty="0">
              <a:solidFill>
                <a:srgbClr val="433411"/>
              </a:solidFill>
              <a:latin typeface="ＤＨＰ平成ゴシックW5" panose="020B0500000000000000" pitchFamily="50" charset="-128"/>
              <a:ea typeface="ＤＨＰ平成ゴシックW5" panose="020B0500000000000000" pitchFamily="50" charset="-128"/>
            </a:endParaRPr>
          </a:p>
        </p:txBody>
      </p:sp>
      <p:sp>
        <p:nvSpPr>
          <p:cNvPr id="16" name="角丸四角形 157">
            <a:extLst>
              <a:ext uri="{FF2B5EF4-FFF2-40B4-BE49-F238E27FC236}">
                <a16:creationId xmlns:a16="http://schemas.microsoft.com/office/drawing/2014/main" id="{8AF9708A-801A-DD67-C97B-EACC5D49E0B4}"/>
              </a:ext>
            </a:extLst>
          </p:cNvPr>
          <p:cNvSpPr/>
          <p:nvPr/>
        </p:nvSpPr>
        <p:spPr>
          <a:xfrm>
            <a:off x="928885" y="1525990"/>
            <a:ext cx="1529198" cy="5452643"/>
          </a:xfrm>
          <a:prstGeom prst="roundRect">
            <a:avLst>
              <a:gd name="adj" fmla="val 8574"/>
            </a:avLst>
          </a:prstGeom>
          <a:solidFill>
            <a:srgbClr val="777777">
              <a:alpha val="2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7" name="円/楕円 68">
            <a:extLst>
              <a:ext uri="{FF2B5EF4-FFF2-40B4-BE49-F238E27FC236}">
                <a16:creationId xmlns:a16="http://schemas.microsoft.com/office/drawing/2014/main" id="{A3BFCBC7-E5E5-2DBC-E707-4D5B30BCECF3}"/>
              </a:ext>
            </a:extLst>
          </p:cNvPr>
          <p:cNvSpPr/>
          <p:nvPr/>
        </p:nvSpPr>
        <p:spPr>
          <a:xfrm>
            <a:off x="950509" y="5979532"/>
            <a:ext cx="1449198" cy="929780"/>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18" name="爆発 1 67">
            <a:extLst>
              <a:ext uri="{FF2B5EF4-FFF2-40B4-BE49-F238E27FC236}">
                <a16:creationId xmlns:a16="http://schemas.microsoft.com/office/drawing/2014/main" id="{C4F476EC-A50A-C777-4EEA-E8683868DCB2}"/>
              </a:ext>
            </a:extLst>
          </p:cNvPr>
          <p:cNvSpPr/>
          <p:nvPr/>
        </p:nvSpPr>
        <p:spPr>
          <a:xfrm>
            <a:off x="950140" y="4494411"/>
            <a:ext cx="1552688" cy="742672"/>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下矢印 149">
            <a:extLst>
              <a:ext uri="{FF2B5EF4-FFF2-40B4-BE49-F238E27FC236}">
                <a16:creationId xmlns:a16="http://schemas.microsoft.com/office/drawing/2014/main" id="{AA7A3DFE-05A8-A073-CF84-C2C14FBB1CE1}"/>
              </a:ext>
            </a:extLst>
          </p:cNvPr>
          <p:cNvSpPr/>
          <p:nvPr/>
        </p:nvSpPr>
        <p:spPr>
          <a:xfrm>
            <a:off x="1413937" y="2814801"/>
            <a:ext cx="535524" cy="194754"/>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0" name="テキスト ボックス 19">
            <a:extLst>
              <a:ext uri="{FF2B5EF4-FFF2-40B4-BE49-F238E27FC236}">
                <a16:creationId xmlns:a16="http://schemas.microsoft.com/office/drawing/2014/main" id="{023DFCD6-F9DB-DB95-162A-DC9B6BB1FA87}"/>
              </a:ext>
            </a:extLst>
          </p:cNvPr>
          <p:cNvSpPr txBox="1"/>
          <p:nvPr/>
        </p:nvSpPr>
        <p:spPr>
          <a:xfrm>
            <a:off x="1026936" y="4676285"/>
            <a:ext cx="1408638" cy="320665"/>
          </a:xfrm>
          <a:prstGeom prst="rect">
            <a:avLst/>
          </a:prstGeom>
          <a:noFill/>
        </p:spPr>
        <p:txBody>
          <a:bodyPr wrap="square" rtlCol="0">
            <a:spAutoFit/>
          </a:bodyPr>
          <a:lstStyle/>
          <a:p>
            <a:pPr>
              <a:lnSpc>
                <a:spcPct val="110000"/>
              </a:lnSpc>
              <a:spcBef>
                <a:spcPts val="450"/>
              </a:spcBef>
            </a:pPr>
            <a:r>
              <a:rPr lang="ja-JP" altLang="en-US" sz="1400" dirty="0">
                <a:solidFill>
                  <a:schemeClr val="bg1"/>
                </a:solidFill>
                <a:latin typeface="ＤＦ平成ゴシック体W5" panose="020B0509000000000000" pitchFamily="49" charset="-128"/>
                <a:ea typeface="ＤＦ平成ゴシック体W5" panose="020B0509000000000000" pitchFamily="49" charset="-128"/>
              </a:rPr>
              <a:t>トラブル発生</a:t>
            </a:r>
            <a:endParaRPr lang="en-US" altLang="ja-JP" sz="1400" dirty="0">
              <a:solidFill>
                <a:schemeClr val="bg1"/>
              </a:solidFill>
              <a:latin typeface="ＤＦ平成ゴシック体W5" panose="020B0509000000000000" pitchFamily="49" charset="-128"/>
              <a:ea typeface="ＤＦ平成ゴシック体W5" panose="020B0509000000000000" pitchFamily="49" charset="-128"/>
            </a:endParaRPr>
          </a:p>
        </p:txBody>
      </p:sp>
      <p:sp>
        <p:nvSpPr>
          <p:cNvPr id="21" name="テキスト ボックス 20">
            <a:extLst>
              <a:ext uri="{FF2B5EF4-FFF2-40B4-BE49-F238E27FC236}">
                <a16:creationId xmlns:a16="http://schemas.microsoft.com/office/drawing/2014/main" id="{9717D85D-9EA8-1E52-4224-48278D53977B}"/>
              </a:ext>
            </a:extLst>
          </p:cNvPr>
          <p:cNvSpPr txBox="1"/>
          <p:nvPr/>
        </p:nvSpPr>
        <p:spPr>
          <a:xfrm>
            <a:off x="968513" y="6062361"/>
            <a:ext cx="1523622" cy="701731"/>
          </a:xfrm>
          <a:prstGeom prst="rect">
            <a:avLst/>
          </a:prstGeom>
          <a:noFill/>
        </p:spPr>
        <p:txBody>
          <a:bodyPr wrap="square" rtlCol="0">
            <a:spAutoFit/>
          </a:bodyPr>
          <a:lstStyle/>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最悪の場合</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交付金の返還に</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なるケースも･･･</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sp>
        <p:nvSpPr>
          <p:cNvPr id="22" name="テキスト ボックス 21">
            <a:extLst>
              <a:ext uri="{FF2B5EF4-FFF2-40B4-BE49-F238E27FC236}">
                <a16:creationId xmlns:a16="http://schemas.microsoft.com/office/drawing/2014/main" id="{8F4684E3-077E-20F4-30B5-7412BC082A9E}"/>
              </a:ext>
            </a:extLst>
          </p:cNvPr>
          <p:cNvSpPr txBox="1"/>
          <p:nvPr/>
        </p:nvSpPr>
        <p:spPr>
          <a:xfrm>
            <a:off x="835722" y="1559946"/>
            <a:ext cx="1671078" cy="498598"/>
          </a:xfrm>
          <a:prstGeom prst="rect">
            <a:avLst/>
          </a:prstGeom>
          <a:noFill/>
        </p:spPr>
        <p:txBody>
          <a:bodyPr wrap="square" rtlCol="0">
            <a:spAutoFit/>
          </a:bodyPr>
          <a:lstStyle/>
          <a:p>
            <a:pPr algn="ct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もし合意形成が</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不十分だったら･･･</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pic>
        <p:nvPicPr>
          <p:cNvPr id="23" name="図 22">
            <a:extLst>
              <a:ext uri="{FF2B5EF4-FFF2-40B4-BE49-F238E27FC236}">
                <a16:creationId xmlns:a16="http://schemas.microsoft.com/office/drawing/2014/main" id="{A9739798-FAC4-E3A6-4CDA-30C516B8B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0" b="32513"/>
          <a:stretch/>
        </p:blipFill>
        <p:spPr>
          <a:xfrm>
            <a:off x="1736573" y="2173771"/>
            <a:ext cx="437432" cy="592636"/>
          </a:xfrm>
          <a:prstGeom prst="rect">
            <a:avLst/>
          </a:prstGeom>
        </p:spPr>
      </p:pic>
      <p:pic>
        <p:nvPicPr>
          <p:cNvPr id="24" name="図 23">
            <a:extLst>
              <a:ext uri="{FF2B5EF4-FFF2-40B4-BE49-F238E27FC236}">
                <a16:creationId xmlns:a16="http://schemas.microsoft.com/office/drawing/2014/main" id="{1982662A-43FB-0D8C-D970-D8E22F9AAAB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500" l="536" r="98929">
                        <a14:foregroundMark x1="33214" y1="8800" x2="33214" y2="8800"/>
                        <a14:foregroundMark x1="79643" y1="16900" x2="79643" y2="16900"/>
                        <a14:foregroundMark x1="91429" y1="36400" x2="91429" y2="36400"/>
                        <a14:foregroundMark x1="36786" y1="64200" x2="36786" y2="64200"/>
                        <a14:foregroundMark x1="61786" y1="62300" x2="61786" y2="62300"/>
                        <a14:foregroundMark x1="67321" y1="61800" x2="67321" y2="61800"/>
                        <a14:foregroundMark x1="23214" y1="71600" x2="23214" y2="71600"/>
                        <a14:foregroundMark x1="18214" y1="74700" x2="18214" y2="74700"/>
                        <a14:foregroundMark x1="13036" y1="78700" x2="13036" y2="79200"/>
                        <a14:foregroundMark x1="7679" y1="86600" x2="7679" y2="86600"/>
                        <a14:foregroundMark x1="20536" y1="78900" x2="20536" y2="78900"/>
                        <a14:foregroundMark x1="20000" y1="85800" x2="20000" y2="85800"/>
                        <a14:foregroundMark x1="24286" y1="90000" x2="24286" y2="90000"/>
                        <a14:foregroundMark x1="32321" y1="92600" x2="32321" y2="92600"/>
                        <a14:foregroundMark x1="37143" y1="94200" x2="37143" y2="94200"/>
                        <a14:foregroundMark x1="40179" y1="90900" x2="40179" y2="90900"/>
                        <a14:foregroundMark x1="41607" y1="84500" x2="41607" y2="84500"/>
                        <a14:foregroundMark x1="40714" y1="78000" x2="40714" y2="78000"/>
                        <a14:foregroundMark x1="40714" y1="73500" x2="40714" y2="73500"/>
                        <a14:foregroundMark x1="41429" y1="68600" x2="41429" y2="68600"/>
                        <a14:foregroundMark x1="41429" y1="65400" x2="41429" y2="65400"/>
                        <a14:foregroundMark x1="31786" y1="73000" x2="31786" y2="73000"/>
                        <a14:foregroundMark x1="31429" y1="83100" x2="31429" y2="83100"/>
                        <a14:foregroundMark x1="31786" y1="83100" x2="31786" y2="83100"/>
                        <a14:foregroundMark x1="30000" y1="78400" x2="30000" y2="78400"/>
                        <a14:foregroundMark x1="37500" y1="83900" x2="37500" y2="83900"/>
                        <a14:foregroundMark x1="36250" y1="86600" x2="36250" y2="86600"/>
                        <a14:foregroundMark x1="29286" y1="87500" x2="29286" y2="87500"/>
                        <a14:foregroundMark x1="25179" y1="83100" x2="25179" y2="83100"/>
                        <a14:foregroundMark x1="35000" y1="79900" x2="35000" y2="79900"/>
                        <a14:foregroundMark x1="36250" y1="71500" x2="36250" y2="71500"/>
                        <a14:foregroundMark x1="35000" y1="68900" x2="35000" y2="68900"/>
                        <a14:foregroundMark x1="32321" y1="66700" x2="32321" y2="66700"/>
                        <a14:backgroundMark x1="22321" y1="65200" x2="22321" y2="65200"/>
                        <a14:backgroundMark x1="12679" y1="67700" x2="12679" y2="67700"/>
                        <a14:backgroundMark x1="4821" y1="74500" x2="4821" y2="74500"/>
                        <a14:backgroundMark x1="3929" y1="80200" x2="3929" y2="80200"/>
                      </a14:backgroundRemoval>
                    </a14:imgEffect>
                  </a14:imgLayer>
                </a14:imgProps>
              </a:ext>
              <a:ext uri="{28A0092B-C50C-407E-A947-70E740481C1C}">
                <a14:useLocalDpi xmlns:a14="http://schemas.microsoft.com/office/drawing/2010/main" val="0"/>
              </a:ext>
            </a:extLst>
          </a:blip>
          <a:srcRect l="2415" r="1" b="17001"/>
          <a:stretch/>
        </p:blipFill>
        <p:spPr>
          <a:xfrm>
            <a:off x="1216620" y="2161138"/>
            <a:ext cx="401270" cy="609448"/>
          </a:xfrm>
          <a:prstGeom prst="rect">
            <a:avLst/>
          </a:prstGeom>
        </p:spPr>
      </p:pic>
      <p:sp>
        <p:nvSpPr>
          <p:cNvPr id="25" name="下矢印 58">
            <a:extLst>
              <a:ext uri="{FF2B5EF4-FFF2-40B4-BE49-F238E27FC236}">
                <a16:creationId xmlns:a16="http://schemas.microsoft.com/office/drawing/2014/main" id="{ACF65326-90C9-EB83-4ECE-8B2274446F96}"/>
              </a:ext>
            </a:extLst>
          </p:cNvPr>
          <p:cNvSpPr/>
          <p:nvPr/>
        </p:nvSpPr>
        <p:spPr>
          <a:xfrm>
            <a:off x="1431582" y="5699981"/>
            <a:ext cx="535524" cy="194754"/>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6" name="下矢印 60">
            <a:extLst>
              <a:ext uri="{FF2B5EF4-FFF2-40B4-BE49-F238E27FC236}">
                <a16:creationId xmlns:a16="http://schemas.microsoft.com/office/drawing/2014/main" id="{07191D7A-5FC3-B192-FE60-D4EF514F7F6E}"/>
              </a:ext>
            </a:extLst>
          </p:cNvPr>
          <p:cNvSpPr/>
          <p:nvPr/>
        </p:nvSpPr>
        <p:spPr>
          <a:xfrm>
            <a:off x="1441209" y="4295624"/>
            <a:ext cx="535524" cy="194754"/>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pic>
        <p:nvPicPr>
          <p:cNvPr id="27" name="図 26">
            <a:extLst>
              <a:ext uri="{FF2B5EF4-FFF2-40B4-BE49-F238E27FC236}">
                <a16:creationId xmlns:a16="http://schemas.microsoft.com/office/drawing/2014/main" id="{40AA5F87-3BEE-51A4-344E-A1927DBB9D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0" b="32513"/>
          <a:stretch/>
        </p:blipFill>
        <p:spPr>
          <a:xfrm>
            <a:off x="1445441" y="3461059"/>
            <a:ext cx="513705" cy="695972"/>
          </a:xfrm>
          <a:prstGeom prst="rect">
            <a:avLst/>
          </a:prstGeom>
        </p:spPr>
      </p:pic>
      <p:sp>
        <p:nvSpPr>
          <p:cNvPr id="28" name="雲形吹き出し 66">
            <a:extLst>
              <a:ext uri="{FF2B5EF4-FFF2-40B4-BE49-F238E27FC236}">
                <a16:creationId xmlns:a16="http://schemas.microsoft.com/office/drawing/2014/main" id="{407F62A2-6DD6-D7AE-2BA0-3796D00E2385}"/>
              </a:ext>
            </a:extLst>
          </p:cNvPr>
          <p:cNvSpPr/>
          <p:nvPr/>
        </p:nvSpPr>
        <p:spPr>
          <a:xfrm>
            <a:off x="948639" y="3362198"/>
            <a:ext cx="546396" cy="472328"/>
          </a:xfrm>
          <a:prstGeom prst="cloudCallout">
            <a:avLst>
              <a:gd name="adj1" fmla="val 34270"/>
              <a:gd name="adj2" fmla="val 50695"/>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2" name="図 31">
            <a:extLst>
              <a:ext uri="{FF2B5EF4-FFF2-40B4-BE49-F238E27FC236}">
                <a16:creationId xmlns:a16="http://schemas.microsoft.com/office/drawing/2014/main" id="{66B5BDDF-878B-B2E6-23A1-CE1778B581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95038">
            <a:off x="890655" y="2121628"/>
            <a:ext cx="426654" cy="556505"/>
          </a:xfrm>
          <a:prstGeom prst="rect">
            <a:avLst/>
          </a:prstGeom>
        </p:spPr>
      </p:pic>
      <p:pic>
        <p:nvPicPr>
          <p:cNvPr id="35" name="図 34">
            <a:extLst>
              <a:ext uri="{FF2B5EF4-FFF2-40B4-BE49-F238E27FC236}">
                <a16:creationId xmlns:a16="http://schemas.microsoft.com/office/drawing/2014/main" id="{9B51AFCC-3550-5A9C-C096-A32780E684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5505">
            <a:off x="2075107" y="2103100"/>
            <a:ext cx="357717" cy="492271"/>
          </a:xfrm>
          <a:prstGeom prst="rect">
            <a:avLst/>
          </a:prstGeom>
        </p:spPr>
      </p:pic>
      <p:pic>
        <p:nvPicPr>
          <p:cNvPr id="36" name="図 35">
            <a:extLst>
              <a:ext uri="{FF2B5EF4-FFF2-40B4-BE49-F238E27FC236}">
                <a16:creationId xmlns:a16="http://schemas.microsoft.com/office/drawing/2014/main" id="{83B5F694-DD7D-51CB-17EB-419786161E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3141" y="3356973"/>
            <a:ext cx="413750" cy="416527"/>
          </a:xfrm>
          <a:prstGeom prst="rect">
            <a:avLst/>
          </a:prstGeom>
        </p:spPr>
      </p:pic>
      <p:sp>
        <p:nvSpPr>
          <p:cNvPr id="38" name="正方形/長方形 37">
            <a:extLst>
              <a:ext uri="{FF2B5EF4-FFF2-40B4-BE49-F238E27FC236}">
                <a16:creationId xmlns:a16="http://schemas.microsoft.com/office/drawing/2014/main" id="{B0AEB579-D8E8-6C41-3DFD-A15E9E2F401F}"/>
              </a:ext>
            </a:extLst>
          </p:cNvPr>
          <p:cNvSpPr/>
          <p:nvPr/>
        </p:nvSpPr>
        <p:spPr>
          <a:xfrm>
            <a:off x="1117263" y="3089826"/>
            <a:ext cx="1107996" cy="461665"/>
          </a:xfrm>
          <a:prstGeom prst="rect">
            <a:avLst/>
          </a:prstGeom>
        </p:spPr>
        <p:txBody>
          <a:bodyPr wrap="none">
            <a:spAutoFit/>
          </a:bodyPr>
          <a:lstStyle/>
          <a:p>
            <a:r>
              <a:rPr lang="ja-JP" altLang="en-US" dirty="0">
                <a:solidFill>
                  <a:srgbClr val="3F3725"/>
                </a:solidFill>
                <a:latin typeface="ＤＦ平成ゴシック体W5" panose="020B0509000000000000" pitchFamily="49" charset="-128"/>
                <a:ea typeface="ＤＦ平成ゴシック体W5" panose="020B0509000000000000" pitchFamily="49" charset="-128"/>
              </a:rPr>
              <a:t>不透明な運営</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39" name="正方形/長方形 38">
            <a:extLst>
              <a:ext uri="{FF2B5EF4-FFF2-40B4-BE49-F238E27FC236}">
                <a16:creationId xmlns:a16="http://schemas.microsoft.com/office/drawing/2014/main" id="{DFEF2400-EDD8-A434-D73A-B9E808F5B410}"/>
              </a:ext>
            </a:extLst>
          </p:cNvPr>
          <p:cNvSpPr/>
          <p:nvPr/>
        </p:nvSpPr>
        <p:spPr>
          <a:xfrm>
            <a:off x="1040319" y="5142098"/>
            <a:ext cx="1261884" cy="461665"/>
          </a:xfrm>
          <a:prstGeom prst="rect">
            <a:avLst/>
          </a:prstGeom>
        </p:spPr>
        <p:txBody>
          <a:bodyPr wrap="none">
            <a:spAutoFit/>
          </a:bodyPr>
          <a:lstStyle/>
          <a:p>
            <a:r>
              <a:rPr lang="ja-JP" altLang="en-US" dirty="0">
                <a:solidFill>
                  <a:srgbClr val="3F3725"/>
                </a:solidFill>
                <a:latin typeface="ＤＦ平成ゴシック体W5" panose="020B0509000000000000" pitchFamily="49" charset="-128"/>
                <a:ea typeface="ＤＦ平成ゴシック体W5" panose="020B0509000000000000" pitchFamily="49" charset="-128"/>
              </a:rPr>
              <a:t>不正や揉めごと</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　の発生など</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40" name="角丸四角形 68">
            <a:extLst>
              <a:ext uri="{FF2B5EF4-FFF2-40B4-BE49-F238E27FC236}">
                <a16:creationId xmlns:a16="http://schemas.microsoft.com/office/drawing/2014/main" id="{E216D6B4-0A6C-1FB1-C015-FE24F28C6F1C}"/>
              </a:ext>
            </a:extLst>
          </p:cNvPr>
          <p:cNvSpPr/>
          <p:nvPr/>
        </p:nvSpPr>
        <p:spPr>
          <a:xfrm>
            <a:off x="2830849" y="1525989"/>
            <a:ext cx="1358587" cy="2612340"/>
          </a:xfrm>
          <a:prstGeom prst="roundRect">
            <a:avLst>
              <a:gd name="adj" fmla="val 8574"/>
            </a:avLst>
          </a:prstGeom>
          <a:solidFill>
            <a:srgbClr val="777777">
              <a:alpha val="2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41" name="テキスト ボックス 40">
            <a:extLst>
              <a:ext uri="{FF2B5EF4-FFF2-40B4-BE49-F238E27FC236}">
                <a16:creationId xmlns:a16="http://schemas.microsoft.com/office/drawing/2014/main" id="{36FC5E7C-064C-8973-E322-CC939170D7A3}"/>
              </a:ext>
            </a:extLst>
          </p:cNvPr>
          <p:cNvSpPr txBox="1"/>
          <p:nvPr/>
        </p:nvSpPr>
        <p:spPr>
          <a:xfrm>
            <a:off x="2752296" y="1693522"/>
            <a:ext cx="1668227" cy="1311128"/>
          </a:xfrm>
          <a:prstGeom prst="rect">
            <a:avLst/>
          </a:prstGeom>
          <a:noFill/>
        </p:spPr>
        <p:txBody>
          <a:bodyPr wrap="square" rtlCol="0">
            <a:spAutoFit/>
          </a:bodyPr>
          <a:lstStyle/>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・帳簿や証拠書類</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　の未処理、紛失</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・交付金の私的な　</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　流用</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・業者からの金品　</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　の受領</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42" name="円/楕円 96">
            <a:extLst>
              <a:ext uri="{FF2B5EF4-FFF2-40B4-BE49-F238E27FC236}">
                <a16:creationId xmlns:a16="http://schemas.microsoft.com/office/drawing/2014/main" id="{B7596DBA-262F-9A95-31BA-427F47C795E5}"/>
              </a:ext>
            </a:extLst>
          </p:cNvPr>
          <p:cNvSpPr/>
          <p:nvPr/>
        </p:nvSpPr>
        <p:spPr>
          <a:xfrm>
            <a:off x="2859775" y="3063480"/>
            <a:ext cx="1329661" cy="973083"/>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43" name="テキスト ボックス 42">
            <a:extLst>
              <a:ext uri="{FF2B5EF4-FFF2-40B4-BE49-F238E27FC236}">
                <a16:creationId xmlns:a16="http://schemas.microsoft.com/office/drawing/2014/main" id="{1E1FA1DF-B3C3-71DA-7115-01051437D2ED}"/>
              </a:ext>
            </a:extLst>
          </p:cNvPr>
          <p:cNvSpPr txBox="1"/>
          <p:nvPr/>
        </p:nvSpPr>
        <p:spPr>
          <a:xfrm>
            <a:off x="2825756" y="3090761"/>
            <a:ext cx="1451378" cy="904863"/>
          </a:xfrm>
          <a:prstGeom prst="rect">
            <a:avLst/>
          </a:prstGeom>
          <a:noFill/>
        </p:spPr>
        <p:txBody>
          <a:bodyPr wrap="square" rtlCol="0">
            <a:spAutoFit/>
          </a:bodyPr>
          <a:lstStyle/>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最悪の場合</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交付金の返還、　刑事罰を受けるケースも･･･</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sp>
        <p:nvSpPr>
          <p:cNvPr id="44" name="角丸四角形 119">
            <a:extLst>
              <a:ext uri="{FF2B5EF4-FFF2-40B4-BE49-F238E27FC236}">
                <a16:creationId xmlns:a16="http://schemas.microsoft.com/office/drawing/2014/main" id="{59EF38A8-253C-D007-96C0-6635B04F9337}"/>
              </a:ext>
            </a:extLst>
          </p:cNvPr>
          <p:cNvSpPr/>
          <p:nvPr/>
        </p:nvSpPr>
        <p:spPr>
          <a:xfrm>
            <a:off x="4494448" y="1518825"/>
            <a:ext cx="1470651" cy="4022816"/>
          </a:xfrm>
          <a:prstGeom prst="roundRect">
            <a:avLst>
              <a:gd name="adj" fmla="val 8574"/>
            </a:avLst>
          </a:prstGeom>
          <a:solidFill>
            <a:srgbClr val="777777">
              <a:alpha val="2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45" name="テキスト ボックス 44">
            <a:extLst>
              <a:ext uri="{FF2B5EF4-FFF2-40B4-BE49-F238E27FC236}">
                <a16:creationId xmlns:a16="http://schemas.microsoft.com/office/drawing/2014/main" id="{76A64D77-E780-8465-3ACA-0B1BA9059814}"/>
              </a:ext>
            </a:extLst>
          </p:cNvPr>
          <p:cNvSpPr txBox="1"/>
          <p:nvPr/>
        </p:nvSpPr>
        <p:spPr>
          <a:xfrm>
            <a:off x="4538890" y="1519534"/>
            <a:ext cx="1431760" cy="701731"/>
          </a:xfrm>
          <a:prstGeom prst="rect">
            <a:avLst/>
          </a:prstGeom>
          <a:noFill/>
        </p:spPr>
        <p:txBody>
          <a:bodyPr wrap="square" rtlCol="0">
            <a:spAutoFit/>
          </a:bodyPr>
          <a:lstStyle/>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合意形成や本人への支払いが不十分だったら･･･</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46" name="円/楕円 126">
            <a:extLst>
              <a:ext uri="{FF2B5EF4-FFF2-40B4-BE49-F238E27FC236}">
                <a16:creationId xmlns:a16="http://schemas.microsoft.com/office/drawing/2014/main" id="{CFD7B844-76F0-DA7E-161B-07ED22DD0A68}"/>
              </a:ext>
            </a:extLst>
          </p:cNvPr>
          <p:cNvSpPr/>
          <p:nvPr/>
        </p:nvSpPr>
        <p:spPr>
          <a:xfrm>
            <a:off x="4582628" y="4556914"/>
            <a:ext cx="1329661" cy="821972"/>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47" name="テキスト ボックス 46">
            <a:extLst>
              <a:ext uri="{FF2B5EF4-FFF2-40B4-BE49-F238E27FC236}">
                <a16:creationId xmlns:a16="http://schemas.microsoft.com/office/drawing/2014/main" id="{6049D78A-9EEB-F6DA-0405-00F13822E35B}"/>
              </a:ext>
            </a:extLst>
          </p:cNvPr>
          <p:cNvSpPr txBox="1"/>
          <p:nvPr/>
        </p:nvSpPr>
        <p:spPr>
          <a:xfrm>
            <a:off x="4560906" y="4596656"/>
            <a:ext cx="1451378" cy="701731"/>
          </a:xfrm>
          <a:prstGeom prst="rect">
            <a:avLst/>
          </a:prstGeom>
          <a:noFill/>
        </p:spPr>
        <p:txBody>
          <a:bodyPr wrap="square" rtlCol="0">
            <a:spAutoFit/>
          </a:bodyPr>
          <a:lstStyle/>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最悪の場合</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交付金の返還に</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なるケースも･･･</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pic>
        <p:nvPicPr>
          <p:cNvPr id="48" name="図 47">
            <a:extLst>
              <a:ext uri="{FF2B5EF4-FFF2-40B4-BE49-F238E27FC236}">
                <a16:creationId xmlns:a16="http://schemas.microsoft.com/office/drawing/2014/main" id="{B458A927-29AF-40DC-CBA7-5041DCBC11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795">
            <a:off x="5587328" y="1941184"/>
            <a:ext cx="337266" cy="439912"/>
          </a:xfrm>
          <a:prstGeom prst="rect">
            <a:avLst/>
          </a:prstGeom>
        </p:spPr>
      </p:pic>
      <p:sp>
        <p:nvSpPr>
          <p:cNvPr id="49" name="下矢印 133">
            <a:extLst>
              <a:ext uri="{FF2B5EF4-FFF2-40B4-BE49-F238E27FC236}">
                <a16:creationId xmlns:a16="http://schemas.microsoft.com/office/drawing/2014/main" id="{2FF31D28-4098-75EB-90CE-55F23E452304}"/>
              </a:ext>
            </a:extLst>
          </p:cNvPr>
          <p:cNvSpPr/>
          <p:nvPr/>
        </p:nvSpPr>
        <p:spPr>
          <a:xfrm>
            <a:off x="5063977" y="2197872"/>
            <a:ext cx="393131" cy="118831"/>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爆発 1 137">
            <a:extLst>
              <a:ext uri="{FF2B5EF4-FFF2-40B4-BE49-F238E27FC236}">
                <a16:creationId xmlns:a16="http://schemas.microsoft.com/office/drawing/2014/main" id="{D2893283-1B5E-6484-19B2-EEF4AA616688}"/>
              </a:ext>
            </a:extLst>
          </p:cNvPr>
          <p:cNvSpPr/>
          <p:nvPr/>
        </p:nvSpPr>
        <p:spPr>
          <a:xfrm>
            <a:off x="4568522" y="3485178"/>
            <a:ext cx="1400531" cy="615286"/>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テキスト ボックス 50">
            <a:extLst>
              <a:ext uri="{FF2B5EF4-FFF2-40B4-BE49-F238E27FC236}">
                <a16:creationId xmlns:a16="http://schemas.microsoft.com/office/drawing/2014/main" id="{AB344B45-FEF9-E7B2-50A7-AEE22094866F}"/>
              </a:ext>
            </a:extLst>
          </p:cNvPr>
          <p:cNvSpPr txBox="1"/>
          <p:nvPr/>
        </p:nvSpPr>
        <p:spPr>
          <a:xfrm>
            <a:off x="4685777" y="3626767"/>
            <a:ext cx="1408638" cy="295466"/>
          </a:xfrm>
          <a:prstGeom prst="rect">
            <a:avLst/>
          </a:prstGeom>
          <a:noFill/>
        </p:spPr>
        <p:txBody>
          <a:bodyPr wrap="square" rtlCol="0">
            <a:spAutoFit/>
          </a:bodyPr>
          <a:lstStyle/>
          <a:p>
            <a:pPr>
              <a:lnSpc>
                <a:spcPct val="110000"/>
              </a:lnSpc>
              <a:spcBef>
                <a:spcPts val="450"/>
              </a:spcBef>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トラブル発生</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pic>
        <p:nvPicPr>
          <p:cNvPr id="52" name="図 51">
            <a:extLst>
              <a:ext uri="{FF2B5EF4-FFF2-40B4-BE49-F238E27FC236}">
                <a16:creationId xmlns:a16="http://schemas.microsoft.com/office/drawing/2014/main" id="{7DCB05ED-C5D9-A2F7-08BD-D6007AD1C8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7" b="45552"/>
          <a:stretch/>
        </p:blipFill>
        <p:spPr>
          <a:xfrm>
            <a:off x="5038042" y="2778127"/>
            <a:ext cx="497106" cy="561505"/>
          </a:xfrm>
          <a:prstGeom prst="rect">
            <a:avLst/>
          </a:prstGeom>
        </p:spPr>
      </p:pic>
      <p:sp>
        <p:nvSpPr>
          <p:cNvPr id="53" name="雲形吹き出し 140">
            <a:extLst>
              <a:ext uri="{FF2B5EF4-FFF2-40B4-BE49-F238E27FC236}">
                <a16:creationId xmlns:a16="http://schemas.microsoft.com/office/drawing/2014/main" id="{90B36C1D-D794-20C3-2C46-25ADDF71FA21}"/>
              </a:ext>
            </a:extLst>
          </p:cNvPr>
          <p:cNvSpPr/>
          <p:nvPr/>
        </p:nvSpPr>
        <p:spPr>
          <a:xfrm>
            <a:off x="4603396" y="2686744"/>
            <a:ext cx="473361" cy="326877"/>
          </a:xfrm>
          <a:prstGeom prst="cloudCallout">
            <a:avLst>
              <a:gd name="adj1" fmla="val 34270"/>
              <a:gd name="adj2" fmla="val 50695"/>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4" name="図 53">
            <a:extLst>
              <a:ext uri="{FF2B5EF4-FFF2-40B4-BE49-F238E27FC236}">
                <a16:creationId xmlns:a16="http://schemas.microsoft.com/office/drawing/2014/main" id="{9D31D89C-9C2E-8A31-F151-507BEEA053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0096" y="2632147"/>
            <a:ext cx="413750" cy="416527"/>
          </a:xfrm>
          <a:prstGeom prst="rect">
            <a:avLst/>
          </a:prstGeom>
        </p:spPr>
      </p:pic>
      <p:sp>
        <p:nvSpPr>
          <p:cNvPr id="55" name="正方形/長方形 54">
            <a:extLst>
              <a:ext uri="{FF2B5EF4-FFF2-40B4-BE49-F238E27FC236}">
                <a16:creationId xmlns:a16="http://schemas.microsoft.com/office/drawing/2014/main" id="{2FE415C2-D5C4-D703-187C-158944635F81}"/>
              </a:ext>
            </a:extLst>
          </p:cNvPr>
          <p:cNvSpPr/>
          <p:nvPr/>
        </p:nvSpPr>
        <p:spPr>
          <a:xfrm>
            <a:off x="4430314" y="2384246"/>
            <a:ext cx="1595309" cy="261610"/>
          </a:xfrm>
          <a:prstGeom prst="rect">
            <a:avLst/>
          </a:prstGeom>
        </p:spPr>
        <p:txBody>
          <a:bodyPr wrap="none">
            <a:spAutoFit/>
          </a:bodyPr>
          <a:lstStyle/>
          <a:p>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・不透明な日当の扱い</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57" name="正方形/長方形 56">
            <a:extLst>
              <a:ext uri="{FF2B5EF4-FFF2-40B4-BE49-F238E27FC236}">
                <a16:creationId xmlns:a16="http://schemas.microsoft.com/office/drawing/2014/main" id="{9354A5B4-F114-1A74-45CB-A4151B2C9414}"/>
              </a:ext>
            </a:extLst>
          </p:cNvPr>
          <p:cNvSpPr/>
          <p:nvPr/>
        </p:nvSpPr>
        <p:spPr>
          <a:xfrm>
            <a:off x="4461238" y="3981581"/>
            <a:ext cx="1595309" cy="430887"/>
          </a:xfrm>
          <a:prstGeom prst="rect">
            <a:avLst/>
          </a:prstGeom>
        </p:spPr>
        <p:txBody>
          <a:bodyPr wrap="none">
            <a:spAutoFit/>
          </a:bodyPr>
          <a:lstStyle/>
          <a:p>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・日当の目的外使用</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・揉めごとの発生など</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58" name="下矢印 144">
            <a:extLst>
              <a:ext uri="{FF2B5EF4-FFF2-40B4-BE49-F238E27FC236}">
                <a16:creationId xmlns:a16="http://schemas.microsoft.com/office/drawing/2014/main" id="{CA483582-BCDC-39FB-6DCE-639161AD97CE}"/>
              </a:ext>
            </a:extLst>
          </p:cNvPr>
          <p:cNvSpPr/>
          <p:nvPr/>
        </p:nvSpPr>
        <p:spPr>
          <a:xfrm>
            <a:off x="5072221" y="3447867"/>
            <a:ext cx="393131" cy="118831"/>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下矢印 145">
            <a:extLst>
              <a:ext uri="{FF2B5EF4-FFF2-40B4-BE49-F238E27FC236}">
                <a16:creationId xmlns:a16="http://schemas.microsoft.com/office/drawing/2014/main" id="{4E16E2EA-BFB4-C5B4-FCD5-CBBAF97DAE5B}"/>
              </a:ext>
            </a:extLst>
          </p:cNvPr>
          <p:cNvSpPr/>
          <p:nvPr/>
        </p:nvSpPr>
        <p:spPr>
          <a:xfrm>
            <a:off x="5072220" y="4404459"/>
            <a:ext cx="393131" cy="118831"/>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1" name="図 60">
            <a:extLst>
              <a:ext uri="{FF2B5EF4-FFF2-40B4-BE49-F238E27FC236}">
                <a16:creationId xmlns:a16="http://schemas.microsoft.com/office/drawing/2014/main" id="{091169AA-E6FF-5B07-A142-7A8140C952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4719">
            <a:off x="92624" y="7303214"/>
            <a:ext cx="611082" cy="804055"/>
          </a:xfrm>
          <a:prstGeom prst="rect">
            <a:avLst/>
          </a:prstGeom>
        </p:spPr>
      </p:pic>
      <p:sp>
        <p:nvSpPr>
          <p:cNvPr id="3" name="Text Box 52">
            <a:extLst>
              <a:ext uri="{FF2B5EF4-FFF2-40B4-BE49-F238E27FC236}">
                <a16:creationId xmlns:a16="http://schemas.microsoft.com/office/drawing/2014/main" id="{626A00A9-61CA-9902-5098-453900B04B76}"/>
              </a:ext>
            </a:extLst>
          </p:cNvPr>
          <p:cNvSpPr txBox="1">
            <a:spLocks noChangeArrowheads="1"/>
          </p:cNvSpPr>
          <p:nvPr/>
        </p:nvSpPr>
        <p:spPr bwMode="auto">
          <a:xfrm>
            <a:off x="3117947"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1</a:t>
            </a:r>
          </a:p>
        </p:txBody>
      </p:sp>
      <p:pic>
        <p:nvPicPr>
          <p:cNvPr id="5" name="図 4">
            <a:extLst>
              <a:ext uri="{FF2B5EF4-FFF2-40B4-BE49-F238E27FC236}">
                <a16:creationId xmlns:a16="http://schemas.microsoft.com/office/drawing/2014/main" id="{352259FE-C98C-7EEC-5D72-D326CF878195}"/>
              </a:ext>
            </a:extLst>
          </p:cNvPr>
          <p:cNvPicPr>
            <a:picLocks noChangeAspect="1"/>
          </p:cNvPicPr>
          <p:nvPr/>
        </p:nvPicPr>
        <p:blipFill>
          <a:blip r:embed="rId12"/>
          <a:stretch>
            <a:fillRect/>
          </a:stretch>
        </p:blipFill>
        <p:spPr>
          <a:xfrm>
            <a:off x="0" y="9500"/>
            <a:ext cx="6858000" cy="345491"/>
          </a:xfrm>
          <a:prstGeom prst="rect">
            <a:avLst/>
          </a:prstGeom>
        </p:spPr>
      </p:pic>
    </p:spTree>
    <p:extLst>
      <p:ext uri="{BB962C8B-B14F-4D97-AF65-F5344CB8AC3E}">
        <p14:creationId xmlns:p14="http://schemas.microsoft.com/office/powerpoint/2010/main" val="347605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19</a:t>
            </a:r>
          </a:p>
        </p:txBody>
      </p:sp>
      <p:pic>
        <p:nvPicPr>
          <p:cNvPr id="2" name="図 1"/>
          <p:cNvPicPr>
            <a:picLocks noChangeAspect="1"/>
          </p:cNvPicPr>
          <p:nvPr/>
        </p:nvPicPr>
        <p:blipFill>
          <a:blip r:embed="rId2"/>
          <a:stretch>
            <a:fillRect/>
          </a:stretch>
        </p:blipFill>
        <p:spPr>
          <a:xfrm>
            <a:off x="-40622" y="-15552"/>
            <a:ext cx="6895824" cy="677430"/>
          </a:xfrm>
          <a:prstGeom prst="rect">
            <a:avLst/>
          </a:prstGeom>
        </p:spPr>
      </p:pic>
      <p:pic>
        <p:nvPicPr>
          <p:cNvPr id="5" name="図 4">
            <a:extLst>
              <a:ext uri="{FF2B5EF4-FFF2-40B4-BE49-F238E27FC236}">
                <a16:creationId xmlns:a16="http://schemas.microsoft.com/office/drawing/2014/main" id="{54C14CAE-1740-71C3-CDEA-C42B6804A084}"/>
              </a:ext>
            </a:extLst>
          </p:cNvPr>
          <p:cNvPicPr>
            <a:picLocks noChangeAspect="1"/>
          </p:cNvPicPr>
          <p:nvPr/>
        </p:nvPicPr>
        <p:blipFill rotWithShape="1">
          <a:blip r:embed="rId3"/>
          <a:srcRect b="9722"/>
          <a:stretch/>
        </p:blipFill>
        <p:spPr>
          <a:xfrm rot="16200000">
            <a:off x="-1070618" y="3441597"/>
            <a:ext cx="8999236" cy="3600399"/>
          </a:xfrm>
          <a:prstGeom prst="rect">
            <a:avLst/>
          </a:prstGeom>
        </p:spPr>
      </p:pic>
    </p:spTree>
    <p:extLst>
      <p:ext uri="{BB962C8B-B14F-4D97-AF65-F5344CB8AC3E}">
        <p14:creationId xmlns:p14="http://schemas.microsoft.com/office/powerpoint/2010/main" val="1662297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20</a:t>
            </a:r>
          </a:p>
        </p:txBody>
      </p:sp>
      <p:pic>
        <p:nvPicPr>
          <p:cNvPr id="2" name="図 1"/>
          <p:cNvPicPr>
            <a:picLocks noChangeAspect="1"/>
          </p:cNvPicPr>
          <p:nvPr/>
        </p:nvPicPr>
        <p:blipFill>
          <a:blip r:embed="rId2"/>
          <a:stretch>
            <a:fillRect/>
          </a:stretch>
        </p:blipFill>
        <p:spPr>
          <a:xfrm>
            <a:off x="-40622" y="-15552"/>
            <a:ext cx="6895824" cy="677430"/>
          </a:xfrm>
          <a:prstGeom prst="rect">
            <a:avLst/>
          </a:prstGeom>
        </p:spPr>
      </p:pic>
      <p:pic>
        <p:nvPicPr>
          <p:cNvPr id="4" name="図 3">
            <a:extLst>
              <a:ext uri="{FF2B5EF4-FFF2-40B4-BE49-F238E27FC236}">
                <a16:creationId xmlns:a16="http://schemas.microsoft.com/office/drawing/2014/main" id="{20A30857-3C15-CBD1-E909-86641D5D3AE4}"/>
              </a:ext>
            </a:extLst>
          </p:cNvPr>
          <p:cNvPicPr>
            <a:picLocks noChangeAspect="1"/>
          </p:cNvPicPr>
          <p:nvPr/>
        </p:nvPicPr>
        <p:blipFill>
          <a:blip r:embed="rId3"/>
          <a:stretch>
            <a:fillRect/>
          </a:stretch>
        </p:blipFill>
        <p:spPr>
          <a:xfrm rot="16200000">
            <a:off x="-1060005" y="2072955"/>
            <a:ext cx="8959641" cy="6262200"/>
          </a:xfrm>
          <a:prstGeom prst="rect">
            <a:avLst/>
          </a:prstGeom>
        </p:spPr>
      </p:pic>
    </p:spTree>
    <p:extLst>
      <p:ext uri="{BB962C8B-B14F-4D97-AF65-F5344CB8AC3E}">
        <p14:creationId xmlns:p14="http://schemas.microsoft.com/office/powerpoint/2010/main" val="4000739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21</a:t>
            </a:r>
          </a:p>
        </p:txBody>
      </p:sp>
      <p:pic>
        <p:nvPicPr>
          <p:cNvPr id="2" name="図 1"/>
          <p:cNvPicPr>
            <a:picLocks noChangeAspect="1"/>
          </p:cNvPicPr>
          <p:nvPr/>
        </p:nvPicPr>
        <p:blipFill>
          <a:blip r:embed="rId2"/>
          <a:stretch>
            <a:fillRect/>
          </a:stretch>
        </p:blipFill>
        <p:spPr>
          <a:xfrm>
            <a:off x="-40622" y="-15552"/>
            <a:ext cx="6895824" cy="677430"/>
          </a:xfrm>
          <a:prstGeom prst="rect">
            <a:avLst/>
          </a:prstGeom>
        </p:spPr>
      </p:pic>
      <p:pic>
        <p:nvPicPr>
          <p:cNvPr id="6" name="図 5">
            <a:extLst>
              <a:ext uri="{FF2B5EF4-FFF2-40B4-BE49-F238E27FC236}">
                <a16:creationId xmlns:a16="http://schemas.microsoft.com/office/drawing/2014/main" id="{BF1AF175-F4D9-86A9-E10D-F04AAF3AA624}"/>
              </a:ext>
            </a:extLst>
          </p:cNvPr>
          <p:cNvPicPr>
            <a:picLocks noChangeAspect="1"/>
          </p:cNvPicPr>
          <p:nvPr/>
        </p:nvPicPr>
        <p:blipFill>
          <a:blip r:embed="rId3"/>
          <a:stretch>
            <a:fillRect/>
          </a:stretch>
        </p:blipFill>
        <p:spPr>
          <a:xfrm rot="16200000">
            <a:off x="-962896" y="2366349"/>
            <a:ext cx="8805694" cy="5544616"/>
          </a:xfrm>
          <a:prstGeom prst="rect">
            <a:avLst/>
          </a:prstGeom>
        </p:spPr>
      </p:pic>
    </p:spTree>
    <p:extLst>
      <p:ext uri="{BB962C8B-B14F-4D97-AF65-F5344CB8AC3E}">
        <p14:creationId xmlns:p14="http://schemas.microsoft.com/office/powerpoint/2010/main" val="397948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22</a:t>
            </a:r>
          </a:p>
        </p:txBody>
      </p:sp>
      <p:pic>
        <p:nvPicPr>
          <p:cNvPr id="2" name="図 1"/>
          <p:cNvPicPr>
            <a:picLocks noChangeAspect="1"/>
          </p:cNvPicPr>
          <p:nvPr/>
        </p:nvPicPr>
        <p:blipFill>
          <a:blip r:embed="rId2"/>
          <a:stretch>
            <a:fillRect/>
          </a:stretch>
        </p:blipFill>
        <p:spPr>
          <a:xfrm>
            <a:off x="-40622" y="-15552"/>
            <a:ext cx="6895824" cy="677430"/>
          </a:xfrm>
          <a:prstGeom prst="rect">
            <a:avLst/>
          </a:prstGeom>
        </p:spPr>
      </p:pic>
      <p:sp>
        <p:nvSpPr>
          <p:cNvPr id="7" name="正方形/長方形 6"/>
          <p:cNvSpPr/>
          <p:nvPr/>
        </p:nvSpPr>
        <p:spPr>
          <a:xfrm rot="16200000">
            <a:off x="2161356" y="4879874"/>
            <a:ext cx="8757594" cy="461665"/>
          </a:xfrm>
          <a:prstGeom prst="rect">
            <a:avLst/>
          </a:prstGeom>
        </p:spPr>
        <p:txBody>
          <a:bodyPr wrap="square">
            <a:spAutoFit/>
          </a:bodyPr>
          <a:lstStyle/>
          <a:p>
            <a:r>
              <a:rPr lang="ja-JP" altLang="en-US" dirty="0"/>
              <a:t>「</a:t>
            </a:r>
            <a:r>
              <a:rPr lang="en-US" altLang="ja-JP" dirty="0"/>
              <a:t>56.</a:t>
            </a:r>
            <a:r>
              <a:rPr lang="ja-JP" altLang="en-US" dirty="0"/>
              <a:t>農村環境保全活動の幅広い展開」を選択した場合、活動計画書に記載した追加テーマの「計画策定」、「啓発・普及」、「実践活動」実施時の記載は全て</a:t>
            </a:r>
            <a:r>
              <a:rPr lang="en-US" altLang="ja-JP" dirty="0"/>
              <a:t>【56</a:t>
            </a:r>
            <a:r>
              <a:rPr lang="ja-JP" altLang="en-US" dirty="0"/>
              <a:t>番</a:t>
            </a:r>
            <a:r>
              <a:rPr lang="en-US" altLang="ja-JP" dirty="0"/>
              <a:t>】</a:t>
            </a:r>
            <a:r>
              <a:rPr lang="ja-JP" altLang="en-US" dirty="0"/>
              <a:t>の入力となり、活動内容等は備考欄へ記載する。</a:t>
            </a:r>
          </a:p>
        </p:txBody>
      </p:sp>
      <p:sp>
        <p:nvSpPr>
          <p:cNvPr id="8" name="正方形/長方形 7"/>
          <p:cNvSpPr/>
          <p:nvPr/>
        </p:nvSpPr>
        <p:spPr>
          <a:xfrm rot="16200000">
            <a:off x="-2071334" y="6808409"/>
            <a:ext cx="4797152" cy="276999"/>
          </a:xfrm>
          <a:prstGeom prst="rect">
            <a:avLst/>
          </a:prstGeom>
        </p:spPr>
        <p:txBody>
          <a:bodyPr wrap="square">
            <a:spAutoFit/>
          </a:bodyPr>
          <a:lstStyle/>
          <a:p>
            <a:r>
              <a:rPr lang="en-US" altLang="ja-JP" dirty="0"/>
              <a:t>【</a:t>
            </a:r>
            <a:r>
              <a:rPr lang="ja-JP" altLang="en-US" dirty="0"/>
              <a:t>増進活動　</a:t>
            </a:r>
            <a:r>
              <a:rPr lang="en-US" altLang="ja-JP" dirty="0"/>
              <a:t>6/6</a:t>
            </a:r>
            <a:r>
              <a:rPr lang="ja-JP" altLang="en-US" dirty="0"/>
              <a:t>単価</a:t>
            </a:r>
            <a:r>
              <a:rPr lang="en-US" altLang="ja-JP" dirty="0"/>
              <a:t>】</a:t>
            </a:r>
            <a:r>
              <a:rPr lang="ja-JP" altLang="en-US" dirty="0"/>
              <a:t>　</a:t>
            </a:r>
            <a:r>
              <a:rPr lang="en-US" altLang="ja-JP" dirty="0"/>
              <a:t>『</a:t>
            </a:r>
            <a:r>
              <a:rPr lang="ja-JP" altLang="en-US" dirty="0"/>
              <a:t>農村環境保全活動の幅広い展開</a:t>
            </a:r>
            <a:r>
              <a:rPr lang="en-US" altLang="ja-JP" dirty="0"/>
              <a:t>』</a:t>
            </a:r>
            <a:r>
              <a:rPr lang="ja-JP" altLang="en-US" dirty="0"/>
              <a:t>　</a:t>
            </a:r>
          </a:p>
        </p:txBody>
      </p:sp>
      <p:pic>
        <p:nvPicPr>
          <p:cNvPr id="5" name="図 4">
            <a:extLst>
              <a:ext uri="{FF2B5EF4-FFF2-40B4-BE49-F238E27FC236}">
                <a16:creationId xmlns:a16="http://schemas.microsoft.com/office/drawing/2014/main" id="{01B57E4D-5733-3907-5CE0-04BAB76DF8B6}"/>
              </a:ext>
            </a:extLst>
          </p:cNvPr>
          <p:cNvPicPr>
            <a:picLocks noChangeAspect="1"/>
          </p:cNvPicPr>
          <p:nvPr/>
        </p:nvPicPr>
        <p:blipFill>
          <a:blip r:embed="rId3"/>
          <a:stretch>
            <a:fillRect/>
          </a:stretch>
        </p:blipFill>
        <p:spPr>
          <a:xfrm rot="16200000">
            <a:off x="-915965" y="2170305"/>
            <a:ext cx="8633543" cy="5791973"/>
          </a:xfrm>
          <a:prstGeom prst="rect">
            <a:avLst/>
          </a:prstGeom>
        </p:spPr>
      </p:pic>
    </p:spTree>
    <p:extLst>
      <p:ext uri="{BB962C8B-B14F-4D97-AF65-F5344CB8AC3E}">
        <p14:creationId xmlns:p14="http://schemas.microsoft.com/office/powerpoint/2010/main" val="4261692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23</a:t>
            </a:r>
          </a:p>
        </p:txBody>
      </p:sp>
      <p:pic>
        <p:nvPicPr>
          <p:cNvPr id="2" name="図 1"/>
          <p:cNvPicPr>
            <a:picLocks noChangeAspect="1"/>
          </p:cNvPicPr>
          <p:nvPr/>
        </p:nvPicPr>
        <p:blipFill>
          <a:blip r:embed="rId2"/>
          <a:stretch>
            <a:fillRect/>
          </a:stretch>
        </p:blipFill>
        <p:spPr>
          <a:xfrm>
            <a:off x="-40622" y="-15552"/>
            <a:ext cx="6895824" cy="677430"/>
          </a:xfrm>
          <a:prstGeom prst="rect">
            <a:avLst/>
          </a:prstGeom>
        </p:spPr>
      </p:pic>
      <p:pic>
        <p:nvPicPr>
          <p:cNvPr id="5" name="図 4">
            <a:extLst>
              <a:ext uri="{FF2B5EF4-FFF2-40B4-BE49-F238E27FC236}">
                <a16:creationId xmlns:a16="http://schemas.microsoft.com/office/drawing/2014/main" id="{0E6173E7-0356-1A28-68E6-D2477617E0F3}"/>
              </a:ext>
            </a:extLst>
          </p:cNvPr>
          <p:cNvPicPr>
            <a:picLocks noChangeAspect="1"/>
          </p:cNvPicPr>
          <p:nvPr/>
        </p:nvPicPr>
        <p:blipFill>
          <a:blip r:embed="rId3"/>
          <a:stretch>
            <a:fillRect/>
          </a:stretch>
        </p:blipFill>
        <p:spPr>
          <a:xfrm rot="16200000">
            <a:off x="-1091628" y="2689207"/>
            <a:ext cx="9038107" cy="4968551"/>
          </a:xfrm>
          <a:prstGeom prst="rect">
            <a:avLst/>
          </a:prstGeom>
        </p:spPr>
      </p:pic>
    </p:spTree>
    <p:extLst>
      <p:ext uri="{BB962C8B-B14F-4D97-AF65-F5344CB8AC3E}">
        <p14:creationId xmlns:p14="http://schemas.microsoft.com/office/powerpoint/2010/main" val="1990868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24</a:t>
            </a:r>
          </a:p>
        </p:txBody>
      </p:sp>
      <p:pic>
        <p:nvPicPr>
          <p:cNvPr id="4" name="図 3"/>
          <p:cNvPicPr>
            <a:picLocks noChangeAspect="1"/>
          </p:cNvPicPr>
          <p:nvPr/>
        </p:nvPicPr>
        <p:blipFill>
          <a:blip r:embed="rId2"/>
          <a:stretch>
            <a:fillRect/>
          </a:stretch>
        </p:blipFill>
        <p:spPr>
          <a:xfrm>
            <a:off x="-27061" y="0"/>
            <a:ext cx="6885061" cy="676373"/>
          </a:xfrm>
          <a:prstGeom prst="rect">
            <a:avLst/>
          </a:prstGeom>
        </p:spPr>
      </p:pic>
      <p:sp>
        <p:nvSpPr>
          <p:cNvPr id="6" name="テキスト ボックス 5"/>
          <p:cNvSpPr txBox="1"/>
          <p:nvPr/>
        </p:nvSpPr>
        <p:spPr>
          <a:xfrm>
            <a:off x="3246512" y="363185"/>
            <a:ext cx="3528392" cy="369332"/>
          </a:xfrm>
          <a:prstGeom prst="rect">
            <a:avLst/>
          </a:prstGeom>
          <a:noFill/>
          <a:ln>
            <a:solidFill>
              <a:srgbClr val="0000CC"/>
            </a:solidFill>
          </a:ln>
        </p:spPr>
        <p:txBody>
          <a:bodyPr wrap="square" rtlCol="0">
            <a:spAutoFit/>
          </a:bodyPr>
          <a:lstStyle/>
          <a:p>
            <a:r>
              <a:rPr kumimoji="1" lang="ja-JP" altLang="en-US" sz="900" dirty="0">
                <a:solidFill>
                  <a:srgbClr val="0000CC"/>
                </a:solidFill>
              </a:rPr>
              <a:t>経理区分の</a:t>
            </a:r>
            <a:r>
              <a:rPr kumimoji="1" lang="en-US" altLang="ja-JP" sz="900" dirty="0">
                <a:solidFill>
                  <a:srgbClr val="0000CC"/>
                </a:solidFill>
              </a:rPr>
              <a:t>1</a:t>
            </a:r>
            <a:r>
              <a:rPr kumimoji="1" lang="ja-JP" altLang="en-US" sz="900" dirty="0">
                <a:solidFill>
                  <a:srgbClr val="0000CC"/>
                </a:solidFill>
              </a:rPr>
              <a:t>本化を行なっている組織も、活動記録は</a:t>
            </a:r>
            <a:r>
              <a:rPr kumimoji="1" lang="en-US" altLang="ja-JP" sz="900" dirty="0">
                <a:solidFill>
                  <a:srgbClr val="0000CC"/>
                </a:solidFill>
              </a:rPr>
              <a:t>【</a:t>
            </a:r>
            <a:r>
              <a:rPr kumimoji="1" lang="ja-JP" altLang="en-US" sz="900" dirty="0">
                <a:solidFill>
                  <a:srgbClr val="0000CC"/>
                </a:solidFill>
              </a:rPr>
              <a:t>長寿命化以外</a:t>
            </a:r>
            <a:r>
              <a:rPr kumimoji="1" lang="en-US" altLang="ja-JP" sz="900" dirty="0">
                <a:solidFill>
                  <a:srgbClr val="0000CC"/>
                </a:solidFill>
              </a:rPr>
              <a:t>】</a:t>
            </a:r>
            <a:r>
              <a:rPr kumimoji="1" lang="ja-JP" altLang="en-US" sz="900" dirty="0">
                <a:solidFill>
                  <a:srgbClr val="0000CC"/>
                </a:solidFill>
              </a:rPr>
              <a:t>と別に活動記録を作成。</a:t>
            </a:r>
          </a:p>
        </p:txBody>
      </p:sp>
      <p:pic>
        <p:nvPicPr>
          <p:cNvPr id="2" name="図 1">
            <a:extLst>
              <a:ext uri="{FF2B5EF4-FFF2-40B4-BE49-F238E27FC236}">
                <a16:creationId xmlns:a16="http://schemas.microsoft.com/office/drawing/2014/main" id="{56290CB0-3C96-EB80-4AA8-DA5CEAB7A7C2}"/>
              </a:ext>
            </a:extLst>
          </p:cNvPr>
          <p:cNvPicPr>
            <a:picLocks noChangeAspect="1"/>
          </p:cNvPicPr>
          <p:nvPr/>
        </p:nvPicPr>
        <p:blipFill>
          <a:blip r:embed="rId3"/>
          <a:stretch>
            <a:fillRect/>
          </a:stretch>
        </p:blipFill>
        <p:spPr>
          <a:xfrm rot="16200000">
            <a:off x="-1012396" y="1816088"/>
            <a:ext cx="8868544" cy="6829088"/>
          </a:xfrm>
          <a:prstGeom prst="rect">
            <a:avLst/>
          </a:prstGeom>
        </p:spPr>
      </p:pic>
    </p:spTree>
    <p:extLst>
      <p:ext uri="{BB962C8B-B14F-4D97-AF65-F5344CB8AC3E}">
        <p14:creationId xmlns:p14="http://schemas.microsoft.com/office/powerpoint/2010/main" val="395815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2"/>
          <p:cNvSpPr txBox="1">
            <a:spLocks noChangeArrowheads="1"/>
          </p:cNvSpPr>
          <p:nvPr/>
        </p:nvSpPr>
        <p:spPr bwMode="auto">
          <a:xfrm>
            <a:off x="3117279"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25</a:t>
            </a:r>
          </a:p>
        </p:txBody>
      </p:sp>
      <p:pic>
        <p:nvPicPr>
          <p:cNvPr id="7" name="図 6"/>
          <p:cNvPicPr>
            <a:picLocks noChangeAspect="1"/>
          </p:cNvPicPr>
          <p:nvPr/>
        </p:nvPicPr>
        <p:blipFill>
          <a:blip r:embed="rId2"/>
          <a:stretch>
            <a:fillRect/>
          </a:stretch>
        </p:blipFill>
        <p:spPr>
          <a:xfrm>
            <a:off x="0" y="-3026"/>
            <a:ext cx="6858000" cy="454757"/>
          </a:xfrm>
          <a:prstGeom prst="rect">
            <a:avLst/>
          </a:prstGeom>
        </p:spPr>
      </p:pic>
      <p:pic>
        <p:nvPicPr>
          <p:cNvPr id="5" name="図 4">
            <a:extLst>
              <a:ext uri="{FF2B5EF4-FFF2-40B4-BE49-F238E27FC236}">
                <a16:creationId xmlns:a16="http://schemas.microsoft.com/office/drawing/2014/main" id="{D12F8985-0344-8BE3-72F3-1C24119D282C}"/>
              </a:ext>
            </a:extLst>
          </p:cNvPr>
          <p:cNvPicPr>
            <a:picLocks noChangeAspect="1"/>
          </p:cNvPicPr>
          <p:nvPr/>
        </p:nvPicPr>
        <p:blipFill rotWithShape="1">
          <a:blip r:embed="rId3"/>
          <a:srcRect b="1248"/>
          <a:stretch/>
        </p:blipFill>
        <p:spPr>
          <a:xfrm>
            <a:off x="357708" y="270697"/>
            <a:ext cx="6166892" cy="9494313"/>
          </a:xfrm>
          <a:prstGeom prst="rect">
            <a:avLst/>
          </a:prstGeom>
        </p:spPr>
      </p:pic>
    </p:spTree>
    <p:extLst>
      <p:ext uri="{BB962C8B-B14F-4D97-AF65-F5344CB8AC3E}">
        <p14:creationId xmlns:p14="http://schemas.microsoft.com/office/powerpoint/2010/main" val="261210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26</a:t>
            </a:r>
          </a:p>
        </p:txBody>
      </p:sp>
      <p:pic>
        <p:nvPicPr>
          <p:cNvPr id="1028" name="図 1027"/>
          <p:cNvPicPr>
            <a:picLocks noChangeAspect="1"/>
          </p:cNvPicPr>
          <p:nvPr/>
        </p:nvPicPr>
        <p:blipFill rotWithShape="1">
          <a:blip r:embed="rId2"/>
          <a:srcRect b="49562"/>
          <a:stretch/>
        </p:blipFill>
        <p:spPr>
          <a:xfrm>
            <a:off x="4763" y="4919"/>
            <a:ext cx="6853237" cy="339570"/>
          </a:xfrm>
          <a:prstGeom prst="rect">
            <a:avLst/>
          </a:prstGeom>
        </p:spPr>
      </p:pic>
      <p:sp>
        <p:nvSpPr>
          <p:cNvPr id="15" name="角丸四角形 14"/>
          <p:cNvSpPr/>
          <p:nvPr/>
        </p:nvSpPr>
        <p:spPr>
          <a:xfrm>
            <a:off x="468000" y="986373"/>
            <a:ext cx="6120000" cy="4541103"/>
          </a:xfrm>
          <a:prstGeom prst="roundRect">
            <a:avLst>
              <a:gd name="adj" fmla="val 2981"/>
            </a:avLst>
          </a:prstGeom>
          <a:solidFill>
            <a:srgbClr val="F7FFE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050" dirty="0">
              <a:solidFill>
                <a:schemeClr val="tx1"/>
              </a:solidFill>
            </a:endParaRPr>
          </a:p>
        </p:txBody>
      </p:sp>
      <p:sp>
        <p:nvSpPr>
          <p:cNvPr id="16" name="テキスト ボックス 4"/>
          <p:cNvSpPr txBox="1">
            <a:spLocks noChangeArrowheads="1"/>
          </p:cNvSpPr>
          <p:nvPr/>
        </p:nvSpPr>
        <p:spPr bwMode="auto">
          <a:xfrm>
            <a:off x="574925" y="1332106"/>
            <a:ext cx="5832000" cy="1261884"/>
          </a:xfrm>
          <a:prstGeom prst="rect">
            <a:avLst/>
          </a:prstGeom>
          <a:noFill/>
          <a:ln w="9525">
            <a:noFill/>
            <a:prstDash val="dash"/>
            <a:miter lim="800000"/>
            <a:headEnd/>
            <a:tailEnd/>
          </a:ln>
        </p:spPr>
        <p:txBody>
          <a:bodyPr wrap="square" lIns="0" tIns="0" rIns="0" bIns="0">
            <a:spAutoFit/>
          </a:bodyPr>
          <a:lstStyle/>
          <a:p>
            <a:pPr marL="144000" indent="-144000">
              <a:spcAft>
                <a:spcPts val="600"/>
              </a:spcAft>
            </a:pPr>
            <a:r>
              <a:rPr lang="ja-JP" altLang="en-US" sz="1200" dirty="0">
                <a:latin typeface="HG丸ｺﾞｼｯｸM-PRO" pitchFamily="50" charset="-128"/>
                <a:ea typeface="HG丸ｺﾞｼｯｸM-PRO" pitchFamily="50" charset="-128"/>
              </a:rPr>
              <a:t>・　 交付金を有効に活用し、計画的に活動するためには、日々の収入、支出等を記録し、交付金を適切に管理する必要があります。</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sz="1200" dirty="0">
                <a:latin typeface="HG丸ｺﾞｼｯｸM-PRO" pitchFamily="50" charset="-128"/>
                <a:ea typeface="HG丸ｺﾞｼｯｸM-PRO" pitchFamily="50" charset="-128"/>
              </a:rPr>
              <a:t>・　共同活動を行うに当たって、金銭出納簿を用いた透明性の高い会計を行うことは非常に重要です。</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sz="1200" dirty="0">
                <a:latin typeface="HG丸ｺﾞｼｯｸM-PRO" pitchFamily="50" charset="-128"/>
                <a:ea typeface="HG丸ｺﾞｼｯｸM-PRO" pitchFamily="50" charset="-128"/>
              </a:rPr>
              <a:t>・　金銭出納簿は、実施状況報告書の根拠資料となるものであり、市町が交付金の使途の確認や指導等を行う上で不可欠な資料です。</a:t>
            </a:r>
            <a:endParaRPr lang="en-US" altLang="ja-JP" sz="1200" dirty="0">
              <a:latin typeface="HG丸ｺﾞｼｯｸM-PRO" pitchFamily="50" charset="-128"/>
              <a:ea typeface="HG丸ｺﾞｼｯｸM-PRO" pitchFamily="50" charset="-128"/>
            </a:endParaRPr>
          </a:p>
        </p:txBody>
      </p:sp>
      <p:sp>
        <p:nvSpPr>
          <p:cNvPr id="17" name="テキスト ボックス 4"/>
          <p:cNvSpPr txBox="1">
            <a:spLocks noChangeArrowheads="1"/>
          </p:cNvSpPr>
          <p:nvPr/>
        </p:nvSpPr>
        <p:spPr bwMode="auto">
          <a:xfrm>
            <a:off x="574925" y="3271647"/>
            <a:ext cx="5832000" cy="2677656"/>
          </a:xfrm>
          <a:prstGeom prst="rect">
            <a:avLst/>
          </a:prstGeom>
          <a:noFill/>
          <a:ln w="9525">
            <a:noFill/>
            <a:prstDash val="dash"/>
            <a:miter lim="800000"/>
            <a:headEnd/>
            <a:tailEnd/>
          </a:ln>
        </p:spPr>
        <p:txBody>
          <a:bodyPr wrap="square" lIns="0" tIns="0" rIns="0" bIns="0">
            <a:spAutoFit/>
          </a:bodyPr>
          <a:lstStyle/>
          <a:p>
            <a:pPr marL="144000" indent="-144000">
              <a:spcAft>
                <a:spcPts val="600"/>
              </a:spcAft>
            </a:pPr>
            <a:r>
              <a:rPr lang="ja-JP" altLang="en-US" sz="1200" dirty="0">
                <a:latin typeface="HG丸ｺﾞｼｯｸM-PRO" pitchFamily="50" charset="-128"/>
                <a:ea typeface="HG丸ｺﾞｼｯｸM-PRO" pitchFamily="50" charset="-128"/>
              </a:rPr>
              <a:t>・   金銭出納簿は、毎年度新しいものを用意し、農地維持支払交付金及び資源向上支払交付金に係る全ての出納について記載します。</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整理する順番は、活動日ではなく実際に収入や支出のあった日付順として下さい。収入や支出日とは別に、活動の実施日についても所定の欄に記載して下さい。</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sz="1200" dirty="0">
                <a:latin typeface="HG丸ｺﾞｼｯｸM-PRO" pitchFamily="50" charset="-128"/>
                <a:ea typeface="HG丸ｺﾞｼｯｸM-PRO" pitchFamily="50" charset="-128"/>
              </a:rPr>
              <a:t>・　年度末には、金銭出納簿について内部監査を実施する必要があります。</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sz="1200" dirty="0">
                <a:latin typeface="HG丸ｺﾞｼｯｸM-PRO" pitchFamily="50" charset="-128"/>
                <a:ea typeface="HG丸ｺﾞｼｯｸM-PRO" pitchFamily="50" charset="-128"/>
              </a:rPr>
              <a:t>・　金銭出納簿や領収書等支払を証明する書類は、交付が完了した日が属する年度の翌年度から起算して５年間</a:t>
            </a:r>
            <a:r>
              <a:rPr lang="ja-JP" altLang="en-US" dirty="0">
                <a:latin typeface="HG丸ｺﾞｼｯｸM-PRO" pitchFamily="50" charset="-128"/>
                <a:ea typeface="HG丸ｺﾞｼｯｸM-PRO" pitchFamily="50" charset="-128"/>
              </a:rPr>
              <a:t>保管</a:t>
            </a:r>
            <a:r>
              <a:rPr lang="ja-JP" altLang="en-US" sz="1200" dirty="0">
                <a:latin typeface="HG丸ｺﾞｼｯｸM-PRO" pitchFamily="50" charset="-128"/>
                <a:ea typeface="HG丸ｺﾞｼｯｸM-PRO" pitchFamily="50" charset="-128"/>
              </a:rPr>
              <a:t>する必要があります。</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保管すべき書類のうち、電磁的記録により保管可能なものは、電磁的記録によることができます。その際、不鮮明なデータとならず、バックアップを作成し、データの改ざん防止措置を行うことを推奨します。</a:t>
            </a:r>
            <a:endParaRPr lang="en-US" altLang="ja-JP" dirty="0">
              <a:latin typeface="HG丸ｺﾞｼｯｸM-PRO" pitchFamily="50" charset="-128"/>
              <a:ea typeface="HG丸ｺﾞｼｯｸM-PRO" pitchFamily="50" charset="-128"/>
            </a:endParaRPr>
          </a:p>
          <a:p>
            <a:pPr marL="144000" indent="-144000">
              <a:spcAft>
                <a:spcPts val="600"/>
              </a:spcAft>
            </a:pPr>
            <a:endParaRPr lang="en-US" altLang="ja-JP" dirty="0">
              <a:latin typeface="HG丸ｺﾞｼｯｸM-PRO" pitchFamily="50" charset="-128"/>
              <a:ea typeface="HG丸ｺﾞｼｯｸM-PRO" pitchFamily="50" charset="-128"/>
            </a:endParaRPr>
          </a:p>
          <a:p>
            <a:pPr marL="144000" indent="-144000">
              <a:spcAft>
                <a:spcPts val="600"/>
              </a:spcAft>
            </a:pPr>
            <a:endParaRPr lang="en-US" altLang="ja-JP" sz="1200" dirty="0">
              <a:latin typeface="HG丸ｺﾞｼｯｸM-PRO" pitchFamily="50" charset="-128"/>
              <a:ea typeface="HG丸ｺﾞｼｯｸM-PRO" pitchFamily="50" charset="-128"/>
            </a:endParaRPr>
          </a:p>
        </p:txBody>
      </p:sp>
      <p:sp>
        <p:nvSpPr>
          <p:cNvPr id="18" name="角丸四角形 17"/>
          <p:cNvSpPr/>
          <p:nvPr/>
        </p:nvSpPr>
        <p:spPr>
          <a:xfrm>
            <a:off x="468000" y="986375"/>
            <a:ext cx="1800000" cy="252001"/>
          </a:xfrm>
          <a:prstGeom prst="roundRect">
            <a:avLst/>
          </a:prstGeom>
          <a:solidFill>
            <a:srgbClr val="CCFF99"/>
          </a:solidFill>
          <a:ln>
            <a:noFill/>
          </a:ln>
          <a:scene3d>
            <a:camera prst="orthographicFront"/>
            <a:lightRig rig="threePt" dir="t"/>
          </a:scene3d>
          <a:sp3d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defRPr/>
            </a:pPr>
            <a:r>
              <a:rPr lang="ja-JP" altLang="en-US" dirty="0">
                <a:solidFill>
                  <a:schemeClr val="tx1"/>
                </a:solidFill>
                <a:latin typeface="+mn-ea"/>
              </a:rPr>
              <a:t>（１）金銭出納簿について</a:t>
            </a:r>
          </a:p>
        </p:txBody>
      </p:sp>
      <p:sp>
        <p:nvSpPr>
          <p:cNvPr id="19" name="角丸四角形 18"/>
          <p:cNvSpPr/>
          <p:nvPr/>
        </p:nvSpPr>
        <p:spPr>
          <a:xfrm>
            <a:off x="468000" y="2928823"/>
            <a:ext cx="4284000" cy="252001"/>
          </a:xfrm>
          <a:prstGeom prst="roundRect">
            <a:avLst/>
          </a:prstGeom>
          <a:solidFill>
            <a:srgbClr val="CCFF99"/>
          </a:solidFill>
          <a:ln>
            <a:noFill/>
          </a:ln>
          <a:scene3d>
            <a:camera prst="orthographicFront"/>
            <a:lightRig rig="threePt" dir="t"/>
          </a:scene3d>
          <a:sp3d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defRPr/>
            </a:pPr>
            <a:r>
              <a:rPr lang="ja-JP" altLang="en-US" dirty="0">
                <a:solidFill>
                  <a:schemeClr val="tx1"/>
                </a:solidFill>
                <a:latin typeface="+mn-ea"/>
              </a:rPr>
              <a:t>（２）金銭出納簿の作成に当たって（様式第１－７号の記載方法）</a:t>
            </a:r>
          </a:p>
        </p:txBody>
      </p:sp>
      <p:sp>
        <p:nvSpPr>
          <p:cNvPr id="20" name="テキスト ボックス 1"/>
          <p:cNvSpPr txBox="1">
            <a:spLocks noChangeArrowheads="1"/>
          </p:cNvSpPr>
          <p:nvPr/>
        </p:nvSpPr>
        <p:spPr bwMode="auto">
          <a:xfrm>
            <a:off x="360000" y="482318"/>
            <a:ext cx="1412816" cy="369332"/>
          </a:xfrm>
          <a:prstGeom prst="rect">
            <a:avLst/>
          </a:prstGeom>
          <a:solidFill>
            <a:srgbClr val="CCFF99"/>
          </a:solidFill>
          <a:ln>
            <a:noFill/>
          </a:ln>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anchor="ctr"/>
          <a:lstStyle>
            <a:defPPr>
              <a:defRPr lang="ja-JP"/>
            </a:defPPr>
            <a:lvl1pPr algn="ctr">
              <a:defRPr sz="1800">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solidFill>
                  <a:schemeClr val="tx1"/>
                </a:solidFill>
              </a:rPr>
              <a:t>金銭出納簿</a:t>
            </a:r>
          </a:p>
        </p:txBody>
      </p:sp>
      <p:sp>
        <p:nvSpPr>
          <p:cNvPr id="21" name="角丸四角形 20"/>
          <p:cNvSpPr/>
          <p:nvPr/>
        </p:nvSpPr>
        <p:spPr>
          <a:xfrm>
            <a:off x="456530" y="7253424"/>
            <a:ext cx="6012000" cy="2236080"/>
          </a:xfrm>
          <a:prstGeom prst="roundRect">
            <a:avLst>
              <a:gd name="adj" fmla="val 4355"/>
            </a:avLst>
          </a:prstGeom>
          <a:solidFill>
            <a:srgbClr val="EBFFFF"/>
          </a:solidFill>
          <a:ln w="1905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050" dirty="0">
              <a:solidFill>
                <a:schemeClr val="tx1"/>
              </a:solidFill>
              <a:latin typeface="ＭＳ Ｐ明朝" pitchFamily="18" charset="-128"/>
              <a:ea typeface="ＭＳ Ｐ明朝" pitchFamily="18" charset="-128"/>
            </a:endParaRPr>
          </a:p>
        </p:txBody>
      </p:sp>
      <p:sp>
        <p:nvSpPr>
          <p:cNvPr id="22" name="AutoShape 10"/>
          <p:cNvSpPr>
            <a:spLocks noChangeArrowheads="1"/>
          </p:cNvSpPr>
          <p:nvPr/>
        </p:nvSpPr>
        <p:spPr bwMode="auto">
          <a:xfrm>
            <a:off x="430422" y="6891829"/>
            <a:ext cx="3284850" cy="288000"/>
          </a:xfrm>
          <a:prstGeom prst="roundRect">
            <a:avLst>
              <a:gd name="adj" fmla="val 50000"/>
            </a:avLst>
          </a:prstGeom>
          <a:solidFill>
            <a:srgbClr val="FFFFC9"/>
          </a:solidFill>
          <a:ln w="9525">
            <a:solidFill>
              <a:schemeClr val="tx1"/>
            </a:solidFill>
            <a:round/>
            <a:headEnd/>
            <a:tailEnd/>
          </a:ln>
        </p:spPr>
        <p:txBody>
          <a:bodyPr wrap="none" lIns="91341" tIns="0" rIns="91341" bIns="0" anchor="ctr"/>
          <a:lstStyle/>
          <a:p>
            <a:pPr algn="ctr"/>
            <a:r>
              <a:rPr lang="ja-JP" altLang="en-US" dirty="0">
                <a:latin typeface="HG丸ｺﾞｼｯｸM-PRO" pitchFamily="50" charset="-128"/>
                <a:ea typeface="HG丸ｺﾞｼｯｸM-PRO" pitchFamily="50" charset="-128"/>
              </a:rPr>
              <a:t>経理区分の整理、長寿命化への活用について</a:t>
            </a:r>
          </a:p>
        </p:txBody>
      </p:sp>
      <p:sp>
        <p:nvSpPr>
          <p:cNvPr id="23" name="テキスト ボックス 4"/>
          <p:cNvSpPr txBox="1">
            <a:spLocks noChangeArrowheads="1"/>
          </p:cNvSpPr>
          <p:nvPr/>
        </p:nvSpPr>
        <p:spPr bwMode="auto">
          <a:xfrm>
            <a:off x="544013" y="7341582"/>
            <a:ext cx="5825334" cy="2000548"/>
          </a:xfrm>
          <a:prstGeom prst="rect">
            <a:avLst/>
          </a:prstGeom>
          <a:noFill/>
          <a:ln w="9525">
            <a:noFill/>
            <a:prstDash val="dash"/>
            <a:miter lim="800000"/>
            <a:headEnd/>
            <a:tailEnd/>
          </a:ln>
        </p:spPr>
        <p:txBody>
          <a:bodyPr wrap="square" lIns="0" tIns="0" rIns="0" bIns="0">
            <a:spAutoFit/>
          </a:bodyPr>
          <a:lstStyle/>
          <a:p>
            <a:pPr marL="144000" indent="-144000">
              <a:spcAft>
                <a:spcPts val="600"/>
              </a:spcAft>
            </a:pPr>
            <a:r>
              <a:rPr lang="ja-JP" altLang="en-US" dirty="0">
                <a:latin typeface="HG丸ｺﾞｼｯｸM-PRO" pitchFamily="50" charset="-128"/>
                <a:ea typeface="HG丸ｺﾞｼｯｸM-PRO" pitchFamily="50" charset="-128"/>
              </a:rPr>
              <a:t>・　様式の「区分」欄に「１」のみを入れる金銭出納簿と「２」のみを入れる金銭出納簿の２つに分けて管理することも可能です。</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農地維持・資源向上（共同）の交付金を長寿命化に活用する場合は、「長寿命化への活用」欄に〇を記入することで整理することとしました。</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なお、経理区分を一本化（弾力的な交付金の活用）する場合においても、</a:t>
            </a:r>
            <a:r>
              <a:rPr lang="ja-JP" altLang="en-US" sz="1800" b="1" dirty="0">
                <a:solidFill>
                  <a:srgbClr val="FF0000"/>
                </a:solidFill>
                <a:latin typeface="HG丸ｺﾞｼｯｸM-PRO" pitchFamily="50" charset="-128"/>
                <a:ea typeface="HG丸ｺﾞｼｯｸM-PRO" pitchFamily="50" charset="-128"/>
              </a:rPr>
              <a:t>資源向上支払交付金（長寿命化）を</a:t>
            </a:r>
            <a:r>
              <a:rPr lang="ja-JP" altLang="en-US" sz="1800" b="1" u="sng" dirty="0">
                <a:solidFill>
                  <a:srgbClr val="FF0000"/>
                </a:solidFill>
                <a:latin typeface="HG丸ｺﾞｼｯｸM-PRO" pitchFamily="50" charset="-128"/>
                <a:ea typeface="HG丸ｺﾞｼｯｸM-PRO" pitchFamily="50" charset="-128"/>
              </a:rPr>
              <a:t>一時利用も含め</a:t>
            </a:r>
            <a:r>
              <a:rPr lang="ja-JP" altLang="en-US" sz="1800" b="1" dirty="0">
                <a:solidFill>
                  <a:srgbClr val="FF0000"/>
                </a:solidFill>
                <a:latin typeface="HG丸ｺﾞｼｯｸM-PRO" pitchFamily="50" charset="-128"/>
                <a:ea typeface="HG丸ｺﾞｼｯｸM-PRO" pitchFamily="50" charset="-128"/>
              </a:rPr>
              <a:t>、農地維持活動や資源向上活動（共同）に</a:t>
            </a:r>
            <a:r>
              <a:rPr lang="ja-JP" altLang="en-US" sz="1800" b="1" u="sng" dirty="0">
                <a:solidFill>
                  <a:srgbClr val="FF0000"/>
                </a:solidFill>
                <a:latin typeface="HG丸ｺﾞｼｯｸM-PRO" pitchFamily="50" charset="-128"/>
                <a:ea typeface="HG丸ｺﾞｼｯｸM-PRO" pitchFamily="50" charset="-128"/>
              </a:rPr>
              <a:t>充当することはできません。</a:t>
            </a:r>
            <a:endParaRPr lang="en-US" altLang="ja-JP" sz="1800" b="1" u="sng" dirty="0">
              <a:solidFill>
                <a:srgbClr val="FF0000"/>
              </a:solidFill>
              <a:latin typeface="HG丸ｺﾞｼｯｸM-PRO" pitchFamily="50" charset="-128"/>
              <a:ea typeface="HG丸ｺﾞｼｯｸM-PRO" pitchFamily="50" charset="-128"/>
            </a:endParaRPr>
          </a:p>
        </p:txBody>
      </p:sp>
      <p:sp>
        <p:nvSpPr>
          <p:cNvPr id="13" name="角丸四角形 20">
            <a:extLst>
              <a:ext uri="{FF2B5EF4-FFF2-40B4-BE49-F238E27FC236}">
                <a16:creationId xmlns:a16="http://schemas.microsoft.com/office/drawing/2014/main" id="{65ED7E21-721A-4750-B3A8-7B86FD938A7A}"/>
              </a:ext>
            </a:extLst>
          </p:cNvPr>
          <p:cNvSpPr/>
          <p:nvPr/>
        </p:nvSpPr>
        <p:spPr>
          <a:xfrm>
            <a:off x="471621" y="5674950"/>
            <a:ext cx="6116379" cy="952010"/>
          </a:xfrm>
          <a:prstGeom prst="roundRect">
            <a:avLst>
              <a:gd name="adj" fmla="val 435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pPr>
            <a:r>
              <a:rPr lang="ja-JP" altLang="en-US" sz="1800" b="1" dirty="0">
                <a:solidFill>
                  <a:srgbClr val="FF0000"/>
                </a:solidFill>
                <a:latin typeface="HG丸ｺﾞｼｯｸM-PRO" pitchFamily="50" charset="-128"/>
                <a:ea typeface="HG丸ｺﾞｼｯｸM-PRO" pitchFamily="50" charset="-128"/>
              </a:rPr>
              <a:t>前年度からの持越金がある場合には、実績報告時に記載している持越理由に沿って、今年度交付金入金前までに必ず使用すること。</a:t>
            </a:r>
            <a:endParaRPr lang="en-US" altLang="ja-JP" sz="1800" b="1" dirty="0">
              <a:solidFill>
                <a:srgbClr val="FF0000"/>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21337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27</a:t>
            </a:r>
          </a:p>
        </p:txBody>
      </p:sp>
      <p:pic>
        <p:nvPicPr>
          <p:cNvPr id="1028" name="図 1027"/>
          <p:cNvPicPr>
            <a:picLocks noChangeAspect="1"/>
          </p:cNvPicPr>
          <p:nvPr/>
        </p:nvPicPr>
        <p:blipFill rotWithShape="1">
          <a:blip r:embed="rId2"/>
          <a:srcRect b="49562"/>
          <a:stretch/>
        </p:blipFill>
        <p:spPr>
          <a:xfrm>
            <a:off x="4763" y="4919"/>
            <a:ext cx="6853237" cy="339570"/>
          </a:xfrm>
          <a:prstGeom prst="rect">
            <a:avLst/>
          </a:prstGeom>
        </p:spPr>
      </p:pic>
      <p:sp>
        <p:nvSpPr>
          <p:cNvPr id="13" name="角丸四角形 12"/>
          <p:cNvSpPr/>
          <p:nvPr/>
        </p:nvSpPr>
        <p:spPr>
          <a:xfrm>
            <a:off x="468000" y="710835"/>
            <a:ext cx="6012000" cy="8995273"/>
          </a:xfrm>
          <a:prstGeom prst="roundRect">
            <a:avLst>
              <a:gd name="adj" fmla="val 1926"/>
            </a:avLst>
          </a:prstGeom>
          <a:solidFill>
            <a:srgbClr val="EBFFFF"/>
          </a:solidFill>
          <a:ln w="1905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050" dirty="0">
              <a:solidFill>
                <a:schemeClr val="tx1"/>
              </a:solidFill>
              <a:latin typeface="ＭＳ Ｐ明朝" pitchFamily="18" charset="-128"/>
              <a:ea typeface="ＭＳ Ｐ明朝" pitchFamily="18" charset="-128"/>
            </a:endParaRPr>
          </a:p>
        </p:txBody>
      </p:sp>
      <p:sp>
        <p:nvSpPr>
          <p:cNvPr id="14" name="テキスト ボックス 4"/>
          <p:cNvSpPr txBox="1">
            <a:spLocks noChangeArrowheads="1"/>
          </p:cNvSpPr>
          <p:nvPr/>
        </p:nvSpPr>
        <p:spPr bwMode="auto">
          <a:xfrm>
            <a:off x="513370" y="783291"/>
            <a:ext cx="5832000" cy="184666"/>
          </a:xfrm>
          <a:prstGeom prst="rect">
            <a:avLst/>
          </a:prstGeom>
          <a:noFill/>
          <a:ln w="9525">
            <a:noFill/>
            <a:prstDash val="dash"/>
            <a:miter lim="800000"/>
            <a:headEnd/>
            <a:tailEnd/>
          </a:ln>
        </p:spPr>
        <p:txBody>
          <a:bodyPr wrap="square" lIns="0" tIns="0" rIns="0" bIns="0">
            <a:spAutoFit/>
          </a:bodyPr>
          <a:lstStyle/>
          <a:p>
            <a:pPr marL="144000" indent="144000">
              <a:spcAft>
                <a:spcPts val="0"/>
              </a:spcAft>
            </a:pPr>
            <a:r>
              <a:rPr lang="ja-JP" altLang="en-US" sz="1200" dirty="0">
                <a:latin typeface="HG丸ｺﾞｼｯｸM-PRO" pitchFamily="50" charset="-128"/>
                <a:ea typeface="HG丸ｺﾞｼｯｸM-PRO" pitchFamily="50" charset="-128"/>
              </a:rPr>
              <a:t>「分類」欄には、以下の区分から該当する費目を選択し記載して下さい。</a:t>
            </a:r>
            <a:endParaRPr lang="ja-JP" altLang="en-US" dirty="0">
              <a:latin typeface="HG丸ｺﾞｼｯｸM-PRO" pitchFamily="50" charset="-128"/>
              <a:ea typeface="HG丸ｺﾞｼｯｸM-PRO" pitchFamily="50" charset="-128"/>
            </a:endParaRPr>
          </a:p>
        </p:txBody>
      </p:sp>
      <p:sp>
        <p:nvSpPr>
          <p:cNvPr id="24" name="AutoShape 10"/>
          <p:cNvSpPr>
            <a:spLocks noChangeArrowheads="1"/>
          </p:cNvSpPr>
          <p:nvPr/>
        </p:nvSpPr>
        <p:spPr bwMode="auto">
          <a:xfrm>
            <a:off x="360000" y="347636"/>
            <a:ext cx="1440000" cy="288000"/>
          </a:xfrm>
          <a:prstGeom prst="roundRect">
            <a:avLst>
              <a:gd name="adj" fmla="val 50000"/>
            </a:avLst>
          </a:prstGeom>
          <a:solidFill>
            <a:srgbClr val="FFFFC9"/>
          </a:solidFill>
          <a:ln w="9525">
            <a:solidFill>
              <a:schemeClr val="tx1"/>
            </a:solidFill>
            <a:round/>
            <a:headEnd/>
            <a:tailEnd/>
          </a:ln>
        </p:spPr>
        <p:txBody>
          <a:bodyPr wrap="none" lIns="91341" tIns="0" rIns="91341" bIns="0" anchor="ctr"/>
          <a:lstStyle/>
          <a:p>
            <a:pPr algn="ctr"/>
            <a:r>
              <a:rPr lang="ja-JP" altLang="en-US" dirty="0">
                <a:latin typeface="HG丸ｺﾞｼｯｸM-PRO" pitchFamily="50" charset="-128"/>
                <a:ea typeface="HG丸ｺﾞｼｯｸM-PRO" pitchFamily="50" charset="-128"/>
              </a:rPr>
              <a:t>支出費目</a:t>
            </a:r>
          </a:p>
        </p:txBody>
      </p:sp>
      <p:sp>
        <p:nvSpPr>
          <p:cNvPr id="25" name="テキスト ボックス 4"/>
          <p:cNvSpPr txBox="1">
            <a:spLocks noChangeArrowheads="1"/>
          </p:cNvSpPr>
          <p:nvPr/>
        </p:nvSpPr>
        <p:spPr bwMode="auto">
          <a:xfrm>
            <a:off x="546172" y="5509314"/>
            <a:ext cx="5760000" cy="4154984"/>
          </a:xfrm>
          <a:prstGeom prst="rect">
            <a:avLst/>
          </a:prstGeom>
          <a:noFill/>
          <a:ln w="9525">
            <a:noFill/>
            <a:prstDash val="dash"/>
            <a:miter lim="800000"/>
            <a:headEnd/>
            <a:tailEnd/>
          </a:ln>
        </p:spPr>
        <p:txBody>
          <a:bodyPr wrap="square" lIns="0" tIns="0" rIns="0" bIns="0">
            <a:spAutoFit/>
          </a:bodyPr>
          <a:lstStyle/>
          <a:p>
            <a:pPr marL="144000" indent="-144000">
              <a:spcAft>
                <a:spcPts val="300"/>
              </a:spcAft>
            </a:pPr>
            <a:r>
              <a:rPr lang="ja-JP" altLang="en-US" sz="1200" dirty="0">
                <a:latin typeface="HG丸ｺﾞｼｯｸM-PRO" pitchFamily="50" charset="-128"/>
                <a:ea typeface="HG丸ｺﾞｼｯｸM-PRO" pitchFamily="50" charset="-128"/>
              </a:rPr>
              <a:t>○　日当</a:t>
            </a:r>
            <a:endParaRPr lang="en-US" altLang="ja-JP" sz="1200" dirty="0">
              <a:latin typeface="HG丸ｺﾞｼｯｸM-PRO" pitchFamily="50" charset="-128"/>
              <a:ea typeface="HG丸ｺﾞｼｯｸM-PRO" pitchFamily="50" charset="-128"/>
            </a:endParaRPr>
          </a:p>
          <a:p>
            <a:pPr marL="144000" indent="-144000">
              <a:spcAft>
                <a:spcPts val="600"/>
              </a:spcAft>
            </a:pPr>
            <a:r>
              <a:rPr lang="ja-JP" altLang="en-US" sz="1200" dirty="0">
                <a:latin typeface="HG丸ｺﾞｼｯｸM-PRO" pitchFamily="50" charset="-128"/>
                <a:ea typeface="HG丸ｺﾞｼｯｸM-PRO" pitchFamily="50" charset="-128"/>
              </a:rPr>
              <a:t>・　日当の単価</a:t>
            </a:r>
            <a:r>
              <a:rPr lang="ja-JP" altLang="en-US" dirty="0">
                <a:latin typeface="HG丸ｺﾞｼｯｸM-PRO" pitchFamily="50" charset="-128"/>
                <a:ea typeface="HG丸ｺﾞｼｯｸM-PRO" pitchFamily="50" charset="-128"/>
              </a:rPr>
              <a:t>は、地域で一般的に適用されている類似作業の労務単価等を参考にするなど、地域の実情を踏まえて決定して下さい。決定した単価は、</a:t>
            </a:r>
            <a:r>
              <a:rPr lang="ja-JP" altLang="en-US" dirty="0">
                <a:solidFill>
                  <a:srgbClr val="FF0000"/>
                </a:solidFill>
                <a:latin typeface="HG丸ｺﾞｼｯｸM-PRO" pitchFamily="50" charset="-128"/>
                <a:ea typeface="HG丸ｺﾞｼｯｸM-PRO" pitchFamily="50" charset="-128"/>
              </a:rPr>
              <a:t>総会</a:t>
            </a:r>
            <a:r>
              <a:rPr lang="ja-JP" altLang="en-US" dirty="0">
                <a:latin typeface="HG丸ｺﾞｼｯｸM-PRO" pitchFamily="50" charset="-128"/>
                <a:ea typeface="HG丸ｺﾞｼｯｸM-PRO" pitchFamily="50" charset="-128"/>
              </a:rPr>
              <a:t>の場などを利用して、</a:t>
            </a:r>
            <a:r>
              <a:rPr lang="ja-JP" altLang="en-US" dirty="0">
                <a:solidFill>
                  <a:srgbClr val="FF0000"/>
                </a:solidFill>
                <a:latin typeface="HG丸ｺﾞｼｯｸM-PRO" pitchFamily="50" charset="-128"/>
                <a:ea typeface="HG丸ｺﾞｼｯｸM-PRO" pitchFamily="50" charset="-128"/>
              </a:rPr>
              <a:t>毎年構成員全員に周知</a:t>
            </a:r>
            <a:r>
              <a:rPr lang="ja-JP" altLang="en-US" dirty="0">
                <a:latin typeface="HG丸ｺﾞｼｯｸM-PRO" pitchFamily="50" charset="-128"/>
                <a:ea typeface="HG丸ｺﾞｼｯｸM-PRO" pitchFamily="50" charset="-128"/>
              </a:rPr>
              <a:t>して下さい。</a:t>
            </a:r>
            <a:r>
              <a:rPr lang="ja-JP" altLang="en-US" dirty="0">
                <a:solidFill>
                  <a:srgbClr val="FF0000"/>
                </a:solidFill>
                <a:latin typeface="HG丸ｺﾞｼｯｸM-PRO" pitchFamily="50" charset="-128"/>
                <a:ea typeface="HG丸ｺﾞｼｯｸM-PRO" pitchFamily="50" charset="-128"/>
              </a:rPr>
              <a:t>期間中の単価増額は不可</a:t>
            </a:r>
            <a:r>
              <a:rPr lang="ja-JP" altLang="en-US" dirty="0">
                <a:latin typeface="HG丸ｺﾞｼｯｸM-PRO" pitchFamily="50" charset="-128"/>
                <a:ea typeface="HG丸ｺﾞｼｯｸM-PRO" pitchFamily="50" charset="-128"/>
              </a:rPr>
              <a:t>。</a:t>
            </a:r>
            <a:endParaRPr lang="en-US" altLang="ja-JP" dirty="0">
              <a:latin typeface="HG丸ｺﾞｼｯｸM-PRO" pitchFamily="50" charset="-128"/>
              <a:ea typeface="HG丸ｺﾞｼｯｸM-PRO" pitchFamily="50" charset="-128"/>
            </a:endParaRPr>
          </a:p>
          <a:p>
            <a:pPr marL="144000" indent="-144000">
              <a:spcAft>
                <a:spcPts val="300"/>
              </a:spcAft>
            </a:pPr>
            <a:r>
              <a:rPr lang="ja-JP" altLang="en-US" dirty="0">
                <a:latin typeface="HG丸ｺﾞｼｯｸM-PRO" pitchFamily="50" charset="-128"/>
                <a:ea typeface="HG丸ｺﾞｼｯｸM-PRO" pitchFamily="50" charset="-128"/>
              </a:rPr>
              <a:t>○　購入・リース費</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機械や事務機器の購入は、財産管理や目的外使用防止の徹底が必要であり、</a:t>
            </a:r>
            <a:r>
              <a:rPr lang="ja-JP" altLang="en-US" dirty="0">
                <a:solidFill>
                  <a:srgbClr val="FF0000"/>
                </a:solidFill>
                <a:latin typeface="HG丸ｺﾞｼｯｸM-PRO" pitchFamily="50" charset="-128"/>
                <a:ea typeface="HG丸ｺﾞｼｯｸM-PRO" pitchFamily="50" charset="-128"/>
              </a:rPr>
              <a:t>利用回数や期間、価格を踏まえ、リースやレンタルする場合の条件と比較して判断</a:t>
            </a:r>
            <a:r>
              <a:rPr lang="ja-JP" altLang="en-US" dirty="0">
                <a:latin typeface="HG丸ｺﾞｼｯｸM-PRO" pitchFamily="50" charset="-128"/>
                <a:ea typeface="HG丸ｺﾞｼｯｸM-PRO" pitchFamily="50" charset="-128"/>
              </a:rPr>
              <a:t>すること。</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購入・リースした機械等を本交付金の</a:t>
            </a:r>
            <a:r>
              <a:rPr lang="ja-JP" altLang="en-US" dirty="0">
                <a:solidFill>
                  <a:srgbClr val="FF0000"/>
                </a:solidFill>
                <a:latin typeface="HG丸ｺﾞｼｯｸM-PRO" pitchFamily="50" charset="-128"/>
                <a:ea typeface="HG丸ｺﾞｼｯｸM-PRO" pitchFamily="50" charset="-128"/>
              </a:rPr>
              <a:t>目的以外の用途に使用した場合、購入・リースに要した経費を全額返還となる</a:t>
            </a:r>
            <a:r>
              <a:rPr lang="ja-JP" altLang="en-US" dirty="0">
                <a:latin typeface="HG丸ｺﾞｼｯｸM-PRO" pitchFamily="50" charset="-128"/>
                <a:ea typeface="HG丸ｺﾞｼｯｸM-PRO" pitchFamily="50" charset="-128"/>
              </a:rPr>
              <a:t>ことから、適切な管理が必要。</a:t>
            </a:r>
            <a:endParaRPr lang="en-US" altLang="ja-JP" dirty="0">
              <a:latin typeface="HG丸ｺﾞｼｯｸM-PRO" pitchFamily="50" charset="-128"/>
              <a:ea typeface="HG丸ｺﾞｼｯｸM-PRO" pitchFamily="50" charset="-128"/>
            </a:endParaRPr>
          </a:p>
          <a:p>
            <a:pPr marL="144000" indent="-144000">
              <a:spcAft>
                <a:spcPts val="300"/>
              </a:spcAft>
            </a:pPr>
            <a:r>
              <a:rPr lang="ja-JP" altLang="en-US" dirty="0">
                <a:latin typeface="HG丸ｺﾞｼｯｸM-PRO" pitchFamily="50" charset="-128"/>
                <a:ea typeface="HG丸ｺﾞｼｯｸM-PRO" pitchFamily="50" charset="-128"/>
              </a:rPr>
              <a:t>○　外注費</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活動の規模や技術面から見て活動組織で実施可能な範囲を超えていると判断される場合に限り</a:t>
            </a:r>
            <a:r>
              <a:rPr lang="ja-JP" altLang="en-US" dirty="0">
                <a:latin typeface="HG丸ｺﾞｼｯｸM-PRO" pitchFamily="50" charset="-128"/>
                <a:ea typeface="HG丸ｺﾞｼｯｸM-PRO" pitchFamily="50" charset="-128"/>
              </a:rPr>
              <a:t>、作業委託等の外注により実施することが</a:t>
            </a:r>
            <a:r>
              <a:rPr lang="ja-JP" altLang="en-US" dirty="0">
                <a:solidFill>
                  <a:srgbClr val="FF0000"/>
                </a:solidFill>
                <a:latin typeface="HG丸ｺﾞｼｯｸM-PRO" pitchFamily="50" charset="-128"/>
                <a:ea typeface="HG丸ｺﾞｼｯｸM-PRO" pitchFamily="50" charset="-128"/>
              </a:rPr>
              <a:t>可能</a:t>
            </a:r>
            <a:r>
              <a:rPr lang="ja-JP" altLang="en-US" dirty="0">
                <a:latin typeface="HG丸ｺﾞｼｯｸM-PRO" pitchFamily="50" charset="-128"/>
                <a:ea typeface="HG丸ｺﾞｼｯｸM-PRO" pitchFamily="50" charset="-128"/>
              </a:rPr>
              <a:t>。</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外注を行う場合には、</a:t>
            </a:r>
            <a:r>
              <a:rPr lang="ja-JP" altLang="en-US" dirty="0">
                <a:solidFill>
                  <a:srgbClr val="FF0000"/>
                </a:solidFill>
                <a:latin typeface="HG丸ｺﾞｼｯｸM-PRO" pitchFamily="50" charset="-128"/>
                <a:ea typeface="HG丸ｺﾞｼｯｸM-PRO" pitchFamily="50" charset="-128"/>
              </a:rPr>
              <a:t>各市町の取り決めにより見積もりを徴収</a:t>
            </a:r>
            <a:r>
              <a:rPr lang="ja-JP" altLang="en-US" dirty="0">
                <a:latin typeface="HG丸ｺﾞｼｯｸM-PRO" pitchFamily="50" charset="-128"/>
                <a:ea typeface="HG丸ｺﾞｼｯｸM-PRO" pitchFamily="50" charset="-128"/>
              </a:rPr>
              <a:t>するなど効率的かつ透明性の高い予算執行に努めること。</a:t>
            </a:r>
            <a:endParaRPr lang="en-US" altLang="ja-JP" dirty="0">
              <a:latin typeface="HG丸ｺﾞｼｯｸM-PRO" pitchFamily="50" charset="-128"/>
              <a:ea typeface="HG丸ｺﾞｼｯｸM-PRO" pitchFamily="50" charset="-128"/>
            </a:endParaRPr>
          </a:p>
          <a:p>
            <a:pPr marL="144000" indent="-144000">
              <a:spcAft>
                <a:spcPts val="300"/>
              </a:spcAft>
            </a:pPr>
            <a:r>
              <a:rPr lang="ja-JP" altLang="en-US" dirty="0">
                <a:latin typeface="HG丸ｺﾞｼｯｸM-PRO" pitchFamily="50" charset="-128"/>
                <a:ea typeface="HG丸ｺﾞｼｯｸM-PRO" pitchFamily="50" charset="-128"/>
              </a:rPr>
              <a:t>○　その他</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latin typeface="HG丸ｺﾞｼｯｸM-PRO" pitchFamily="50" charset="-128"/>
                <a:ea typeface="HG丸ｺﾞｼｯｸM-PRO" pitchFamily="50" charset="-128"/>
              </a:rPr>
              <a:t>・　共同活動には草刈や泥上げといった危険を伴う作業が多いことから、</a:t>
            </a:r>
            <a:r>
              <a:rPr lang="ja-JP" altLang="en-US" dirty="0">
                <a:solidFill>
                  <a:srgbClr val="FF0000"/>
                </a:solidFill>
                <a:latin typeface="HG丸ｺﾞｼｯｸM-PRO" pitchFamily="50" charset="-128"/>
                <a:ea typeface="HG丸ｺﾞｼｯｸM-PRO" pitchFamily="50" charset="-128"/>
              </a:rPr>
              <a:t>保険への加入</a:t>
            </a:r>
            <a:r>
              <a:rPr lang="ja-JP" altLang="en-US" dirty="0">
                <a:latin typeface="HG丸ｺﾞｼｯｸM-PRO" pitchFamily="50" charset="-128"/>
                <a:ea typeface="HG丸ｺﾞｼｯｸM-PRO" pitchFamily="50" charset="-128"/>
              </a:rPr>
              <a:t>をお願いします。</a:t>
            </a:r>
            <a:endParaRPr lang="en-US" altLang="ja-JP" dirty="0">
              <a:latin typeface="HG丸ｺﾞｼｯｸM-PRO" pitchFamily="50" charset="-128"/>
              <a:ea typeface="HG丸ｺﾞｼｯｸM-PRO" pitchFamily="50" charset="-128"/>
            </a:endParaRPr>
          </a:p>
          <a:p>
            <a:pPr marL="144000" indent="-144000">
              <a:spcAft>
                <a:spcPts val="600"/>
              </a:spcAft>
            </a:pPr>
            <a:r>
              <a:rPr lang="ja-JP" altLang="en-US" dirty="0">
                <a:solidFill>
                  <a:srgbClr val="7030A0"/>
                </a:solidFill>
                <a:latin typeface="HG丸ｺﾞｼｯｸM-PRO" pitchFamily="50" charset="-128"/>
                <a:ea typeface="HG丸ｺﾞｼｯｸM-PRO" pitchFamily="50" charset="-128"/>
              </a:rPr>
              <a:t>・　</a:t>
            </a:r>
            <a:r>
              <a:rPr lang="ja-JP" altLang="en-US" sz="1400" b="1" u="sng" dirty="0">
                <a:solidFill>
                  <a:srgbClr val="7030A0"/>
                </a:solidFill>
                <a:latin typeface="HG丸ｺﾞｼｯｸM-PRO" pitchFamily="50" charset="-128"/>
                <a:ea typeface="HG丸ｺﾞｼｯｸM-PRO" pitchFamily="50" charset="-128"/>
              </a:rPr>
              <a:t>弁当代は原則不可。</a:t>
            </a:r>
            <a:r>
              <a:rPr lang="ja-JP" altLang="en-US" sz="1400" dirty="0">
                <a:solidFill>
                  <a:srgbClr val="7030A0"/>
                </a:solidFill>
                <a:latin typeface="HG丸ｺﾞｼｯｸM-PRO" pitchFamily="50" charset="-128"/>
                <a:ea typeface="HG丸ｺﾞｼｯｸM-PRO" pitchFamily="50" charset="-128"/>
              </a:rPr>
              <a:t>　</a:t>
            </a:r>
            <a:r>
              <a:rPr lang="en-US" altLang="ja-JP" sz="900" dirty="0">
                <a:latin typeface="HG丸ｺﾞｼｯｸM-PRO" pitchFamily="50" charset="-128"/>
                <a:ea typeface="HG丸ｺﾞｼｯｸM-PRO" pitchFamily="50" charset="-128"/>
              </a:rPr>
              <a:t>8</a:t>
            </a:r>
            <a:r>
              <a:rPr lang="ja-JP" altLang="en-US" sz="900" dirty="0">
                <a:latin typeface="HG丸ｺﾞｼｯｸM-PRO" pitchFamily="50" charset="-128"/>
                <a:ea typeface="HG丸ｺﾞｼｯｸM-PRO" pitchFamily="50" charset="-128"/>
              </a:rPr>
              <a:t>時間作業で昼休み中、現地を離れられない場合のみ</a:t>
            </a:r>
            <a:r>
              <a:rPr lang="en-US" altLang="ja-JP" sz="900" dirty="0">
                <a:latin typeface="HG丸ｺﾞｼｯｸM-PRO" pitchFamily="50" charset="-128"/>
                <a:ea typeface="HG丸ｺﾞｼｯｸM-PRO" pitchFamily="50" charset="-128"/>
              </a:rPr>
              <a:t>1,000</a:t>
            </a:r>
            <a:r>
              <a:rPr lang="ja-JP" altLang="en-US" sz="900" dirty="0">
                <a:latin typeface="HG丸ｺﾞｼｯｸM-PRO" pitchFamily="50" charset="-128"/>
                <a:ea typeface="HG丸ｺﾞｼｯｸM-PRO" pitchFamily="50" charset="-128"/>
              </a:rPr>
              <a:t>円以内で。</a:t>
            </a:r>
            <a:endParaRPr lang="en-US" altLang="ja-JP" sz="900" dirty="0">
              <a:latin typeface="HG丸ｺﾞｼｯｸM-PRO" pitchFamily="50" charset="-128"/>
              <a:ea typeface="HG丸ｺﾞｼｯｸM-PRO" pitchFamily="50" charset="-128"/>
            </a:endParaRPr>
          </a:p>
        </p:txBody>
      </p:sp>
      <p:sp>
        <p:nvSpPr>
          <p:cNvPr id="26" name="テキスト ボックス 11"/>
          <p:cNvSpPr txBox="1">
            <a:spLocks noChangeArrowheads="1"/>
          </p:cNvSpPr>
          <p:nvPr/>
        </p:nvSpPr>
        <p:spPr bwMode="auto">
          <a:xfrm>
            <a:off x="574422" y="5158558"/>
            <a:ext cx="1908000" cy="257369"/>
          </a:xfrm>
          <a:prstGeom prst="rect">
            <a:avLst/>
          </a:prstGeom>
          <a:solidFill>
            <a:srgbClr val="FFFFCC"/>
          </a:solidFill>
          <a:ln w="19050">
            <a:solidFill>
              <a:srgbClr val="FFCC00"/>
            </a:solidFill>
            <a:miter lim="800000"/>
            <a:headEnd/>
            <a:tailEnd/>
          </a:ln>
        </p:spPr>
        <p:txBody>
          <a:bodyPr wrap="square" lIns="72000" tIns="36000" rIns="72000" bIns="36000" anchor="ctr">
            <a:spAutoFit/>
          </a:bodyPr>
          <a:lstStyle/>
          <a:p>
            <a:r>
              <a:rPr lang="ja-JP" altLang="en-US" dirty="0">
                <a:latin typeface="ＭＳ Ｐゴシック" pitchFamily="50" charset="-128"/>
              </a:rPr>
              <a:t>支出に当たっての留意点</a:t>
            </a:r>
          </a:p>
        </p:txBody>
      </p:sp>
      <p:graphicFrame>
        <p:nvGraphicFramePr>
          <p:cNvPr id="27" name="表 26"/>
          <p:cNvGraphicFramePr>
            <a:graphicFrameLocks noGrp="1"/>
          </p:cNvGraphicFramePr>
          <p:nvPr>
            <p:extLst>
              <p:ext uri="{D42A27DB-BD31-4B8C-83A1-F6EECF244321}">
                <p14:modId xmlns:p14="http://schemas.microsoft.com/office/powerpoint/2010/main" val="505455691"/>
              </p:ext>
            </p:extLst>
          </p:nvPr>
        </p:nvGraphicFramePr>
        <p:xfrm>
          <a:off x="574422" y="1040413"/>
          <a:ext cx="5722874" cy="4045689"/>
        </p:xfrm>
        <a:graphic>
          <a:graphicData uri="http://schemas.openxmlformats.org/drawingml/2006/table">
            <a:tbl>
              <a:tblPr firstRow="1" bandRow="1">
                <a:tableStyleId>{5C22544A-7EE6-4342-B048-85BDC9FD1C3A}</a:tableStyleId>
              </a:tblPr>
              <a:tblGrid>
                <a:gridCol w="358874">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4356000">
                  <a:extLst>
                    <a:ext uri="{9D8B030D-6E8A-4147-A177-3AD203B41FA5}">
                      <a16:colId xmlns:a16="http://schemas.microsoft.com/office/drawing/2014/main" val="20002"/>
                    </a:ext>
                  </a:extLst>
                </a:gridCol>
              </a:tblGrid>
              <a:tr h="288535">
                <a:tc>
                  <a:txBody>
                    <a:bodyPr/>
                    <a:lstStyle/>
                    <a:p>
                      <a:pPr algn="ctr"/>
                      <a:r>
                        <a:rPr kumimoji="1" lang="ja-JP" altLang="en-US" sz="1200" b="0" spc="-150" dirty="0">
                          <a:solidFill>
                            <a:schemeClr val="tx1"/>
                          </a:solidFill>
                          <a:latin typeface="+mn-ea"/>
                          <a:ea typeface="+mn-ea"/>
                        </a:rPr>
                        <a:t>番号</a:t>
                      </a:r>
                    </a:p>
                  </a:txBody>
                  <a:tcPr marL="0" marR="0" marT="49481" marB="49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algn="ctr"/>
                      <a:r>
                        <a:rPr kumimoji="1" lang="ja-JP" altLang="en-US" sz="1200" b="0" dirty="0">
                          <a:solidFill>
                            <a:schemeClr val="tx1"/>
                          </a:solidFill>
                          <a:latin typeface="+mn-ea"/>
                          <a:ea typeface="+mn-ea"/>
                        </a:rPr>
                        <a:t>支出費目</a:t>
                      </a:r>
                    </a:p>
                  </a:txBody>
                  <a:tcPr marL="91479" marR="91479" marT="49481" marB="49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algn="ctr"/>
                      <a:r>
                        <a:rPr kumimoji="1" lang="ja-JP" altLang="en-US" sz="1200" b="0" dirty="0">
                          <a:solidFill>
                            <a:schemeClr val="tx1"/>
                          </a:solidFill>
                          <a:latin typeface="+mn-ea"/>
                          <a:ea typeface="+mn-ea"/>
                        </a:rPr>
                        <a:t>内容</a:t>
                      </a:r>
                    </a:p>
                  </a:txBody>
                  <a:tcPr marL="91479" marR="91479" marT="49481" marB="49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10000"/>
                  </a:ext>
                </a:extLst>
              </a:tr>
              <a:tr h="274226">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dirty="0">
                          <a:effectLst/>
                          <a:latin typeface="HG丸ｺﾞｼｯｸM-PRO"/>
                        </a:rPr>
                        <a:t>前年度持越</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前年度からの持越金</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5942">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dirty="0">
                          <a:effectLst/>
                          <a:latin typeface="HG丸ｺﾞｼｯｸM-PRO"/>
                        </a:rPr>
                        <a:t>交付金</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a:t>
                      </a:r>
                      <a:r>
                        <a:rPr lang="zh-TW" altLang="en-US" sz="1200" b="0" i="0" u="none" strike="noStrike" dirty="0">
                          <a:effectLst/>
                          <a:latin typeface="ＭＳ Ｐゴシック" panose="020B0600070205080204" pitchFamily="50" charset="-128"/>
                          <a:ea typeface="ＭＳ Ｐゴシック" panose="020B0600070205080204" pitchFamily="50" charset="-128"/>
                        </a:rPr>
                        <a:t>農地維持支払交付金、資源向上支払交付金（共同）、資源向上支払交付金（長寿命化）</a:t>
                      </a:r>
                      <a:r>
                        <a:rPr lang="ja-JP" altLang="en-US" sz="1200" b="0" i="0" u="none" strike="noStrike" dirty="0" err="1">
                          <a:effectLst/>
                          <a:latin typeface="ＭＳ Ｐゴシック" panose="020B0600070205080204" pitchFamily="50" charset="-128"/>
                          <a:ea typeface="+mn-ea"/>
                        </a:rPr>
                        <a:t>、</a:t>
                      </a:r>
                      <a:r>
                        <a:rPr lang="ja-JP" altLang="en-US" sz="1200" b="0" i="0" u="none" strike="noStrike" dirty="0">
                          <a:effectLst/>
                          <a:latin typeface="ＭＳ Ｐゴシック" panose="020B0600070205080204" pitchFamily="50" charset="-128"/>
                          <a:ea typeface="+mn-ea"/>
                        </a:rPr>
                        <a:t>他の活動組織からの融通額・返還額</a:t>
                      </a:r>
                      <a:endParaRPr lang="zh-TW"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4824">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a:effectLst/>
                          <a:latin typeface="HG丸ｺﾞｼｯｸM-PRO"/>
                        </a:rPr>
                        <a:t>利子等</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利子等、構成員による活動資金の立替金</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4135">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a:effectLst/>
                          <a:latin typeface="HG丸ｺﾞｼｯｸM-PRO"/>
                        </a:rPr>
                        <a:t>日当</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活動参加者に対して支払った日当</a:t>
                      </a:r>
                      <a:endParaRPr lang="en-US" altLang="ja-JP" sz="1200" b="0" i="0" u="none" strike="noStrike" dirty="0">
                        <a:effectLst/>
                        <a:latin typeface="HG丸ｺﾞｼｯｸM-PRO"/>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63354">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dirty="0">
                          <a:effectLst/>
                          <a:latin typeface="HG丸ｺﾞｼｯｸM-PRO"/>
                        </a:rPr>
                        <a:t>購入・リース費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資材（砕石、砂利、ｾﾒﾝﾄなど）の購入費、活動に必要な機械（草刈り機など）の購入費、パソコンなどのリース費、車両、機械等の借り上げ費、花の種、苗代、</a:t>
                      </a:r>
                      <a:r>
                        <a:rPr lang="ja-JP" altLang="en-US" sz="1200" b="0" i="0" u="none" strike="noStrike" dirty="0">
                          <a:solidFill>
                            <a:srgbClr val="0000CC"/>
                          </a:solidFill>
                          <a:effectLst/>
                          <a:latin typeface="HG丸ｺﾞｼｯｸM-PRO"/>
                        </a:rPr>
                        <a:t>修理代</a:t>
                      </a:r>
                      <a:r>
                        <a:rPr lang="ja-JP" altLang="en-US" sz="900" b="0" i="0" u="none" strike="noStrike" dirty="0">
                          <a:solidFill>
                            <a:srgbClr val="0000CC"/>
                          </a:solidFill>
                          <a:effectLst/>
                          <a:latin typeface="HG丸ｺﾞｼｯｸM-PRO"/>
                        </a:rPr>
                        <a:t>（</a:t>
                      </a:r>
                      <a:r>
                        <a:rPr lang="en-US" altLang="ja-JP" sz="900" b="0" i="0" u="none" strike="noStrike" dirty="0">
                          <a:solidFill>
                            <a:srgbClr val="0000CC"/>
                          </a:solidFill>
                          <a:effectLst/>
                          <a:latin typeface="HG丸ｺﾞｼｯｸM-PRO"/>
                        </a:rPr>
                        <a:t>※</a:t>
                      </a:r>
                      <a:r>
                        <a:rPr lang="ja-JP" altLang="en-US" sz="900" b="0" i="0" u="none" strike="noStrike" dirty="0">
                          <a:solidFill>
                            <a:srgbClr val="0000CC"/>
                          </a:solidFill>
                          <a:effectLst/>
                          <a:latin typeface="HG丸ｺﾞｼｯｸM-PRO"/>
                        </a:rPr>
                        <a:t>ただし、市町と協議の上）</a:t>
                      </a:r>
                      <a:r>
                        <a:rPr lang="ja-JP" altLang="en-US" sz="1200" b="0" i="0" u="none" strike="noStrike" dirty="0">
                          <a:effectLst/>
                          <a:latin typeface="HG丸ｺﾞｼｯｸM-PRO"/>
                        </a:rPr>
                        <a:t>など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71328">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a:effectLst/>
                          <a:latin typeface="HG丸ｺﾞｼｯｸM-PRO"/>
                        </a:rPr>
                        <a:t>外注費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補修・更新等の工事等（調査、設計、測量、試験等を含む）に係る建設業者等への外注費、事務の外注費、</a:t>
                      </a:r>
                      <a:r>
                        <a:rPr lang="ja-JP" altLang="en-US" sz="1200" b="0" i="0" u="none" strike="noStrike" dirty="0">
                          <a:solidFill>
                            <a:srgbClr val="0000CC"/>
                          </a:solidFill>
                          <a:effectLst/>
                          <a:latin typeface="HG丸ｺﾞｼｯｸM-PRO"/>
                        </a:rPr>
                        <a:t>重機リース時のオペレーター代</a:t>
                      </a:r>
                      <a:r>
                        <a:rPr lang="ja-JP" altLang="en-US" sz="1200" b="0" i="0" u="none" strike="noStrike" dirty="0">
                          <a:effectLst/>
                          <a:latin typeface="HG丸ｺﾞｼｯｸM-PRO"/>
                        </a:rPr>
                        <a:t>など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758521">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a:effectLst/>
                          <a:latin typeface="HG丸ｺﾞｼｯｸM-PRO"/>
                        </a:rPr>
                        <a:t>その他支出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技術指導等のために外部から招く専門家等への謝金、活動に係る旅費、保険料、文具代、アルバイト等への賃金、</a:t>
                      </a:r>
                      <a:r>
                        <a:rPr lang="ja-JP" altLang="en-US" sz="1200" b="0" i="0" u="none" strike="noStrike" dirty="0">
                          <a:solidFill>
                            <a:srgbClr val="FF0000"/>
                          </a:solidFill>
                          <a:effectLst/>
                          <a:latin typeface="HG丸ｺﾞｼｯｸM-PRO"/>
                        </a:rPr>
                        <a:t>草刈り機や車の燃料代</a:t>
                      </a:r>
                      <a:r>
                        <a:rPr lang="ja-JP" altLang="en-US" sz="1200" b="0" i="0" u="none" strike="noStrike" dirty="0">
                          <a:effectLst/>
                          <a:latin typeface="HG丸ｺﾞｼｯｸM-PRO"/>
                        </a:rPr>
                        <a:t>、</a:t>
                      </a:r>
                      <a:r>
                        <a:rPr lang="ja-JP" altLang="en-US" sz="1200" b="0" i="0" u="none" strike="noStrike" dirty="0">
                          <a:solidFill>
                            <a:srgbClr val="0000CC"/>
                          </a:solidFill>
                          <a:effectLst/>
                          <a:latin typeface="HG丸ｺﾞｼｯｸM-PRO"/>
                        </a:rPr>
                        <a:t>役員報酬</a:t>
                      </a:r>
                      <a:r>
                        <a:rPr lang="ja-JP" altLang="en-US" sz="1200" b="0" i="0" u="none" strike="noStrike" dirty="0">
                          <a:effectLst/>
                          <a:latin typeface="HG丸ｺﾞｼｯｸM-PRO"/>
                        </a:rPr>
                        <a:t>、お茶代、児童への記念品（図書券等）、振込手数料、</a:t>
                      </a:r>
                      <a:r>
                        <a:rPr lang="ja-JP" altLang="en-US" sz="1200" b="0" i="0" u="none" strike="noStrike" dirty="0">
                          <a:solidFill>
                            <a:srgbClr val="0000CC"/>
                          </a:solidFill>
                          <a:effectLst/>
                          <a:latin typeface="HG丸ｺﾞｼｯｸM-PRO"/>
                        </a:rPr>
                        <a:t>ＳＤカード、</a:t>
                      </a:r>
                      <a:r>
                        <a:rPr lang="ja-JP" altLang="en-US" sz="1200" b="0" i="0" u="none" strike="noStrike" dirty="0">
                          <a:solidFill>
                            <a:srgbClr val="00B050"/>
                          </a:solidFill>
                          <a:effectLst/>
                          <a:latin typeface="HG丸ｺﾞｼｯｸM-PRO"/>
                        </a:rPr>
                        <a:t>両替手数料</a:t>
                      </a:r>
                      <a:r>
                        <a:rPr lang="ja-JP" altLang="en-US" sz="1200" b="0" i="0" u="none" strike="noStrike" dirty="0">
                          <a:effectLst/>
                          <a:latin typeface="HG丸ｺﾞｼｯｸM-PRO"/>
                        </a:rPr>
                        <a:t>など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4824">
                <a:tc>
                  <a:txBody>
                    <a:bodyPr/>
                    <a:lstStyle/>
                    <a:p>
                      <a:pPr algn="ctr" fontAlgn="ctr"/>
                      <a:r>
                        <a:rPr lang="en-US" altLang="ja-JP" sz="1200" b="0" i="0" u="none" strike="noStrike" dirty="0">
                          <a:effectLst/>
                          <a:latin typeface="ＭＳ Ｐゴシック" panose="020B0600070205080204" pitchFamily="50" charset="-128"/>
                          <a:ea typeface="ＭＳ Ｐゴシック" panose="020B0600070205080204" pitchFamily="50" charset="-128"/>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dirty="0">
                          <a:effectLst/>
                          <a:latin typeface="HG丸ｺﾞｼｯｸM-PRO"/>
                        </a:rPr>
                        <a:t>返還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effectLst/>
                          <a:latin typeface="HG丸ｺﾞｼｯｸM-PRO"/>
                        </a:rPr>
                        <a:t>　返還金、他の活動組織への融通額・返還額</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2" name="正方形/長方形 1">
            <a:extLst>
              <a:ext uri="{FF2B5EF4-FFF2-40B4-BE49-F238E27FC236}">
                <a16:creationId xmlns:a16="http://schemas.microsoft.com/office/drawing/2014/main" id="{3F5CED91-E4D9-14E6-0C67-A8DAB8B01F2D}"/>
              </a:ext>
            </a:extLst>
          </p:cNvPr>
          <p:cNvSpPr/>
          <p:nvPr/>
        </p:nvSpPr>
        <p:spPr>
          <a:xfrm>
            <a:off x="2852936" y="9276714"/>
            <a:ext cx="3096344" cy="246221"/>
          </a:xfrm>
          <a:prstGeom prst="rect">
            <a:avLst/>
          </a:prstGeom>
          <a:ln>
            <a:noFill/>
          </a:ln>
        </p:spPr>
        <p:txBody>
          <a:bodyPr wrap="square">
            <a:spAutoFit/>
          </a:bodyPr>
          <a:lstStyle/>
          <a:p>
            <a:pPr>
              <a:spcAft>
                <a:spcPts val="0"/>
              </a:spcAft>
            </a:pPr>
            <a:r>
              <a:rPr lang="en-US" altLang="ja-JP" sz="1000" b="1" u="sng"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rPr>
              <a:t>〔</a:t>
            </a:r>
            <a:r>
              <a:rPr lang="ja-JP" altLang="en-US" sz="1000" b="1" u="sng"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rPr>
              <a:t>活動前に市町からの許可を得ておく必要あり</a:t>
            </a:r>
            <a:r>
              <a:rPr lang="en-US" altLang="ja-JP" sz="1000" b="1" u="sng"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rPr>
              <a:t>〕</a:t>
            </a:r>
            <a:endParaRPr lang="ja-JP" altLang="ja-JP" sz="1000" b="1" u="sng" kern="100" dirty="0">
              <a:effectLst/>
              <a:latin typeface="ＭＳ ゴシック" panose="020B0609070205080204" pitchFamily="49" charset="-128"/>
              <a:ea typeface="ＭＳ ゴシック" panose="020B0609070205080204" pitchFamily="49" charset="-128"/>
              <a:cs typeface="Courier New" panose="02070309020205020404" pitchFamily="49" charset="0"/>
            </a:endParaRPr>
          </a:p>
        </p:txBody>
      </p:sp>
    </p:spTree>
    <p:extLst>
      <p:ext uri="{BB962C8B-B14F-4D97-AF65-F5344CB8AC3E}">
        <p14:creationId xmlns:p14="http://schemas.microsoft.com/office/powerpoint/2010/main" val="3761357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28</a:t>
            </a:r>
          </a:p>
        </p:txBody>
      </p:sp>
      <p:pic>
        <p:nvPicPr>
          <p:cNvPr id="1028" name="図 1027"/>
          <p:cNvPicPr>
            <a:picLocks noChangeAspect="1"/>
          </p:cNvPicPr>
          <p:nvPr/>
        </p:nvPicPr>
        <p:blipFill rotWithShape="1">
          <a:blip r:embed="rId2"/>
          <a:srcRect b="49562"/>
          <a:stretch/>
        </p:blipFill>
        <p:spPr>
          <a:xfrm>
            <a:off x="4763" y="4919"/>
            <a:ext cx="6853237" cy="339570"/>
          </a:xfrm>
          <a:prstGeom prst="rect">
            <a:avLst/>
          </a:prstGeom>
        </p:spPr>
      </p:pic>
      <p:sp>
        <p:nvSpPr>
          <p:cNvPr id="13" name="角丸四角形 12"/>
          <p:cNvSpPr/>
          <p:nvPr/>
        </p:nvSpPr>
        <p:spPr>
          <a:xfrm>
            <a:off x="468000" y="823570"/>
            <a:ext cx="6012000" cy="5497582"/>
          </a:xfrm>
          <a:prstGeom prst="roundRect">
            <a:avLst>
              <a:gd name="adj" fmla="val 1926"/>
            </a:avLst>
          </a:prstGeom>
          <a:solidFill>
            <a:srgbClr val="FFE7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050" dirty="0">
              <a:solidFill>
                <a:schemeClr val="tx1"/>
              </a:solidFill>
              <a:latin typeface="ＭＳ Ｐ明朝" pitchFamily="18" charset="-128"/>
              <a:ea typeface="ＭＳ Ｐ明朝" pitchFamily="18" charset="-128"/>
            </a:endParaRPr>
          </a:p>
        </p:txBody>
      </p:sp>
      <p:sp>
        <p:nvSpPr>
          <p:cNvPr id="14" name="AutoShape 10"/>
          <p:cNvSpPr>
            <a:spLocks noChangeArrowheads="1"/>
          </p:cNvSpPr>
          <p:nvPr/>
        </p:nvSpPr>
        <p:spPr bwMode="auto">
          <a:xfrm>
            <a:off x="360000" y="444171"/>
            <a:ext cx="1440000" cy="288000"/>
          </a:xfrm>
          <a:prstGeom prst="roundRect">
            <a:avLst>
              <a:gd name="adj" fmla="val 50000"/>
            </a:avLst>
          </a:prstGeom>
          <a:solidFill>
            <a:srgbClr val="FFFFC9"/>
          </a:solidFill>
          <a:ln w="9525">
            <a:solidFill>
              <a:schemeClr val="tx1"/>
            </a:solidFill>
            <a:round/>
            <a:headEnd/>
            <a:tailEnd/>
          </a:ln>
        </p:spPr>
        <p:txBody>
          <a:bodyPr wrap="none" lIns="91341" tIns="0" rIns="91341" bIns="0" anchor="ctr"/>
          <a:lstStyle/>
          <a:p>
            <a:pPr algn="ctr"/>
            <a:r>
              <a:rPr lang="ja-JP" altLang="en-US" dirty="0">
                <a:latin typeface="HG丸ｺﾞｼｯｸM-PRO" pitchFamily="50" charset="-128"/>
                <a:ea typeface="HG丸ｺﾞｼｯｸM-PRO" pitchFamily="50" charset="-128"/>
              </a:rPr>
              <a:t>支出費目</a:t>
            </a:r>
          </a:p>
        </p:txBody>
      </p:sp>
      <p:sp>
        <p:nvSpPr>
          <p:cNvPr id="24" name="テキスト ボックス 23"/>
          <p:cNvSpPr txBox="1">
            <a:spLocks noChangeArrowheads="1"/>
          </p:cNvSpPr>
          <p:nvPr/>
        </p:nvSpPr>
        <p:spPr bwMode="auto">
          <a:xfrm>
            <a:off x="576000" y="958093"/>
            <a:ext cx="2636976" cy="257369"/>
          </a:xfrm>
          <a:prstGeom prst="rect">
            <a:avLst/>
          </a:prstGeom>
          <a:solidFill>
            <a:srgbClr val="FFFFCC"/>
          </a:solidFill>
          <a:ln w="19050">
            <a:solidFill>
              <a:srgbClr val="FFCC00"/>
            </a:solidFill>
            <a:miter lim="800000"/>
            <a:headEnd/>
            <a:tailEnd/>
          </a:ln>
        </p:spPr>
        <p:txBody>
          <a:bodyPr wrap="square" lIns="72000" tIns="36000" rIns="72000" bIns="36000" anchor="ctr">
            <a:spAutoFit/>
          </a:bodyPr>
          <a:lstStyle/>
          <a:p>
            <a:r>
              <a:rPr lang="ja-JP" altLang="en-US" dirty="0">
                <a:latin typeface="ＭＳ Ｐゴシック" pitchFamily="50" charset="-128"/>
              </a:rPr>
              <a:t>交付金の支出対象とならない経費</a:t>
            </a:r>
          </a:p>
        </p:txBody>
      </p:sp>
      <p:graphicFrame>
        <p:nvGraphicFramePr>
          <p:cNvPr id="25" name="表 24"/>
          <p:cNvGraphicFramePr>
            <a:graphicFrameLocks noGrp="1"/>
          </p:cNvGraphicFramePr>
          <p:nvPr>
            <p:extLst>
              <p:ext uri="{D42A27DB-BD31-4B8C-83A1-F6EECF244321}">
                <p14:modId xmlns:p14="http://schemas.microsoft.com/office/powerpoint/2010/main" val="793253709"/>
              </p:ext>
            </p:extLst>
          </p:nvPr>
        </p:nvGraphicFramePr>
        <p:xfrm>
          <a:off x="623335" y="1323367"/>
          <a:ext cx="5722874" cy="4829048"/>
        </p:xfrm>
        <a:graphic>
          <a:graphicData uri="http://schemas.openxmlformats.org/drawingml/2006/table">
            <a:tbl>
              <a:tblPr firstRow="1" bandRow="1">
                <a:tableStyleId>{5C22544A-7EE6-4342-B048-85BDC9FD1C3A}</a:tableStyleId>
              </a:tblPr>
              <a:tblGrid>
                <a:gridCol w="358874">
                  <a:extLst>
                    <a:ext uri="{9D8B030D-6E8A-4147-A177-3AD203B41FA5}">
                      <a16:colId xmlns:a16="http://schemas.microsoft.com/office/drawing/2014/main" val="20000"/>
                    </a:ext>
                  </a:extLst>
                </a:gridCol>
                <a:gridCol w="1521459">
                  <a:extLst>
                    <a:ext uri="{9D8B030D-6E8A-4147-A177-3AD203B41FA5}">
                      <a16:colId xmlns:a16="http://schemas.microsoft.com/office/drawing/2014/main" val="20001"/>
                    </a:ext>
                  </a:extLst>
                </a:gridCol>
                <a:gridCol w="3842541">
                  <a:extLst>
                    <a:ext uri="{9D8B030D-6E8A-4147-A177-3AD203B41FA5}">
                      <a16:colId xmlns:a16="http://schemas.microsoft.com/office/drawing/2014/main" val="20002"/>
                    </a:ext>
                  </a:extLst>
                </a:gridCol>
              </a:tblGrid>
              <a:tr h="328023">
                <a:tc>
                  <a:txBody>
                    <a:bodyPr/>
                    <a:lstStyle/>
                    <a:p>
                      <a:pPr algn="ctr"/>
                      <a:r>
                        <a:rPr kumimoji="1" lang="ja-JP" altLang="en-US" sz="1200" b="0" spc="-150" dirty="0">
                          <a:solidFill>
                            <a:schemeClr val="tx1"/>
                          </a:solidFill>
                          <a:latin typeface="+mn-ea"/>
                          <a:ea typeface="+mn-ea"/>
                        </a:rPr>
                        <a:t>番号</a:t>
                      </a:r>
                    </a:p>
                  </a:txBody>
                  <a:tcPr marL="0" marR="0" marT="49481" marB="49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algn="ctr"/>
                      <a:r>
                        <a:rPr kumimoji="1" lang="ja-JP" altLang="en-US" sz="1200" b="0" dirty="0">
                          <a:solidFill>
                            <a:schemeClr val="tx1"/>
                          </a:solidFill>
                          <a:latin typeface="+mn-ea"/>
                          <a:ea typeface="+mn-ea"/>
                        </a:rPr>
                        <a:t>項目</a:t>
                      </a:r>
                    </a:p>
                  </a:txBody>
                  <a:tcPr marL="91479" marR="91479" marT="49481" marB="49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具体例</a:t>
                      </a:r>
                      <a:endParaRPr kumimoji="1" lang="en-US" altLang="ja-JP" sz="1200" b="0" dirty="0">
                        <a:solidFill>
                          <a:schemeClr val="tx1"/>
                        </a:solidFill>
                        <a:latin typeface="+mn-ea"/>
                        <a:ea typeface="+mn-ea"/>
                      </a:endParaRPr>
                    </a:p>
                  </a:txBody>
                  <a:tcPr marL="91479" marR="91479" marT="49481" marB="49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10000"/>
                  </a:ext>
                </a:extLst>
              </a:tr>
              <a:tr h="637023">
                <a:tc>
                  <a:txBody>
                    <a:bodyPr/>
                    <a:lstStyle/>
                    <a:p>
                      <a:pPr algn="ctr"/>
                      <a:r>
                        <a:rPr kumimoji="1" lang="ja-JP" altLang="en-US" sz="1200" dirty="0">
                          <a:solidFill>
                            <a:schemeClr val="tx1"/>
                          </a:solidFill>
                          <a:latin typeface="+mn-ea"/>
                          <a:ea typeface="+mn-ea"/>
                        </a:rPr>
                        <a:t>１</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u="none" strike="noStrike" dirty="0">
                          <a:effectLst/>
                        </a:rPr>
                        <a:t>農業者の営農活動にかかる経費</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06" marR="5806" marT="5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solidFill>
                            <a:srgbClr val="000000"/>
                          </a:solidFill>
                          <a:effectLst/>
                          <a:latin typeface="ＭＳ Ｐゴシック" panose="020B0600070205080204" pitchFamily="50" charset="-128"/>
                          <a:ea typeface="+mn-ea"/>
                        </a:rPr>
                        <a:t>・営農活動に必要なポンプの電気代など農業水利施設の運転経費</a:t>
                      </a:r>
                      <a:b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・営農のための人件費、機械経費、資材等の購入費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46092">
                <a:tc>
                  <a:txBody>
                    <a:bodyPr/>
                    <a:lstStyle/>
                    <a:p>
                      <a:pPr algn="ctr"/>
                      <a:r>
                        <a:rPr kumimoji="1" lang="ja-JP" altLang="en-US" sz="1200" dirty="0">
                          <a:solidFill>
                            <a:schemeClr val="tx1"/>
                          </a:solidFill>
                          <a:latin typeface="+mn-ea"/>
                          <a:ea typeface="+mn-ea"/>
                        </a:rPr>
                        <a:t>２</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u="none" strike="noStrike" dirty="0">
                          <a:effectLst/>
                        </a:rPr>
                        <a:t>多面的機能の発揮と関連しない経費</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06" marR="5806" marT="5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・活動組織の活動と関連しない行事や農業と関連しない祭りに関する費用</a:t>
                      </a:r>
                      <a:b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・接待費、慶弔費、酒類・つまみの購入費、慰労を目的とした旅費、自治会等の集会所の備品の購入費、神社への玉串料や奉納品代等</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7767">
                <a:tc>
                  <a:txBody>
                    <a:bodyPr/>
                    <a:lstStyle/>
                    <a:p>
                      <a:pPr algn="ctr"/>
                      <a:r>
                        <a:rPr kumimoji="1" lang="ja-JP" altLang="en-US" sz="1200" dirty="0">
                          <a:solidFill>
                            <a:schemeClr val="tx1"/>
                          </a:solidFill>
                          <a:latin typeface="+mn-ea"/>
                          <a:ea typeface="+mn-ea"/>
                        </a:rPr>
                        <a:t>３</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u="none" strike="noStrike" dirty="0">
                          <a:effectLst/>
                        </a:rPr>
                        <a:t>他団体への寄付</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06" marR="5806" marT="5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・他団体への寄付・助成</a:t>
                      </a:r>
                      <a:b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・他団体の経常的運営に必要な経費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8325">
                <a:tc>
                  <a:txBody>
                    <a:bodyPr/>
                    <a:lstStyle/>
                    <a:p>
                      <a:pPr algn="ctr"/>
                      <a:r>
                        <a:rPr kumimoji="1" lang="ja-JP" altLang="en-US" sz="1200" dirty="0">
                          <a:solidFill>
                            <a:schemeClr val="tx1"/>
                          </a:solidFill>
                          <a:latin typeface="+mn-ea"/>
                          <a:ea typeface="+mn-ea"/>
                        </a:rPr>
                        <a:t>４</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u="none" strike="noStrike" dirty="0">
                          <a:effectLst/>
                        </a:rPr>
                        <a:t>他事業の地元負担への充当</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06" marR="5806" marT="5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・他事業による施設整備・補修等の地元負担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213653">
                <a:tc>
                  <a:txBody>
                    <a:bodyPr/>
                    <a:lstStyle/>
                    <a:p>
                      <a:pPr algn="ctr"/>
                      <a:r>
                        <a:rPr kumimoji="1" lang="ja-JP" altLang="en-US" sz="1200" dirty="0">
                          <a:solidFill>
                            <a:schemeClr val="tx1"/>
                          </a:solidFill>
                          <a:latin typeface="+mn-ea"/>
                          <a:ea typeface="+mn-ea"/>
                        </a:rPr>
                        <a:t>５</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u="none" strike="noStrike" dirty="0">
                          <a:effectLst/>
                        </a:rPr>
                        <a:t>管理者が決まっている施設の維持管理に要する経費</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06" marR="5806" marT="5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・国、都道府県又は市町村が管理者となっている道路や河川の維持管理の経費</a:t>
                      </a:r>
                      <a:b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200" b="0" i="0" u="none" strike="noStrike" dirty="0">
                          <a:solidFill>
                            <a:srgbClr val="000000"/>
                          </a:solidFill>
                          <a:effectLst/>
                          <a:latin typeface="ＭＳ Ｐゴシック" panose="020B0600070205080204" pitchFamily="50" charset="-128"/>
                          <a:ea typeface="+mn-ea"/>
                        </a:rPr>
                        <a:t>※</a:t>
                      </a:r>
                      <a:r>
                        <a:rPr lang="ja-JP" altLang="en-US" sz="1200" b="0" i="0" u="none" strike="noStrike" dirty="0">
                          <a:solidFill>
                            <a:srgbClr val="000000"/>
                          </a:solidFill>
                          <a:effectLst/>
                          <a:latin typeface="ＭＳ Ｐゴシック" panose="020B0600070205080204" pitchFamily="50" charset="-128"/>
                          <a:ea typeface="+mn-ea"/>
                        </a:rPr>
                        <a:t>ただし、地域の慣行として施設管理者の了解のもと、農地や水路等の施設などの地域資源の保全管理と一体的に維持管理している施設については対象にすることができる場合があるので、市町村に相談のこと</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4056">
                <a:tc>
                  <a:txBody>
                    <a:bodyPr/>
                    <a:lstStyle/>
                    <a:p>
                      <a:pPr algn="ctr"/>
                      <a:r>
                        <a:rPr kumimoji="1" lang="ja-JP" altLang="en-US" sz="1200" dirty="0">
                          <a:solidFill>
                            <a:schemeClr val="tx1"/>
                          </a:solidFill>
                          <a:latin typeface="+mn-ea"/>
                          <a:ea typeface="+mn-ea"/>
                        </a:rPr>
                        <a:t>６</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u="none" strike="noStrike" dirty="0">
                          <a:effectLst/>
                        </a:rPr>
                        <a:t>自ら実施する必要があるものに要する経費</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806" marR="5806" marT="5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・活動組織の設立前に必要な事業計画の策定に係る費用</a:t>
                      </a:r>
                      <a:endPar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a:solidFill>
                            <a:srgbClr val="0000CC"/>
                          </a:solidFill>
                          <a:effectLst/>
                          <a:latin typeface="ＭＳ Ｐゴシック" panose="020B0600070205080204" pitchFamily="50" charset="-128"/>
                          <a:ea typeface="ＭＳ Ｐゴシック" panose="020B0600070205080204" pitchFamily="50" charset="-128"/>
                        </a:rPr>
                        <a:t>新規認定</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a:solidFill>
                            <a:srgbClr val="0000CC"/>
                          </a:solidFill>
                          <a:effectLst/>
                          <a:latin typeface="ＭＳ Ｐゴシック" panose="020B0600070205080204" pitchFamily="50" charset="-128"/>
                          <a:ea typeface="ＭＳ Ｐゴシック" panose="020B0600070205080204" pitchFamily="50" charset="-128"/>
                        </a:rPr>
                        <a:t>再認定</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a:solidFill>
                            <a:srgbClr val="0000CC"/>
                          </a:solidFill>
                          <a:effectLst/>
                          <a:latin typeface="ＭＳ Ｐゴシック" panose="020B0600070205080204" pitchFamily="50" charset="-128"/>
                          <a:ea typeface="ＭＳ Ｐゴシック" panose="020B0600070205080204" pitchFamily="50" charset="-128"/>
                        </a:rPr>
                        <a:t>変更認定</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に関する</a:t>
                      </a:r>
                      <a:r>
                        <a:rPr lang="ja-JP" altLang="en-US" sz="1200" b="1" i="0" u="none" strike="noStrike" dirty="0">
                          <a:solidFill>
                            <a:srgbClr val="FF0000"/>
                          </a:solidFill>
                          <a:effectLst/>
                          <a:latin typeface="ＭＳ Ｐゴシック" panose="020B0600070205080204" pitchFamily="50" charset="-128"/>
                          <a:ea typeface="ＭＳ Ｐゴシック" panose="020B0600070205080204" pitchFamily="50" charset="-128"/>
                        </a:rPr>
                        <a:t>作業</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も</a:t>
                      </a:r>
                      <a:r>
                        <a:rPr lang="ja-JP" altLang="en-US" sz="1200" b="1" i="0" u="none" strike="noStrike" dirty="0">
                          <a:solidFill>
                            <a:srgbClr val="FF0000"/>
                          </a:solidFill>
                          <a:effectLst/>
                          <a:latin typeface="ＭＳ Ｐゴシック" panose="020B0600070205080204" pitchFamily="50" charset="-128"/>
                          <a:ea typeface="ＭＳ Ｐゴシック" panose="020B0600070205080204" pitchFamily="50" charset="-128"/>
                        </a:rPr>
                        <a:t>対象となりません。</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8" name="角丸四角形 7"/>
          <p:cNvSpPr/>
          <p:nvPr/>
        </p:nvSpPr>
        <p:spPr>
          <a:xfrm>
            <a:off x="73375" y="8372478"/>
            <a:ext cx="2564944" cy="405779"/>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dirty="0"/>
              <a:t>業者への工事委託について</a:t>
            </a:r>
          </a:p>
        </p:txBody>
      </p:sp>
      <p:sp>
        <p:nvSpPr>
          <p:cNvPr id="9" name="正方形/長方形 8"/>
          <p:cNvSpPr/>
          <p:nvPr/>
        </p:nvSpPr>
        <p:spPr>
          <a:xfrm>
            <a:off x="2146547" y="389246"/>
            <a:ext cx="4404719" cy="400110"/>
          </a:xfrm>
          <a:prstGeom prst="rect">
            <a:avLst/>
          </a:prstGeom>
        </p:spPr>
        <p:txBody>
          <a:bodyPr wrap="square">
            <a:spAutoFit/>
          </a:bodyPr>
          <a:lstStyle/>
          <a:p>
            <a:pPr>
              <a:spcAft>
                <a:spcPts val="0"/>
              </a:spcAft>
            </a:pPr>
            <a:r>
              <a:rPr lang="ja-JP" altLang="ja-JP" sz="1000"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lang="ja-JP" altLang="en-US" sz="1000"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rPr>
              <a:t>下記は</a:t>
            </a:r>
            <a:r>
              <a:rPr lang="ja-JP" altLang="ja-JP" sz="1000"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rPr>
              <a:t>あくまで例であり、例示したもの以外のものならば支出対象になると逆読みできるものではないことに留意願います。</a:t>
            </a:r>
            <a:endParaRPr lang="en-US" altLang="ja-JP" sz="1000"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endParaRPr>
          </a:p>
        </p:txBody>
      </p:sp>
      <p:sp>
        <p:nvSpPr>
          <p:cNvPr id="2" name="正方形/長方形 1">
            <a:extLst>
              <a:ext uri="{FF2B5EF4-FFF2-40B4-BE49-F238E27FC236}">
                <a16:creationId xmlns:a16="http://schemas.microsoft.com/office/drawing/2014/main" id="{62D47343-C8CA-B71A-B58C-D8A46E4EBCC4}"/>
              </a:ext>
            </a:extLst>
          </p:cNvPr>
          <p:cNvSpPr/>
          <p:nvPr/>
        </p:nvSpPr>
        <p:spPr>
          <a:xfrm>
            <a:off x="44625" y="8808660"/>
            <a:ext cx="6813376" cy="954107"/>
          </a:xfrm>
          <a:prstGeom prst="rect">
            <a:avLst/>
          </a:prstGeom>
          <a:ln>
            <a:noFill/>
          </a:ln>
        </p:spPr>
        <p:txBody>
          <a:bodyPr wrap="square">
            <a:spAutoFit/>
          </a:bodyPr>
          <a:lstStyle/>
          <a:p>
            <a:pPr>
              <a:spcAft>
                <a:spcPts val="0"/>
              </a:spcAft>
            </a:pPr>
            <a:r>
              <a:rPr lang="ja-JP" altLang="ja-JP" sz="1400" kern="100" dirty="0">
                <a:solidFill>
                  <a:srgbClr val="FF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lang="ja-JP" altLang="en-US" sz="1400" kern="100" dirty="0">
                <a:latin typeface="ＭＳ ゴシック" panose="020B0609070205080204" pitchFamily="49" charset="-128"/>
                <a:ea typeface="ＭＳ ゴシック" panose="020B0609070205080204" pitchFamily="49" charset="-128"/>
                <a:cs typeface="Courier New" panose="02070309020205020404" pitchFamily="49" charset="0"/>
              </a:rPr>
              <a:t>利害関係者との契約については、透明性の確保のため、活動組織三役</a:t>
            </a:r>
            <a:r>
              <a:rPr lang="ja-JP" altLang="en-US" sz="1100" kern="100" dirty="0">
                <a:latin typeface="ＭＳ ゴシック" panose="020B0609070205080204" pitchFamily="49" charset="-128"/>
                <a:ea typeface="ＭＳ ゴシック" panose="020B0609070205080204" pitchFamily="49" charset="-128"/>
                <a:cs typeface="Courier New" panose="02070309020205020404" pitchFamily="49" charset="0"/>
              </a:rPr>
              <a:t>（代表、副代表、会計）</a:t>
            </a:r>
            <a:r>
              <a:rPr lang="ja-JP" altLang="en-US" sz="1400" kern="100" dirty="0">
                <a:latin typeface="ＭＳ ゴシック" panose="020B0609070205080204" pitchFamily="49" charset="-128"/>
                <a:ea typeface="ＭＳ ゴシック" panose="020B0609070205080204" pitchFamily="49" charset="-128"/>
                <a:cs typeface="Courier New" panose="02070309020205020404" pitchFamily="49" charset="0"/>
              </a:rPr>
              <a:t>が就任している団体等に工事等を委託する場合には十分注意を払うこと。</a:t>
            </a:r>
            <a:endParaRPr lang="en-US" altLang="ja-JP" sz="1400" kern="100" dirty="0">
              <a:latin typeface="ＭＳ ゴシック" panose="020B0609070205080204" pitchFamily="49" charset="-128"/>
              <a:ea typeface="ＭＳ ゴシック" panose="020B0609070205080204" pitchFamily="49" charset="-128"/>
              <a:cs typeface="Courier New" panose="02070309020205020404" pitchFamily="49" charset="0"/>
            </a:endParaRPr>
          </a:p>
          <a:p>
            <a:pPr>
              <a:spcAft>
                <a:spcPts val="0"/>
              </a:spcAft>
            </a:pPr>
            <a:endParaRPr lang="en-US" altLang="ja-JP" sz="1400" kern="100" dirty="0">
              <a:effectLst/>
              <a:latin typeface="ＭＳ ゴシック" panose="020B0609070205080204" pitchFamily="49" charset="-128"/>
              <a:ea typeface="ＭＳ ゴシック" panose="020B0609070205080204" pitchFamily="49" charset="-128"/>
              <a:cs typeface="Courier New" panose="02070309020205020404" pitchFamily="49" charset="0"/>
            </a:endParaRPr>
          </a:p>
          <a:p>
            <a:pPr>
              <a:spcAft>
                <a:spcPts val="0"/>
              </a:spcAft>
            </a:pPr>
            <a:r>
              <a:rPr lang="ja-JP" altLang="en-US" sz="1300" kern="100" dirty="0">
                <a:latin typeface="ＭＳ ゴシック" panose="020B0609070205080204" pitchFamily="49" charset="-128"/>
                <a:ea typeface="ＭＳ ゴシック" panose="020B0609070205080204" pitchFamily="49" charset="-128"/>
                <a:cs typeface="Courier New" panose="02070309020205020404" pitchFamily="49" charset="0"/>
              </a:rPr>
              <a:t>　</a:t>
            </a:r>
            <a:r>
              <a:rPr lang="en-US" altLang="ja-JP" sz="1300" kern="100" dirty="0">
                <a:latin typeface="ＭＳ ゴシック" panose="020B0609070205080204" pitchFamily="49" charset="-128"/>
                <a:ea typeface="ＭＳ ゴシック" panose="020B0609070205080204" pitchFamily="49" charset="-128"/>
                <a:cs typeface="Courier New" panose="02070309020205020404" pitchFamily="49" charset="0"/>
              </a:rPr>
              <a:t>※</a:t>
            </a:r>
            <a:r>
              <a:rPr lang="ja-JP" altLang="en-US" sz="1300" u="sng" kern="100" dirty="0">
                <a:latin typeface="ＭＳ ゴシック" panose="020B0609070205080204" pitchFamily="49" charset="-128"/>
                <a:ea typeface="ＭＳ ゴシック" panose="020B0609070205080204" pitchFamily="49" charset="-128"/>
                <a:cs typeface="Courier New" panose="02070309020205020404" pitchFamily="49" charset="0"/>
              </a:rPr>
              <a:t>利害関係のある該当者を外し選定作業を実施</a:t>
            </a:r>
            <a:r>
              <a:rPr lang="ja-JP" altLang="en-US" sz="1300" kern="100" dirty="0">
                <a:latin typeface="ＭＳ ゴシック" panose="020B0609070205080204" pitchFamily="49" charset="-128"/>
                <a:ea typeface="ＭＳ ゴシック" panose="020B0609070205080204" pitchFamily="49" charset="-128"/>
                <a:cs typeface="Courier New" panose="02070309020205020404" pitchFamily="49" charset="0"/>
              </a:rPr>
              <a:t>しその結果を記録に残す。</a:t>
            </a:r>
            <a:endParaRPr lang="ja-JP" altLang="ja-JP" sz="1300" kern="100" dirty="0">
              <a:effectLst/>
              <a:latin typeface="ＭＳ ゴシック" panose="020B0609070205080204" pitchFamily="49" charset="-128"/>
              <a:ea typeface="ＭＳ ゴシック" panose="020B0609070205080204" pitchFamily="49" charset="-128"/>
              <a:cs typeface="Courier New" panose="02070309020205020404" pitchFamily="49" charset="0"/>
            </a:endParaRPr>
          </a:p>
        </p:txBody>
      </p:sp>
      <p:sp>
        <p:nvSpPr>
          <p:cNvPr id="4" name="角丸四角形 30">
            <a:extLst>
              <a:ext uri="{FF2B5EF4-FFF2-40B4-BE49-F238E27FC236}">
                <a16:creationId xmlns:a16="http://schemas.microsoft.com/office/drawing/2014/main" id="{C1AFAD98-C006-7FD8-1213-69A63581479F}"/>
              </a:ext>
            </a:extLst>
          </p:cNvPr>
          <p:cNvSpPr/>
          <p:nvPr/>
        </p:nvSpPr>
        <p:spPr>
          <a:xfrm>
            <a:off x="328320" y="6456335"/>
            <a:ext cx="6201359" cy="1737025"/>
          </a:xfrm>
          <a:prstGeom prst="roundRect">
            <a:avLst>
              <a:gd name="adj" fmla="val 1926"/>
            </a:avLst>
          </a:prstGeom>
          <a:solidFill>
            <a:srgbClr val="FFE7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dirty="0">
              <a:solidFill>
                <a:schemeClr val="tx1"/>
              </a:solidFill>
              <a:latin typeface="ＭＳ Ｐ明朝" pitchFamily="18" charset="-128"/>
              <a:ea typeface="ＭＳ Ｐ明朝" pitchFamily="18" charset="-128"/>
            </a:endParaRPr>
          </a:p>
          <a:p>
            <a:pPr>
              <a:defRPr/>
            </a:pPr>
            <a:endParaRPr lang="en-US" altLang="ja-JP" dirty="0">
              <a:solidFill>
                <a:schemeClr val="tx1"/>
              </a:solidFill>
              <a:latin typeface="ＭＳ Ｐ明朝" pitchFamily="18" charset="-128"/>
              <a:ea typeface="ＭＳ Ｐ明朝" pitchFamily="18" charset="-128"/>
            </a:endParaRPr>
          </a:p>
          <a:p>
            <a:pPr>
              <a:defRPr/>
            </a:pPr>
            <a:r>
              <a:rPr lang="en-US" altLang="ja-JP" b="1" u="sng" dirty="0">
                <a:solidFill>
                  <a:schemeClr val="tx1"/>
                </a:solidFill>
                <a:latin typeface="HG丸ｺﾞｼｯｸM-PRO" pitchFamily="50" charset="-128"/>
                <a:ea typeface="HG丸ｺﾞｼｯｸM-PRO" pitchFamily="50" charset="-128"/>
              </a:rPr>
              <a:t>[ </a:t>
            </a:r>
            <a:r>
              <a:rPr lang="ja-JP" altLang="en-US" b="1" u="sng" dirty="0">
                <a:solidFill>
                  <a:schemeClr val="tx1"/>
                </a:solidFill>
                <a:latin typeface="HG丸ｺﾞｼｯｸM-PRO" pitchFamily="50" charset="-128"/>
                <a:ea typeface="HG丸ｺﾞｼｯｸM-PRO" pitchFamily="50" charset="-128"/>
              </a:rPr>
              <a:t>本交付金の活動以外又は活動のみに使途の限定が難しいものへの支出 </a:t>
            </a:r>
            <a:r>
              <a:rPr lang="en-US" altLang="ja-JP" b="1" u="sng" dirty="0">
                <a:solidFill>
                  <a:schemeClr val="tx1"/>
                </a:solidFill>
                <a:latin typeface="HG丸ｺﾞｼｯｸM-PRO" pitchFamily="50" charset="-128"/>
                <a:ea typeface="HG丸ｺﾞｼｯｸM-PRO" pitchFamily="50" charset="-128"/>
              </a:rPr>
              <a:t>]</a:t>
            </a:r>
          </a:p>
          <a:p>
            <a:pPr>
              <a:defRPr/>
            </a:pPr>
            <a:r>
              <a:rPr lang="ja-JP" altLang="en-US" dirty="0">
                <a:solidFill>
                  <a:schemeClr val="tx1"/>
                </a:solidFill>
                <a:latin typeface="HG丸ｺﾞｼｯｸM-PRO" pitchFamily="50" charset="-128"/>
                <a:ea typeface="HG丸ｺﾞｼｯｸM-PRO" pitchFamily="50" charset="-128"/>
              </a:rPr>
              <a:t>・本交付金の活動と関係性のない食料品、日用品、物品、日当等へ支出している。</a:t>
            </a:r>
          </a:p>
          <a:p>
            <a:pPr>
              <a:defRPr/>
            </a:pPr>
            <a:r>
              <a:rPr lang="ja-JP" altLang="en-US" dirty="0">
                <a:solidFill>
                  <a:schemeClr val="tx1"/>
                </a:solidFill>
                <a:latin typeface="HG丸ｺﾞｼｯｸM-PRO" pitchFamily="50" charset="-128"/>
                <a:ea typeface="HG丸ｺﾞｼｯｸM-PRO" pitchFamily="50" charset="-128"/>
              </a:rPr>
              <a:t>・</a:t>
            </a:r>
            <a:r>
              <a:rPr lang="ja-JP" altLang="en-US" dirty="0">
                <a:solidFill>
                  <a:srgbClr val="FF0000"/>
                </a:solidFill>
                <a:latin typeface="HG丸ｺﾞｼｯｸM-PRO" pitchFamily="50" charset="-128"/>
                <a:ea typeface="HG丸ｺﾞｼｯｸM-PRO" pitchFamily="50" charset="-128"/>
              </a:rPr>
              <a:t>本交付金の活動以外にも使用している事務用品等へ支出</a:t>
            </a:r>
            <a:r>
              <a:rPr lang="ja-JP" altLang="en-US" dirty="0">
                <a:solidFill>
                  <a:schemeClr val="tx1"/>
                </a:solidFill>
                <a:latin typeface="HG丸ｺﾞｼｯｸM-PRO" pitchFamily="50" charset="-128"/>
                <a:ea typeface="HG丸ｺﾞｼｯｸM-PRO" pitchFamily="50" charset="-128"/>
              </a:rPr>
              <a:t>している。</a:t>
            </a:r>
          </a:p>
          <a:p>
            <a:pPr>
              <a:defRPr/>
            </a:pPr>
            <a:r>
              <a:rPr lang="ja-JP" altLang="en-US" dirty="0">
                <a:solidFill>
                  <a:schemeClr val="tx1"/>
                </a:solidFill>
                <a:latin typeface="HG丸ｺﾞｼｯｸM-PRO" pitchFamily="50" charset="-128"/>
                <a:ea typeface="HG丸ｺﾞｼｯｸM-PRO" pitchFamily="50" charset="-128"/>
              </a:rPr>
              <a:t>・認定農用地の区域外や河川・道路等管理者が別途存在し管理する土地での活動へ支出している。</a:t>
            </a:r>
          </a:p>
          <a:p>
            <a:pPr>
              <a:defRPr/>
            </a:pPr>
            <a:r>
              <a:rPr lang="ja-JP" altLang="en-US" dirty="0">
                <a:solidFill>
                  <a:schemeClr val="tx1"/>
                </a:solidFill>
                <a:latin typeface="HG丸ｺﾞｼｯｸM-PRO" pitchFamily="50" charset="-128"/>
                <a:ea typeface="HG丸ｺﾞｼｯｸM-PRO" pitchFamily="50" charset="-128"/>
              </a:rPr>
              <a:t>・振込間違い等による手数料。</a:t>
            </a:r>
          </a:p>
          <a:p>
            <a:pPr>
              <a:defRPr/>
            </a:pPr>
            <a:r>
              <a:rPr lang="en-US" altLang="ja-JP" dirty="0">
                <a:solidFill>
                  <a:schemeClr val="tx1"/>
                </a:solidFill>
                <a:latin typeface="HG丸ｺﾞｼｯｸM-PRO" pitchFamily="50" charset="-128"/>
                <a:ea typeface="HG丸ｺﾞｼｯｸM-PRO" pitchFamily="50" charset="-128"/>
              </a:rPr>
              <a:t>※</a:t>
            </a:r>
            <a:r>
              <a:rPr lang="ja-JP" altLang="en-US" dirty="0">
                <a:solidFill>
                  <a:schemeClr val="tx1"/>
                </a:solidFill>
                <a:latin typeface="HG丸ｺﾞｼｯｸM-PRO" pitchFamily="50" charset="-128"/>
                <a:ea typeface="HG丸ｺﾞｼｯｸM-PRO" pitchFamily="50" charset="-128"/>
              </a:rPr>
              <a:t>上記に該当する場合、交付金返還の対象となります。</a:t>
            </a:r>
            <a:endParaRPr lang="en-US" altLang="ja-JP" dirty="0">
              <a:solidFill>
                <a:schemeClr val="tx1"/>
              </a:solidFill>
              <a:latin typeface="HG丸ｺﾞｼｯｸM-PRO" pitchFamily="50" charset="-128"/>
              <a:ea typeface="HG丸ｺﾞｼｯｸM-PRO" pitchFamily="50" charset="-128"/>
            </a:endParaRPr>
          </a:p>
        </p:txBody>
      </p:sp>
      <p:sp>
        <p:nvSpPr>
          <p:cNvPr id="5" name="テキスト ボックス 11">
            <a:extLst>
              <a:ext uri="{FF2B5EF4-FFF2-40B4-BE49-F238E27FC236}">
                <a16:creationId xmlns:a16="http://schemas.microsoft.com/office/drawing/2014/main" id="{BE101762-EB48-9D51-3731-A21B6242A5D3}"/>
              </a:ext>
            </a:extLst>
          </p:cNvPr>
          <p:cNvSpPr txBox="1">
            <a:spLocks noChangeArrowheads="1"/>
          </p:cNvSpPr>
          <p:nvPr/>
        </p:nvSpPr>
        <p:spPr bwMode="auto">
          <a:xfrm>
            <a:off x="428288" y="6539061"/>
            <a:ext cx="2195326" cy="257369"/>
          </a:xfrm>
          <a:prstGeom prst="rect">
            <a:avLst/>
          </a:prstGeom>
          <a:solidFill>
            <a:srgbClr val="FFFFCC"/>
          </a:solidFill>
          <a:ln w="19050">
            <a:solidFill>
              <a:srgbClr val="FFCC00"/>
            </a:solidFill>
            <a:miter lim="800000"/>
            <a:headEnd/>
            <a:tailEnd/>
          </a:ln>
        </p:spPr>
        <p:txBody>
          <a:bodyPr wrap="square" lIns="72000" tIns="36000" rIns="72000" bIns="36000" anchor="ctr">
            <a:spAutoFit/>
          </a:bodyPr>
          <a:lstStyle/>
          <a:p>
            <a:r>
              <a:rPr lang="ja-JP" altLang="en-US" dirty="0">
                <a:solidFill>
                  <a:srgbClr val="FF0000"/>
                </a:solidFill>
                <a:latin typeface="HG丸ｺﾞｼｯｸM-PRO" panose="020F0600000000000000" pitchFamily="50" charset="-128"/>
                <a:ea typeface="HG丸ｺﾞｼｯｸM-PRO" panose="020F0600000000000000" pitchFamily="50" charset="-128"/>
              </a:rPr>
              <a:t>注意するべき不適切な実施例</a:t>
            </a:r>
          </a:p>
        </p:txBody>
      </p:sp>
    </p:spTree>
    <p:extLst>
      <p:ext uri="{BB962C8B-B14F-4D97-AF65-F5344CB8AC3E}">
        <p14:creationId xmlns:p14="http://schemas.microsoft.com/office/powerpoint/2010/main" val="1672449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834678" y="3296463"/>
            <a:ext cx="5166574" cy="371678"/>
          </a:xfrm>
          <a:prstGeom prst="roundRect">
            <a:avLst>
              <a:gd name="adj" fmla="val 50000"/>
            </a:avLst>
          </a:prstGeom>
          <a:solidFill>
            <a:srgbClr val="FFC000">
              <a:alpha val="20000"/>
            </a:srgb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角丸四角形 79"/>
          <p:cNvSpPr/>
          <p:nvPr/>
        </p:nvSpPr>
        <p:spPr>
          <a:xfrm>
            <a:off x="156371" y="777875"/>
            <a:ext cx="6503847" cy="2312351"/>
          </a:xfrm>
          <a:prstGeom prst="roundRect">
            <a:avLst>
              <a:gd name="adj" fmla="val 0"/>
            </a:avLst>
          </a:prstGeom>
          <a:solidFill>
            <a:srgbClr val="FFFF00">
              <a:alpha val="2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9" name="図 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408133" y="7810641"/>
            <a:ext cx="608639" cy="665179"/>
          </a:xfrm>
          <a:prstGeom prst="rect">
            <a:avLst/>
          </a:prstGeom>
        </p:spPr>
      </p:pic>
      <p:sp>
        <p:nvSpPr>
          <p:cNvPr id="158" name="角丸四角形 157"/>
          <p:cNvSpPr/>
          <p:nvPr/>
        </p:nvSpPr>
        <p:spPr>
          <a:xfrm>
            <a:off x="5128435" y="3768304"/>
            <a:ext cx="1529198" cy="5452643"/>
          </a:xfrm>
          <a:prstGeom prst="roundRect">
            <a:avLst>
              <a:gd name="adj" fmla="val 8574"/>
            </a:avLst>
          </a:prstGeom>
          <a:solidFill>
            <a:srgbClr val="777777">
              <a:alpha val="2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01" name="テキスト ボックス 100"/>
          <p:cNvSpPr txBox="1"/>
          <p:nvPr/>
        </p:nvSpPr>
        <p:spPr>
          <a:xfrm>
            <a:off x="808827" y="3300974"/>
            <a:ext cx="5227380" cy="330090"/>
          </a:xfrm>
          <a:prstGeom prst="rect">
            <a:avLst/>
          </a:prstGeom>
          <a:noFill/>
        </p:spPr>
        <p:txBody>
          <a:bodyPr wrap="square" rtlCol="0">
            <a:spAutoFit/>
          </a:bodyPr>
          <a:lstStyle/>
          <a:p>
            <a:pPr algn="ctr">
              <a:lnSpc>
                <a:spcPct val="110000"/>
              </a:lnSpc>
              <a:spcBef>
                <a:spcPts val="450"/>
              </a:spcBef>
            </a:pPr>
            <a:r>
              <a:rPr lang="ja-JP" altLang="en-US" sz="1600" dirty="0">
                <a:solidFill>
                  <a:srgbClr val="3F3725"/>
                </a:solidFill>
                <a:latin typeface="HGP創英角ｺﾞｼｯｸUB" panose="020B0900000000000000" pitchFamily="50" charset="-128"/>
                <a:ea typeface="HGP創英角ｺﾞｼｯｸUB" panose="020B0900000000000000" pitchFamily="50" charset="-128"/>
              </a:rPr>
              <a:t>活動組織での合意形成（総会または総代会）</a:t>
            </a:r>
            <a:endParaRPr lang="en-US" altLang="ja-JP" sz="1600" dirty="0">
              <a:solidFill>
                <a:srgbClr val="3F3725"/>
              </a:solidFill>
              <a:latin typeface="HGP創英角ｺﾞｼｯｸUB" panose="020B0900000000000000" pitchFamily="50" charset="-128"/>
              <a:ea typeface="HGP創英角ｺﾞｼｯｸUB" panose="020B0900000000000000" pitchFamily="50" charset="-128"/>
            </a:endParaRPr>
          </a:p>
        </p:txBody>
      </p:sp>
      <p:sp>
        <p:nvSpPr>
          <p:cNvPr id="69" name="円/楕円 68"/>
          <p:cNvSpPr/>
          <p:nvPr/>
        </p:nvSpPr>
        <p:spPr>
          <a:xfrm>
            <a:off x="5150059" y="8221846"/>
            <a:ext cx="1449198" cy="929780"/>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68" name="爆発 1 67"/>
          <p:cNvSpPr/>
          <p:nvPr/>
        </p:nvSpPr>
        <p:spPr>
          <a:xfrm>
            <a:off x="5149690" y="6736725"/>
            <a:ext cx="1552688" cy="742672"/>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5" name="角丸四角形 144"/>
          <p:cNvSpPr/>
          <p:nvPr/>
        </p:nvSpPr>
        <p:spPr>
          <a:xfrm>
            <a:off x="238714" y="8758679"/>
            <a:ext cx="4080563" cy="317435"/>
          </a:xfrm>
          <a:prstGeom prst="roundRect">
            <a:avLst>
              <a:gd name="adj" fmla="val 17336"/>
            </a:avLst>
          </a:prstGeom>
          <a:solidFill>
            <a:srgbClr val="FF66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1" name="角丸四角形 140"/>
          <p:cNvSpPr/>
          <p:nvPr/>
        </p:nvSpPr>
        <p:spPr>
          <a:xfrm>
            <a:off x="216033" y="5332140"/>
            <a:ext cx="4782859" cy="1823673"/>
          </a:xfrm>
          <a:prstGeom prst="roundRect">
            <a:avLst>
              <a:gd name="adj" fmla="val 3948"/>
            </a:avLst>
          </a:prstGeom>
          <a:solidFill>
            <a:srgbClr val="FFFFF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37" name="角丸四角形 136"/>
          <p:cNvSpPr/>
          <p:nvPr/>
        </p:nvSpPr>
        <p:spPr>
          <a:xfrm>
            <a:off x="228618" y="7925758"/>
            <a:ext cx="4058399" cy="645916"/>
          </a:xfrm>
          <a:prstGeom prst="roundRect">
            <a:avLst>
              <a:gd name="adj" fmla="val 17336"/>
            </a:avLst>
          </a:prstGeom>
          <a:solidFill>
            <a:srgbClr val="FFCC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角丸四角形 135"/>
          <p:cNvSpPr/>
          <p:nvPr/>
        </p:nvSpPr>
        <p:spPr>
          <a:xfrm>
            <a:off x="220617" y="7167911"/>
            <a:ext cx="4127859" cy="578430"/>
          </a:xfrm>
          <a:prstGeom prst="roundRect">
            <a:avLst>
              <a:gd name="adj" fmla="val 17336"/>
            </a:avLst>
          </a:prstGeom>
          <a:solidFill>
            <a:srgbClr val="FFCC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3" name="角丸四角形 132"/>
          <p:cNvSpPr/>
          <p:nvPr/>
        </p:nvSpPr>
        <p:spPr>
          <a:xfrm>
            <a:off x="3854796" y="5777449"/>
            <a:ext cx="1037011" cy="1143917"/>
          </a:xfrm>
          <a:prstGeom prst="roundRect">
            <a:avLst>
              <a:gd name="adj" fmla="val 11997"/>
            </a:avLst>
          </a:prstGeom>
          <a:solidFill>
            <a:srgbClr val="FFCC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119" name="角丸四角形 118"/>
          <p:cNvSpPr/>
          <p:nvPr/>
        </p:nvSpPr>
        <p:spPr>
          <a:xfrm>
            <a:off x="279250" y="5767923"/>
            <a:ext cx="2081841" cy="1144108"/>
          </a:xfrm>
          <a:prstGeom prst="roundRect">
            <a:avLst>
              <a:gd name="adj" fmla="val 5153"/>
            </a:avLst>
          </a:prstGeom>
          <a:solidFill>
            <a:srgbClr val="FFCC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8" name="角丸四角形 117"/>
          <p:cNvSpPr/>
          <p:nvPr/>
        </p:nvSpPr>
        <p:spPr>
          <a:xfrm>
            <a:off x="267262" y="5373625"/>
            <a:ext cx="2913018" cy="366618"/>
          </a:xfrm>
          <a:prstGeom prst="roundRect">
            <a:avLst>
              <a:gd name="adj" fmla="val 17336"/>
            </a:avLst>
          </a:prstGeom>
          <a:solidFill>
            <a:srgbClr val="FFCC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角丸四角形 116"/>
          <p:cNvSpPr/>
          <p:nvPr/>
        </p:nvSpPr>
        <p:spPr>
          <a:xfrm>
            <a:off x="238712" y="4446950"/>
            <a:ext cx="4232964" cy="707542"/>
          </a:xfrm>
          <a:prstGeom prst="roundRect">
            <a:avLst>
              <a:gd name="adj" fmla="val 17336"/>
            </a:avLst>
          </a:prstGeom>
          <a:solidFill>
            <a:srgbClr val="FFCC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角丸四角形 114"/>
          <p:cNvSpPr/>
          <p:nvPr/>
        </p:nvSpPr>
        <p:spPr>
          <a:xfrm>
            <a:off x="253059" y="3831470"/>
            <a:ext cx="3904184" cy="482721"/>
          </a:xfrm>
          <a:prstGeom prst="roundRect">
            <a:avLst>
              <a:gd name="adj" fmla="val 17336"/>
            </a:avLst>
          </a:prstGeom>
          <a:solidFill>
            <a:srgbClr val="FFCC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4" name="角丸四角形 93"/>
          <p:cNvSpPr/>
          <p:nvPr/>
        </p:nvSpPr>
        <p:spPr>
          <a:xfrm>
            <a:off x="343734" y="1986881"/>
            <a:ext cx="6195279" cy="1008738"/>
          </a:xfrm>
          <a:prstGeom prst="roundRect">
            <a:avLst>
              <a:gd name="adj" fmla="val 6635"/>
            </a:avLst>
          </a:prstGeom>
          <a:solidFill>
            <a:schemeClr val="bg1">
              <a:alpha val="80784"/>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97" name="正方形/長方形 96"/>
          <p:cNvSpPr/>
          <p:nvPr/>
        </p:nvSpPr>
        <p:spPr>
          <a:xfrm>
            <a:off x="445199" y="98535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6" name="テキスト ボックス 95"/>
          <p:cNvSpPr txBox="1"/>
          <p:nvPr/>
        </p:nvSpPr>
        <p:spPr>
          <a:xfrm>
            <a:off x="230991" y="865706"/>
            <a:ext cx="1148417" cy="369332"/>
          </a:xfrm>
          <a:prstGeom prst="rect">
            <a:avLst/>
          </a:prstGeom>
          <a:noFill/>
        </p:spPr>
        <p:txBody>
          <a:bodyPr wrap="square" rtlCol="0">
            <a:prstTxWarp prst="textArchUp">
              <a:avLst/>
            </a:prstTxWarp>
            <a:spAutoFit/>
          </a:bodyPr>
          <a:lstStyle/>
          <a:p>
            <a:r>
              <a:rPr lang="ja-JP" altLang="en-US" dirty="0">
                <a:ln w="12700">
                  <a:noFill/>
                </a:ln>
                <a:solidFill>
                  <a:srgbClr val="FF6600"/>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ポイント</a:t>
            </a:r>
          </a:p>
        </p:txBody>
      </p:sp>
      <p:sp>
        <p:nvSpPr>
          <p:cNvPr id="58" name="正方形/長方形 57"/>
          <p:cNvSpPr/>
          <p:nvPr/>
        </p:nvSpPr>
        <p:spPr>
          <a:xfrm>
            <a:off x="290634" y="1403121"/>
            <a:ext cx="6336000" cy="47708"/>
          </a:xfrm>
          <a:prstGeom prst="rect">
            <a:avLst/>
          </a:prstGeom>
          <a:solidFill>
            <a:srgbClr val="A99770"/>
          </a:solidFill>
          <a:ln>
            <a:solidFill>
              <a:srgbClr val="A9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9" name="正方形/長方形 98"/>
          <p:cNvSpPr/>
          <p:nvPr/>
        </p:nvSpPr>
        <p:spPr>
          <a:xfrm>
            <a:off x="290634" y="1368005"/>
            <a:ext cx="6336000" cy="0"/>
          </a:xfrm>
          <a:prstGeom prst="rect">
            <a:avLst/>
          </a:prstGeom>
          <a:solidFill>
            <a:srgbClr val="A99770"/>
          </a:solidFill>
          <a:ln>
            <a:solidFill>
              <a:srgbClr val="A9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2" name="テキスト ボックス 61"/>
          <p:cNvSpPr txBox="1"/>
          <p:nvPr/>
        </p:nvSpPr>
        <p:spPr>
          <a:xfrm>
            <a:off x="290635" y="1509286"/>
            <a:ext cx="6370639" cy="476349"/>
          </a:xfrm>
          <a:prstGeom prst="rect">
            <a:avLst/>
          </a:prstGeom>
          <a:noFill/>
        </p:spPr>
        <p:txBody>
          <a:bodyPr wrap="square" rtlCol="0">
            <a:spAutoFit/>
          </a:bodyPr>
          <a:lstStyle/>
          <a:p>
            <a:pPr>
              <a:lnSpc>
                <a:spcPts val="1200"/>
              </a:lnSpc>
              <a:spcBef>
                <a:spcPts val="450"/>
              </a:spcBef>
            </a:pPr>
            <a:r>
              <a:rPr lang="ja-JP" altLang="en-US" sz="1400" dirty="0">
                <a:latin typeface="ＤＦ平成ゴシック体W5" panose="020B0509000000000000" pitchFamily="49" charset="-128"/>
                <a:ea typeface="ＤＦ平成ゴシック体W5" panose="020B0509000000000000" pitchFamily="49" charset="-128"/>
              </a:rPr>
              <a:t>○多面的機能支払交付金の実施に関する事項は総会または総代会で議決し、　　　　　</a:t>
            </a:r>
            <a:endParaRPr lang="en-US" altLang="ja-JP" sz="1400" dirty="0">
              <a:latin typeface="ＤＦ平成ゴシック体W5" panose="020B0509000000000000" pitchFamily="49" charset="-128"/>
              <a:ea typeface="ＤＦ平成ゴシック体W5" panose="020B0509000000000000" pitchFamily="49" charset="-128"/>
            </a:endParaRPr>
          </a:p>
          <a:p>
            <a:pPr>
              <a:lnSpc>
                <a:spcPts val="1200"/>
              </a:lnSpc>
              <a:spcBef>
                <a:spcPts val="450"/>
              </a:spcBef>
            </a:pPr>
            <a:r>
              <a:rPr lang="ja-JP" altLang="en-US" sz="1400" dirty="0">
                <a:latin typeface="ＤＦ平成ゴシック体W5" panose="020B0509000000000000" pitchFamily="49" charset="-128"/>
                <a:ea typeface="ＤＦ平成ゴシック体W5" panose="020B0509000000000000" pitchFamily="49" charset="-128"/>
              </a:rPr>
              <a:t>　その内容は、活動組織の構成員全員にお知らせしましょう。</a:t>
            </a:r>
            <a:endParaRPr lang="en-US" altLang="ja-JP" sz="1400" dirty="0">
              <a:latin typeface="ＤＦ平成ゴシック体W5" panose="020B0509000000000000" pitchFamily="49" charset="-128"/>
              <a:ea typeface="ＤＦ平成ゴシック体W5" panose="020B0509000000000000" pitchFamily="49" charset="-128"/>
            </a:endParaRPr>
          </a:p>
        </p:txBody>
      </p:sp>
      <p:sp>
        <p:nvSpPr>
          <p:cNvPr id="60" name="正方形/長方形 59"/>
          <p:cNvSpPr/>
          <p:nvPr/>
        </p:nvSpPr>
        <p:spPr>
          <a:xfrm>
            <a:off x="1102390" y="1964084"/>
            <a:ext cx="4559027" cy="330090"/>
          </a:xfrm>
          <a:prstGeom prst="rect">
            <a:avLst/>
          </a:prstGeom>
        </p:spPr>
        <p:txBody>
          <a:bodyPr wrap="square">
            <a:spAutoFit/>
          </a:bodyPr>
          <a:lstStyle/>
          <a:p>
            <a:pPr algn="ctr">
              <a:lnSpc>
                <a:spcPct val="110000"/>
              </a:lnSpc>
              <a:spcBef>
                <a:spcPts val="450"/>
              </a:spcBef>
            </a:pPr>
            <a:r>
              <a:rPr lang="ja-JP" altLang="en-US" sz="1600" u="sng" dirty="0">
                <a:solidFill>
                  <a:srgbClr val="3F3725"/>
                </a:solidFill>
                <a:latin typeface="HGP創英角ｺﾞｼｯｸUB" panose="020B0900000000000000" pitchFamily="50" charset="-128"/>
                <a:ea typeface="HGP創英角ｺﾞｼｯｸUB" panose="020B0900000000000000" pitchFamily="50" charset="-128"/>
              </a:rPr>
              <a:t>合意形成　</a:t>
            </a:r>
            <a:r>
              <a:rPr lang="ja-JP" altLang="en-US" sz="1600" u="sng" dirty="0">
                <a:latin typeface="HGP創英角ｺﾞｼｯｸUB" panose="020B0900000000000000" pitchFamily="50" charset="-128"/>
                <a:ea typeface="HGP創英角ｺﾞｼｯｸUB" panose="020B0900000000000000" pitchFamily="50" charset="-128"/>
              </a:rPr>
              <a:t>３つのポイント</a:t>
            </a:r>
            <a:endParaRPr lang="en-US" altLang="ja-JP" sz="1600" u="sng" dirty="0">
              <a:latin typeface="HGP創英角ｺﾞｼｯｸUB" panose="020B0900000000000000" pitchFamily="50" charset="-128"/>
              <a:ea typeface="HGP創英角ｺﾞｼｯｸUB" panose="020B0900000000000000" pitchFamily="50" charset="-128"/>
            </a:endParaRPr>
          </a:p>
        </p:txBody>
      </p:sp>
      <p:sp>
        <p:nvSpPr>
          <p:cNvPr id="102" name="テキスト ボックス 101"/>
          <p:cNvSpPr txBox="1"/>
          <p:nvPr/>
        </p:nvSpPr>
        <p:spPr>
          <a:xfrm>
            <a:off x="231721" y="3799340"/>
            <a:ext cx="3938899" cy="545790"/>
          </a:xfrm>
          <a:prstGeom prst="rect">
            <a:avLst/>
          </a:prstGeom>
          <a:noFill/>
        </p:spPr>
        <p:txBody>
          <a:bodyPr wrap="square" rtlCol="0">
            <a:spAutoFit/>
          </a:bodyPr>
          <a:lstStyle/>
          <a:p>
            <a:pPr>
              <a:lnSpc>
                <a:spcPct val="110000"/>
              </a:lnSpc>
              <a:spcBef>
                <a:spcPts val="450"/>
              </a:spcBef>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役員間で話し合い、総会等の議事、日時等を決めます。</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spcBef>
                <a:spcPts val="450"/>
              </a:spcBef>
            </a:pPr>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・役員は総会等にはかる事項の資料作成を行います。</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03" name="テキスト ボックス 102"/>
          <p:cNvSpPr txBox="1"/>
          <p:nvPr/>
        </p:nvSpPr>
        <p:spPr>
          <a:xfrm>
            <a:off x="206073" y="4406985"/>
            <a:ext cx="4401709" cy="796115"/>
          </a:xfrm>
          <a:prstGeom prst="rect">
            <a:avLst/>
          </a:prstGeom>
          <a:noFill/>
        </p:spPr>
        <p:txBody>
          <a:bodyPr wrap="square" rtlCol="0">
            <a:spAutoFit/>
          </a:bodyPr>
          <a:lstStyle/>
          <a:p>
            <a:pPr>
              <a:lnSpc>
                <a:spcPct val="110000"/>
              </a:lnSpc>
              <a:spcBef>
                <a:spcPts val="450"/>
              </a:spcBef>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構成員全員に総会等の開催を事前に書面でお知らせします。</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spcBef>
                <a:spcPts val="450"/>
              </a:spcBef>
            </a:pPr>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・欠席者からは委任状をもらいます。</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spcBef>
                <a:spcPts val="450"/>
              </a:spcBef>
            </a:pPr>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・構成員に団体が含まれる場合は、団体内の意思決定を行います。</a:t>
            </a:r>
          </a:p>
        </p:txBody>
      </p:sp>
      <p:sp>
        <p:nvSpPr>
          <p:cNvPr id="104" name="テキスト ボックス 103"/>
          <p:cNvSpPr txBox="1"/>
          <p:nvPr/>
        </p:nvSpPr>
        <p:spPr>
          <a:xfrm>
            <a:off x="216034" y="5384285"/>
            <a:ext cx="3011393" cy="295466"/>
          </a:xfrm>
          <a:prstGeom prst="rect">
            <a:avLst/>
          </a:prstGeom>
          <a:noFill/>
        </p:spPr>
        <p:txBody>
          <a:bodyPr wrap="square" rtlCol="0">
            <a:spAutoFit/>
          </a:bodyPr>
          <a:lstStyle/>
          <a:p>
            <a:pPr>
              <a:lnSpc>
                <a:spcPct val="110000"/>
              </a:lnSpc>
              <a:spcBef>
                <a:spcPts val="450"/>
              </a:spcBef>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総会等を開催します（毎年度１回以上）</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05" name="テキスト ボックス 104"/>
          <p:cNvSpPr txBox="1"/>
          <p:nvPr/>
        </p:nvSpPr>
        <p:spPr>
          <a:xfrm>
            <a:off x="228068" y="5829450"/>
            <a:ext cx="2183347" cy="1015663"/>
          </a:xfrm>
          <a:prstGeom prst="rect">
            <a:avLst/>
          </a:prstGeom>
          <a:noFill/>
        </p:spPr>
        <p:txBody>
          <a:bodyPr wrap="square" rtlCol="0">
            <a:spAutoFit/>
          </a:bodyPr>
          <a:lstStyle/>
          <a:p>
            <a:r>
              <a:rPr lang="ja-JP" altLang="en-US" dirty="0">
                <a:solidFill>
                  <a:srgbClr val="3F3725"/>
                </a:solidFill>
                <a:latin typeface="ＤＦ平成ゴシック体W5" panose="020B0509000000000000" pitchFamily="49" charset="-128"/>
                <a:ea typeface="ＤＦ平成ゴシック体W5" panose="020B0509000000000000" pitchFamily="49" charset="-128"/>
              </a:rPr>
              <a:t>・毎年度の活動計画</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・毎年度の実施状況報告</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・収支決算</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・その他組織の運営に関する</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　重要な事項 　　　</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06" name="テキスト ボックス 105"/>
          <p:cNvSpPr txBox="1"/>
          <p:nvPr/>
        </p:nvSpPr>
        <p:spPr>
          <a:xfrm>
            <a:off x="3484805" y="5347698"/>
            <a:ext cx="1662651" cy="464743"/>
          </a:xfrm>
          <a:prstGeom prst="rect">
            <a:avLst/>
          </a:prstGeom>
          <a:noFill/>
        </p:spPr>
        <p:txBody>
          <a:bodyPr wrap="square" rtlCol="0">
            <a:spAutoFit/>
          </a:bodyPr>
          <a:lstStyle/>
          <a:p>
            <a:pPr>
              <a:lnSpc>
                <a:spcPct val="110000"/>
              </a:lnSpc>
              <a:spcBef>
                <a:spcPts val="450"/>
              </a:spcBef>
            </a:pPr>
            <a:r>
              <a:rPr lang="ja-JP" altLang="en-US" sz="1100" b="1" dirty="0">
                <a:solidFill>
                  <a:srgbClr val="FF0000"/>
                </a:solidFill>
                <a:latin typeface="ＤＦ平成ゴシック体W5" panose="020B0509000000000000" pitchFamily="49" charset="-128"/>
                <a:ea typeface="ＤＦ平成ゴシック体W5" panose="020B0509000000000000" pitchFamily="49" charset="-128"/>
              </a:rPr>
              <a:t>成立には構成員の　　過半数の出席が必要</a:t>
            </a:r>
            <a:endParaRPr lang="en-US" altLang="ja-JP" sz="1100" b="1" dirty="0">
              <a:solidFill>
                <a:srgbClr val="FF0000"/>
              </a:solidFill>
              <a:latin typeface="ＤＦ平成ゴシック体W5" panose="020B0509000000000000" pitchFamily="49" charset="-128"/>
              <a:ea typeface="ＤＦ平成ゴシック体W5" panose="020B0509000000000000" pitchFamily="49" charset="-128"/>
            </a:endParaRPr>
          </a:p>
        </p:txBody>
      </p:sp>
      <p:sp>
        <p:nvSpPr>
          <p:cNvPr id="109" name="テキスト ボックス 108"/>
          <p:cNvSpPr txBox="1"/>
          <p:nvPr/>
        </p:nvSpPr>
        <p:spPr>
          <a:xfrm>
            <a:off x="2338789" y="5812243"/>
            <a:ext cx="1400464" cy="251094"/>
          </a:xfrm>
          <a:prstGeom prst="rect">
            <a:avLst/>
          </a:prstGeom>
          <a:noFill/>
        </p:spPr>
        <p:txBody>
          <a:bodyPr wrap="square" rtlCol="0">
            <a:spAutoFit/>
          </a:bodyPr>
          <a:lstStyle/>
          <a:p>
            <a:pPr algn="ctr">
              <a:lnSpc>
                <a:spcPts val="1200"/>
              </a:lnSpc>
              <a:spcBef>
                <a:spcPts val="450"/>
              </a:spcBef>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説明と質疑応答</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10" name="テキスト ボックス 109"/>
          <p:cNvSpPr txBox="1"/>
          <p:nvPr/>
        </p:nvSpPr>
        <p:spPr>
          <a:xfrm>
            <a:off x="202043" y="7206591"/>
            <a:ext cx="4453975" cy="481670"/>
          </a:xfrm>
          <a:prstGeom prst="rect">
            <a:avLst/>
          </a:prstGeom>
          <a:noFill/>
        </p:spPr>
        <p:txBody>
          <a:bodyPr wrap="square" rtlCol="0">
            <a:spAutoFit/>
          </a:bodyPr>
          <a:lstStyle/>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総会等で決まったことなどを議事録（メモ）にまとめます。</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・日時、場所、出席者数、議案、決定事項　など</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11" name="テキスト ボックス 110"/>
          <p:cNvSpPr txBox="1"/>
          <p:nvPr/>
        </p:nvSpPr>
        <p:spPr>
          <a:xfrm>
            <a:off x="229675" y="7918834"/>
            <a:ext cx="3998093" cy="630942"/>
          </a:xfrm>
          <a:prstGeom prst="rect">
            <a:avLst/>
          </a:prstGeom>
          <a:noFill/>
        </p:spPr>
        <p:txBody>
          <a:bodyPr wrap="square" rtlCol="0">
            <a:spAutoFit/>
          </a:bodyPr>
          <a:lstStyle/>
          <a:p>
            <a:pPr>
              <a:spcBef>
                <a:spcPts val="450"/>
              </a:spcBef>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決定事項は説明資料とともに書面で構成員全員及び構成団体内に配布又は回覧し、確実にお知らせします。</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sz="1100" b="1" dirty="0">
                <a:solidFill>
                  <a:srgbClr val="FF0000"/>
                </a:solidFill>
                <a:latin typeface="ＤＦ平成ゴシック体W5" panose="020B0509000000000000" pitchFamily="49" charset="-128"/>
                <a:ea typeface="ＤＦ平成ゴシック体W5" panose="020B0509000000000000" pitchFamily="49" charset="-128"/>
              </a:rPr>
              <a:t>・欠席者にも必ずお知らせしましょう。</a:t>
            </a:r>
            <a:endParaRPr lang="en-US" altLang="ja-JP" sz="1100" b="1" dirty="0">
              <a:solidFill>
                <a:srgbClr val="FF0000"/>
              </a:solidFill>
              <a:latin typeface="ＤＦ平成ゴシック体W5" panose="020B0509000000000000" pitchFamily="49" charset="-128"/>
              <a:ea typeface="ＤＦ平成ゴシック体W5" panose="020B0509000000000000" pitchFamily="49" charset="-128"/>
            </a:endParaRPr>
          </a:p>
        </p:txBody>
      </p:sp>
      <p:sp>
        <p:nvSpPr>
          <p:cNvPr id="112" name="テキスト ボックス 111"/>
          <p:cNvSpPr txBox="1"/>
          <p:nvPr/>
        </p:nvSpPr>
        <p:spPr>
          <a:xfrm>
            <a:off x="202043" y="8770024"/>
            <a:ext cx="4146433" cy="295466"/>
          </a:xfrm>
          <a:prstGeom prst="rect">
            <a:avLst/>
          </a:prstGeom>
          <a:noFill/>
        </p:spPr>
        <p:txBody>
          <a:bodyPr wrap="square" rtlCol="0">
            <a:spAutoFit/>
          </a:bodyPr>
          <a:lstStyle/>
          <a:p>
            <a:pPr>
              <a:lnSpc>
                <a:spcPct val="110000"/>
              </a:lnSpc>
              <a:spcBef>
                <a:spcPts val="450"/>
              </a:spcBef>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活動に対する理解が得られ、円滑な組織運営が可能に</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63" name="下矢印 62"/>
          <p:cNvSpPr/>
          <p:nvPr/>
        </p:nvSpPr>
        <p:spPr>
          <a:xfrm>
            <a:off x="2173713" y="4302950"/>
            <a:ext cx="684959" cy="144000"/>
          </a:xfrm>
          <a:prstGeom prst="downArrow">
            <a:avLst>
              <a:gd name="adj1" fmla="val 63462"/>
              <a:gd name="adj2" fmla="val 50000"/>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40" name="下矢印 139"/>
          <p:cNvSpPr/>
          <p:nvPr/>
        </p:nvSpPr>
        <p:spPr>
          <a:xfrm>
            <a:off x="2173713" y="5164102"/>
            <a:ext cx="684959" cy="144000"/>
          </a:xfrm>
          <a:prstGeom prst="downArrow">
            <a:avLst>
              <a:gd name="adj1" fmla="val 63462"/>
              <a:gd name="adj2" fmla="val 50000"/>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42" name="下矢印 141"/>
          <p:cNvSpPr/>
          <p:nvPr/>
        </p:nvSpPr>
        <p:spPr>
          <a:xfrm>
            <a:off x="2173712" y="6996472"/>
            <a:ext cx="684959" cy="144000"/>
          </a:xfrm>
          <a:prstGeom prst="downArrow">
            <a:avLst>
              <a:gd name="adj1" fmla="val 63462"/>
              <a:gd name="adj2" fmla="val 50000"/>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54" name="角丸四角形 53"/>
          <p:cNvSpPr/>
          <p:nvPr/>
        </p:nvSpPr>
        <p:spPr>
          <a:xfrm>
            <a:off x="3939433" y="5950020"/>
            <a:ext cx="869133" cy="250684"/>
          </a:xfrm>
          <a:prstGeom prst="roundRect">
            <a:avLst>
              <a:gd name="adj" fmla="val 17336"/>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43" name="下矢印 142"/>
          <p:cNvSpPr/>
          <p:nvPr/>
        </p:nvSpPr>
        <p:spPr>
          <a:xfrm>
            <a:off x="2246917" y="7758717"/>
            <a:ext cx="684959" cy="144000"/>
          </a:xfrm>
          <a:prstGeom prst="downArrow">
            <a:avLst>
              <a:gd name="adj1" fmla="val 63462"/>
              <a:gd name="adj2" fmla="val 50000"/>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46" name="下矢印 145"/>
          <p:cNvSpPr/>
          <p:nvPr/>
        </p:nvSpPr>
        <p:spPr>
          <a:xfrm>
            <a:off x="2218438" y="8569858"/>
            <a:ext cx="684959" cy="144000"/>
          </a:xfrm>
          <a:prstGeom prst="downArrow">
            <a:avLst>
              <a:gd name="adj1" fmla="val 63462"/>
              <a:gd name="adj2" fmla="val 50000"/>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47" name="角丸四角形 146"/>
          <p:cNvSpPr/>
          <p:nvPr/>
        </p:nvSpPr>
        <p:spPr>
          <a:xfrm>
            <a:off x="125769" y="3760340"/>
            <a:ext cx="4959565" cy="5460606"/>
          </a:xfrm>
          <a:prstGeom prst="roundRect">
            <a:avLst>
              <a:gd name="adj" fmla="val 3017"/>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50" name="下矢印 149"/>
          <p:cNvSpPr/>
          <p:nvPr/>
        </p:nvSpPr>
        <p:spPr>
          <a:xfrm>
            <a:off x="5613487" y="5057115"/>
            <a:ext cx="535524" cy="194754"/>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51" name="テキスト ボックス 150"/>
          <p:cNvSpPr txBox="1"/>
          <p:nvPr/>
        </p:nvSpPr>
        <p:spPr>
          <a:xfrm>
            <a:off x="5226486" y="6918599"/>
            <a:ext cx="1408638" cy="320665"/>
          </a:xfrm>
          <a:prstGeom prst="rect">
            <a:avLst/>
          </a:prstGeom>
          <a:noFill/>
        </p:spPr>
        <p:txBody>
          <a:bodyPr wrap="square" rtlCol="0">
            <a:spAutoFit/>
          </a:bodyPr>
          <a:lstStyle/>
          <a:p>
            <a:pPr>
              <a:lnSpc>
                <a:spcPct val="110000"/>
              </a:lnSpc>
              <a:spcBef>
                <a:spcPts val="450"/>
              </a:spcBef>
            </a:pPr>
            <a:r>
              <a:rPr lang="ja-JP" altLang="en-US" sz="1400" dirty="0">
                <a:solidFill>
                  <a:schemeClr val="bg1"/>
                </a:solidFill>
                <a:latin typeface="ＤＦ平成ゴシック体W5" panose="020B0509000000000000" pitchFamily="49" charset="-128"/>
                <a:ea typeface="ＤＦ平成ゴシック体W5" panose="020B0509000000000000" pitchFamily="49" charset="-128"/>
              </a:rPr>
              <a:t>トラブル発生</a:t>
            </a:r>
            <a:endParaRPr lang="en-US" altLang="ja-JP" sz="1400" dirty="0">
              <a:solidFill>
                <a:schemeClr val="bg1"/>
              </a:solidFill>
              <a:latin typeface="ＤＦ平成ゴシック体W5" panose="020B0509000000000000" pitchFamily="49" charset="-128"/>
              <a:ea typeface="ＤＦ平成ゴシック体W5" panose="020B0509000000000000" pitchFamily="49" charset="-128"/>
            </a:endParaRPr>
          </a:p>
        </p:txBody>
      </p:sp>
      <p:sp>
        <p:nvSpPr>
          <p:cNvPr id="152" name="テキスト ボックス 151"/>
          <p:cNvSpPr txBox="1"/>
          <p:nvPr/>
        </p:nvSpPr>
        <p:spPr>
          <a:xfrm>
            <a:off x="5168063" y="8304675"/>
            <a:ext cx="1523622" cy="701731"/>
          </a:xfrm>
          <a:prstGeom prst="rect">
            <a:avLst/>
          </a:prstGeom>
          <a:noFill/>
        </p:spPr>
        <p:txBody>
          <a:bodyPr wrap="square" rtlCol="0">
            <a:spAutoFit/>
          </a:bodyPr>
          <a:lstStyle/>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最悪の場合</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交付金の返還に</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なるケースも･･･</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sp>
        <p:nvSpPr>
          <p:cNvPr id="153" name="角丸四角形 152"/>
          <p:cNvSpPr/>
          <p:nvPr/>
        </p:nvSpPr>
        <p:spPr>
          <a:xfrm>
            <a:off x="202042" y="5332140"/>
            <a:ext cx="4796850" cy="1657755"/>
          </a:xfrm>
          <a:prstGeom prst="roundRect">
            <a:avLst>
              <a:gd name="adj" fmla="val 3017"/>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70" name="正方形/長方形 69"/>
          <p:cNvSpPr/>
          <p:nvPr/>
        </p:nvSpPr>
        <p:spPr>
          <a:xfrm>
            <a:off x="328223" y="2281221"/>
            <a:ext cx="6010509" cy="665054"/>
          </a:xfrm>
          <a:prstGeom prst="rect">
            <a:avLst/>
          </a:prstGeom>
        </p:spPr>
        <p:txBody>
          <a:bodyPr wrap="square">
            <a:spAutoFit/>
          </a:bodyPr>
          <a:lstStyle/>
          <a:p>
            <a:pPr>
              <a:lnSpc>
                <a:spcPct val="110000"/>
              </a:lnSpc>
              <a:spcBef>
                <a:spcPts val="450"/>
              </a:spcBef>
            </a:pP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１</a:t>
            </a:r>
            <a:r>
              <a:rPr lang="ja-JP" altLang="en-US" sz="1600" dirty="0">
                <a:solidFill>
                  <a:srgbClr val="3F3725"/>
                </a:solidFill>
                <a:latin typeface="HGP創英角ｺﾞｼｯｸUB" panose="020B0900000000000000" pitchFamily="50" charset="-128"/>
                <a:ea typeface="HGP創英角ｺﾞｼｯｸUB" panose="020B0900000000000000" pitchFamily="50" charset="-128"/>
              </a:rPr>
              <a:t>．活動内容について毎年度話し合う　　　</a:t>
            </a: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２</a:t>
            </a:r>
            <a:r>
              <a:rPr lang="ja-JP" altLang="en-US" sz="1600" dirty="0">
                <a:solidFill>
                  <a:srgbClr val="3F3725"/>
                </a:solidFill>
                <a:latin typeface="HGP創英角ｺﾞｼｯｸUB" panose="020B0900000000000000" pitchFamily="50" charset="-128"/>
                <a:ea typeface="HGP創英角ｺﾞｼｯｸUB" panose="020B0900000000000000" pitchFamily="50" charset="-128"/>
              </a:rPr>
              <a:t>．話し合いの記録を作る</a:t>
            </a:r>
            <a:endParaRPr lang="en-US" altLang="ja-JP" sz="1600" dirty="0">
              <a:solidFill>
                <a:srgbClr val="3F3725"/>
              </a:solidFill>
              <a:latin typeface="HGP創英角ｺﾞｼｯｸUB" panose="020B0900000000000000" pitchFamily="50" charset="-128"/>
              <a:ea typeface="HGP創英角ｺﾞｼｯｸUB" panose="020B0900000000000000" pitchFamily="50" charset="-128"/>
            </a:endParaRPr>
          </a:p>
          <a:p>
            <a:pPr>
              <a:lnSpc>
                <a:spcPct val="110000"/>
              </a:lnSpc>
              <a:spcBef>
                <a:spcPts val="450"/>
              </a:spcBef>
            </a:pP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３</a:t>
            </a:r>
            <a:r>
              <a:rPr lang="ja-JP" altLang="en-US" sz="1600" dirty="0">
                <a:solidFill>
                  <a:srgbClr val="3F3725"/>
                </a:solidFill>
                <a:latin typeface="HGP創英角ｺﾞｼｯｸUB" panose="020B0900000000000000" pitchFamily="50" charset="-128"/>
                <a:ea typeface="HGP創英角ｺﾞｼｯｸUB" panose="020B0900000000000000" pitchFamily="50" charset="-128"/>
              </a:rPr>
              <a:t>．決まった内容は書面で全員にお知らせ</a:t>
            </a:r>
            <a:endParaRPr lang="ja-JP" altLang="en-US" sz="16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57" name="テキスト ボックス 156"/>
          <p:cNvSpPr txBox="1"/>
          <p:nvPr/>
        </p:nvSpPr>
        <p:spPr>
          <a:xfrm>
            <a:off x="5035272" y="3802260"/>
            <a:ext cx="1671078" cy="498598"/>
          </a:xfrm>
          <a:prstGeom prst="rect">
            <a:avLst/>
          </a:prstGeom>
          <a:noFill/>
        </p:spPr>
        <p:txBody>
          <a:bodyPr wrap="square" rtlCol="0">
            <a:spAutoFit/>
          </a:bodyPr>
          <a:lstStyle/>
          <a:p>
            <a:pPr algn="ct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もし合意形成が</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不十分だったら･･･</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07" name="テキスト ボックス 106"/>
          <p:cNvSpPr txBox="1"/>
          <p:nvPr/>
        </p:nvSpPr>
        <p:spPr>
          <a:xfrm>
            <a:off x="3782053" y="5921326"/>
            <a:ext cx="1206461" cy="295466"/>
          </a:xfrm>
          <a:prstGeom prst="rect">
            <a:avLst/>
          </a:prstGeom>
          <a:noFill/>
        </p:spPr>
        <p:txBody>
          <a:bodyPr wrap="square" rtlCol="0">
            <a:spAutoFit/>
          </a:bodyPr>
          <a:lstStyle/>
          <a:p>
            <a:pPr algn="ctr">
              <a:lnSpc>
                <a:spcPct val="110000"/>
              </a:lnSpc>
              <a:spcBef>
                <a:spcPts val="450"/>
              </a:spcBef>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議　決</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l="770" b="32513"/>
          <a:stretch/>
        </p:blipFill>
        <p:spPr>
          <a:xfrm>
            <a:off x="5936123" y="4416085"/>
            <a:ext cx="437432" cy="592636"/>
          </a:xfrm>
          <a:prstGeom prst="rect">
            <a:avLst/>
          </a:prstGeom>
        </p:spPr>
      </p:pic>
      <p:pic>
        <p:nvPicPr>
          <p:cNvPr id="4" name="図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9500" l="536" r="98929">
                        <a14:foregroundMark x1="33214" y1="8800" x2="33214" y2="8800"/>
                        <a14:foregroundMark x1="79643" y1="16900" x2="79643" y2="16900"/>
                        <a14:foregroundMark x1="91429" y1="36400" x2="91429" y2="36400"/>
                        <a14:foregroundMark x1="36786" y1="64200" x2="36786" y2="64200"/>
                        <a14:foregroundMark x1="61786" y1="62300" x2="61786" y2="62300"/>
                        <a14:foregroundMark x1="67321" y1="61800" x2="67321" y2="61800"/>
                        <a14:foregroundMark x1="23214" y1="71600" x2="23214" y2="71600"/>
                        <a14:foregroundMark x1="18214" y1="74700" x2="18214" y2="74700"/>
                        <a14:foregroundMark x1="13036" y1="78700" x2="13036" y2="79200"/>
                        <a14:foregroundMark x1="7679" y1="86600" x2="7679" y2="86600"/>
                        <a14:foregroundMark x1="20536" y1="78900" x2="20536" y2="78900"/>
                        <a14:foregroundMark x1="20000" y1="85800" x2="20000" y2="85800"/>
                        <a14:foregroundMark x1="24286" y1="90000" x2="24286" y2="90000"/>
                        <a14:foregroundMark x1="32321" y1="92600" x2="32321" y2="92600"/>
                        <a14:foregroundMark x1="37143" y1="94200" x2="37143" y2="94200"/>
                        <a14:foregroundMark x1="40179" y1="90900" x2="40179" y2="90900"/>
                        <a14:foregroundMark x1="41607" y1="84500" x2="41607" y2="84500"/>
                        <a14:foregroundMark x1="40714" y1="78000" x2="40714" y2="78000"/>
                        <a14:foregroundMark x1="40714" y1="73500" x2="40714" y2="73500"/>
                        <a14:foregroundMark x1="41429" y1="68600" x2="41429" y2="68600"/>
                        <a14:foregroundMark x1="41429" y1="65400" x2="41429" y2="65400"/>
                        <a14:foregroundMark x1="31786" y1="73000" x2="31786" y2="73000"/>
                        <a14:foregroundMark x1="31429" y1="83100" x2="31429" y2="83100"/>
                        <a14:foregroundMark x1="31786" y1="83100" x2="31786" y2="83100"/>
                        <a14:foregroundMark x1="30000" y1="78400" x2="30000" y2="78400"/>
                        <a14:foregroundMark x1="37500" y1="83900" x2="37500" y2="83900"/>
                        <a14:foregroundMark x1="36250" y1="86600" x2="36250" y2="86600"/>
                        <a14:foregroundMark x1="29286" y1="87500" x2="29286" y2="87500"/>
                        <a14:foregroundMark x1="25179" y1="83100" x2="25179" y2="83100"/>
                        <a14:foregroundMark x1="35000" y1="79900" x2="35000" y2="79900"/>
                        <a14:foregroundMark x1="36250" y1="71500" x2="36250" y2="71500"/>
                        <a14:foregroundMark x1="35000" y1="68900" x2="35000" y2="68900"/>
                        <a14:foregroundMark x1="32321" y1="66700" x2="32321" y2="66700"/>
                        <a14:backgroundMark x1="22321" y1="65200" x2="22321" y2="65200"/>
                        <a14:backgroundMark x1="12679" y1="67700" x2="12679" y2="67700"/>
                        <a14:backgroundMark x1="4821" y1="74500" x2="4821" y2="74500"/>
                        <a14:backgroundMark x1="3929" y1="80200" x2="3929" y2="80200"/>
                      </a14:backgroundRemoval>
                    </a14:imgEffect>
                  </a14:imgLayer>
                </a14:imgProps>
              </a:ext>
              <a:ext uri="{28A0092B-C50C-407E-A947-70E740481C1C}">
                <a14:useLocalDpi xmlns:a14="http://schemas.microsoft.com/office/drawing/2010/main" val="0"/>
              </a:ext>
            </a:extLst>
          </a:blip>
          <a:srcRect l="2415" r="1" b="17001"/>
          <a:stretch/>
        </p:blipFill>
        <p:spPr>
          <a:xfrm>
            <a:off x="5416170" y="4403452"/>
            <a:ext cx="401270" cy="609448"/>
          </a:xfrm>
          <a:prstGeom prst="rect">
            <a:avLst/>
          </a:prstGeom>
        </p:spPr>
      </p:pic>
      <p:sp>
        <p:nvSpPr>
          <p:cNvPr id="59" name="下矢印 58"/>
          <p:cNvSpPr/>
          <p:nvPr/>
        </p:nvSpPr>
        <p:spPr>
          <a:xfrm>
            <a:off x="5631132" y="7942295"/>
            <a:ext cx="535524" cy="194754"/>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61" name="下矢印 60"/>
          <p:cNvSpPr/>
          <p:nvPr/>
        </p:nvSpPr>
        <p:spPr>
          <a:xfrm>
            <a:off x="5640759" y="6537938"/>
            <a:ext cx="535524" cy="194754"/>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pic>
        <p:nvPicPr>
          <p:cNvPr id="65" name="図 64"/>
          <p:cNvPicPr>
            <a:picLocks noChangeAspect="1"/>
          </p:cNvPicPr>
          <p:nvPr/>
        </p:nvPicPr>
        <p:blipFill rotWithShape="1">
          <a:blip r:embed="rId8" cstate="print">
            <a:extLst>
              <a:ext uri="{28A0092B-C50C-407E-A947-70E740481C1C}">
                <a14:useLocalDpi xmlns:a14="http://schemas.microsoft.com/office/drawing/2010/main" val="0"/>
              </a:ext>
            </a:extLst>
          </a:blip>
          <a:srcRect l="770" b="32513"/>
          <a:stretch/>
        </p:blipFill>
        <p:spPr>
          <a:xfrm>
            <a:off x="5644991" y="5703373"/>
            <a:ext cx="513705" cy="695972"/>
          </a:xfrm>
          <a:prstGeom prst="rect">
            <a:avLst/>
          </a:prstGeom>
        </p:spPr>
      </p:pic>
      <p:sp>
        <p:nvSpPr>
          <p:cNvPr id="67" name="雲形吹き出し 66"/>
          <p:cNvSpPr/>
          <p:nvPr/>
        </p:nvSpPr>
        <p:spPr>
          <a:xfrm>
            <a:off x="5148189" y="5604512"/>
            <a:ext cx="546396" cy="472328"/>
          </a:xfrm>
          <a:prstGeom prst="cloudCallout">
            <a:avLst>
              <a:gd name="adj1" fmla="val 34270"/>
              <a:gd name="adj2" fmla="val 50695"/>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1" name="図 70"/>
          <p:cNvPicPr>
            <a:picLocks noChangeAspect="1"/>
          </p:cNvPicPr>
          <p:nvPr/>
        </p:nvPicPr>
        <p:blipFill rotWithShape="1">
          <a:blip r:embed="rId9" cstate="print">
            <a:extLst>
              <a:ext uri="{28A0092B-C50C-407E-A947-70E740481C1C}">
                <a14:useLocalDpi xmlns:a14="http://schemas.microsoft.com/office/drawing/2010/main" val="0"/>
              </a:ext>
            </a:extLst>
          </a:blip>
          <a:srcRect l="-1" t="16836" r="-1340" b="30728"/>
          <a:stretch/>
        </p:blipFill>
        <p:spPr>
          <a:xfrm>
            <a:off x="2459607" y="6292680"/>
            <a:ext cx="1224488" cy="627241"/>
          </a:xfrm>
          <a:prstGeom prst="rect">
            <a:avLst/>
          </a:prstGeom>
        </p:spPr>
      </p:pic>
      <p:pic>
        <p:nvPicPr>
          <p:cNvPr id="72" name="図 71"/>
          <p:cNvPicPr>
            <a:picLocks noChangeAspect="1"/>
          </p:cNvPicPr>
          <p:nvPr/>
        </p:nvPicPr>
        <p:blipFill rotWithShape="1">
          <a:blip r:embed="rId10" cstate="print">
            <a:extLst>
              <a:ext uri="{28A0092B-C50C-407E-A947-70E740481C1C}">
                <a14:useLocalDpi xmlns:a14="http://schemas.microsoft.com/office/drawing/2010/main" val="0"/>
              </a:ext>
            </a:extLst>
          </a:blip>
          <a:srcRect l="24619" t="17974" r="22503" b="45857"/>
          <a:stretch/>
        </p:blipFill>
        <p:spPr>
          <a:xfrm>
            <a:off x="4200344" y="3792019"/>
            <a:ext cx="828598" cy="561101"/>
          </a:xfrm>
          <a:prstGeom prst="roundRect">
            <a:avLst>
              <a:gd name="adj" fmla="val 8594"/>
            </a:avLst>
          </a:prstGeom>
          <a:solidFill>
            <a:srgbClr val="FFFFFF">
              <a:shade val="85000"/>
            </a:srgbClr>
          </a:solidFill>
          <a:ln>
            <a:noFill/>
          </a:ln>
          <a:effectLst/>
        </p:spPr>
      </p:pic>
      <p:pic>
        <p:nvPicPr>
          <p:cNvPr id="73" name="図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50996" y="7040674"/>
            <a:ext cx="759802" cy="547057"/>
          </a:xfrm>
          <a:prstGeom prst="roundRect">
            <a:avLst>
              <a:gd name="adj" fmla="val 8594"/>
            </a:avLst>
          </a:prstGeom>
          <a:solidFill>
            <a:srgbClr val="FFFFFF">
              <a:shade val="85000"/>
            </a:srgbClr>
          </a:solidFill>
          <a:ln>
            <a:noFill/>
          </a:ln>
          <a:effectLst/>
        </p:spPr>
      </p:pic>
      <p:sp>
        <p:nvSpPr>
          <p:cNvPr id="74" name="テキスト ボックス 73"/>
          <p:cNvSpPr txBox="1"/>
          <p:nvPr/>
        </p:nvSpPr>
        <p:spPr>
          <a:xfrm rot="16667137">
            <a:off x="4555490" y="6964840"/>
            <a:ext cx="338554" cy="459267"/>
          </a:xfrm>
          <a:prstGeom prst="rect">
            <a:avLst/>
          </a:prstGeom>
          <a:noFill/>
        </p:spPr>
        <p:txBody>
          <a:bodyPr vert="vert" wrap="square" rtlCol="0">
            <a:spAutoFit/>
          </a:bodyPr>
          <a:lstStyle/>
          <a:p>
            <a:r>
              <a:rPr lang="ja-JP" altLang="en-US" sz="500" dirty="0"/>
              <a:t>総会の</a:t>
            </a:r>
            <a:endParaRPr lang="en-US" altLang="ja-JP" sz="500" dirty="0"/>
          </a:p>
          <a:p>
            <a:r>
              <a:rPr lang="ja-JP" altLang="en-US" sz="500" dirty="0"/>
              <a:t>議事録</a:t>
            </a:r>
          </a:p>
        </p:txBody>
      </p:sp>
      <p:sp>
        <p:nvSpPr>
          <p:cNvPr id="75" name="テキスト ボックス 74"/>
          <p:cNvSpPr txBox="1"/>
          <p:nvPr/>
        </p:nvSpPr>
        <p:spPr>
          <a:xfrm rot="334479">
            <a:off x="4441164" y="7846704"/>
            <a:ext cx="492443" cy="765022"/>
          </a:xfrm>
          <a:prstGeom prst="rect">
            <a:avLst/>
          </a:prstGeom>
          <a:noFill/>
        </p:spPr>
        <p:txBody>
          <a:bodyPr vert="eaVert" wrap="square" rtlCol="0">
            <a:spAutoFit/>
          </a:bodyPr>
          <a:lstStyle/>
          <a:p>
            <a:r>
              <a:rPr lang="ja-JP" altLang="en-US" sz="500" dirty="0"/>
              <a:t>○月○日の</a:t>
            </a:r>
            <a:endParaRPr lang="en-US" altLang="ja-JP" sz="500" dirty="0"/>
          </a:p>
          <a:p>
            <a:r>
              <a:rPr lang="ja-JP" altLang="en-US" sz="500" dirty="0"/>
              <a:t>　　　　総会について</a:t>
            </a:r>
            <a:endParaRPr lang="en-US" altLang="ja-JP" sz="500" dirty="0"/>
          </a:p>
          <a:p>
            <a:r>
              <a:rPr lang="ja-JP" altLang="en-US" sz="500" dirty="0"/>
              <a:t>・議事録</a:t>
            </a:r>
            <a:endParaRPr lang="en-US" altLang="ja-JP" sz="500" dirty="0"/>
          </a:p>
          <a:p>
            <a:r>
              <a:rPr lang="ja-JP" altLang="en-US" sz="500" dirty="0"/>
              <a:t>・合意内容</a:t>
            </a:r>
            <a:endParaRPr lang="en-US" altLang="ja-JP" sz="500" dirty="0"/>
          </a:p>
        </p:txBody>
      </p:sp>
      <p:pic>
        <p:nvPicPr>
          <p:cNvPr id="76" name="図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71677" y="4464488"/>
            <a:ext cx="608639" cy="665179"/>
          </a:xfrm>
          <a:prstGeom prst="rect">
            <a:avLst/>
          </a:prstGeom>
        </p:spPr>
      </p:pic>
      <p:sp>
        <p:nvSpPr>
          <p:cNvPr id="77" name="テキスト ボックス 76"/>
          <p:cNvSpPr txBox="1"/>
          <p:nvPr/>
        </p:nvSpPr>
        <p:spPr>
          <a:xfrm rot="334479">
            <a:off x="4473658" y="4450155"/>
            <a:ext cx="553998" cy="765022"/>
          </a:xfrm>
          <a:prstGeom prst="rect">
            <a:avLst/>
          </a:prstGeom>
          <a:noFill/>
        </p:spPr>
        <p:txBody>
          <a:bodyPr vert="eaVert" wrap="square" rtlCol="0">
            <a:spAutoFit/>
          </a:bodyPr>
          <a:lstStyle/>
          <a:p>
            <a:r>
              <a:rPr lang="ja-JP" altLang="en-US" sz="600" dirty="0"/>
              <a:t>○月○日の</a:t>
            </a:r>
            <a:endParaRPr lang="en-US" altLang="ja-JP" sz="600" dirty="0"/>
          </a:p>
          <a:p>
            <a:r>
              <a:rPr lang="ja-JP" altLang="en-US" sz="600" dirty="0"/>
              <a:t>　　　総会について</a:t>
            </a:r>
            <a:endParaRPr lang="en-US" altLang="ja-JP" sz="600" dirty="0"/>
          </a:p>
          <a:p>
            <a:r>
              <a:rPr lang="ja-JP" altLang="en-US" sz="600" dirty="0"/>
              <a:t>・議事</a:t>
            </a:r>
            <a:endParaRPr lang="en-US" altLang="ja-JP" sz="600" dirty="0"/>
          </a:p>
          <a:p>
            <a:r>
              <a:rPr lang="ja-JP" altLang="en-US" sz="600" dirty="0"/>
              <a:t>・出欠</a:t>
            </a:r>
            <a:endParaRPr lang="en-US" altLang="ja-JP" sz="600" dirty="0"/>
          </a:p>
        </p:txBody>
      </p:sp>
      <p:pic>
        <p:nvPicPr>
          <p:cNvPr id="10" name="図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973779" y="6337842"/>
            <a:ext cx="799043" cy="411507"/>
          </a:xfrm>
          <a:prstGeom prst="rect">
            <a:avLst/>
          </a:prstGeom>
        </p:spPr>
      </p:pic>
      <p:sp>
        <p:nvSpPr>
          <p:cNvPr id="64" name="右矢印 63"/>
          <p:cNvSpPr/>
          <p:nvPr/>
        </p:nvSpPr>
        <p:spPr>
          <a:xfrm>
            <a:off x="2446363" y="5950020"/>
            <a:ext cx="1290945" cy="395455"/>
          </a:xfrm>
          <a:prstGeom prst="rightArrow">
            <a:avLst>
              <a:gd name="adj1" fmla="val 63135"/>
              <a:gd name="adj2" fmla="val 25152"/>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ＤＦ平成ゴシック体W5" panose="020B0509000000000000" pitchFamily="49" charset="-128"/>
                <a:ea typeface="ＤＦ平成ゴシック体W5" panose="020B0509000000000000" pitchFamily="49" charset="-128"/>
              </a:rPr>
              <a:t>話し合い</a:t>
            </a:r>
          </a:p>
        </p:txBody>
      </p:sp>
      <p:pic>
        <p:nvPicPr>
          <p:cNvPr id="11" name="図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269503" y="8586159"/>
            <a:ext cx="901318" cy="580449"/>
          </a:xfrm>
          <a:prstGeom prst="rect">
            <a:avLst/>
          </a:prstGeom>
        </p:spPr>
      </p:pic>
      <p:sp>
        <p:nvSpPr>
          <p:cNvPr id="95" name="テキスト ボックス 94"/>
          <p:cNvSpPr txBox="1"/>
          <p:nvPr/>
        </p:nvSpPr>
        <p:spPr>
          <a:xfrm>
            <a:off x="445200" y="883141"/>
            <a:ext cx="5622225" cy="481863"/>
          </a:xfrm>
          <a:prstGeom prst="rect">
            <a:avLst/>
          </a:prstGeom>
          <a:noFill/>
        </p:spPr>
        <p:txBody>
          <a:bodyPr wrap="square" rtlCol="0">
            <a:spAutoFit/>
          </a:bodyPr>
          <a:lstStyle/>
          <a:p>
            <a:pPr>
              <a:lnSpc>
                <a:spcPct val="150000"/>
              </a:lnSpc>
            </a:pPr>
            <a:r>
              <a:rPr lang="ja-JP" altLang="en-US" sz="2000" dirty="0">
                <a:latin typeface="HGP創英角ｺﾞｼｯｸUB" panose="020B0900000000000000" pitchFamily="50" charset="-128"/>
                <a:ea typeface="HGP創英角ｺﾞｼｯｸUB" panose="020B0900000000000000" pitchFamily="50" charset="-128"/>
              </a:rPr>
              <a:t>１　　構成員の合意形成をしっかり行いましょう</a:t>
            </a:r>
            <a:endParaRPr lang="en-US" altLang="ja-JP" sz="2000" dirty="0">
              <a:latin typeface="HGP創英角ｺﾞｼｯｸUB" panose="020B0900000000000000" pitchFamily="50" charset="-128"/>
              <a:ea typeface="HGP創英角ｺﾞｼｯｸUB" panose="020B0900000000000000" pitchFamily="50" charset="-128"/>
            </a:endParaRPr>
          </a:p>
        </p:txBody>
      </p:sp>
      <p:pic>
        <p:nvPicPr>
          <p:cNvPr id="82" name="図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5137" y="840816"/>
            <a:ext cx="383040" cy="504000"/>
          </a:xfrm>
          <a:prstGeom prst="rect">
            <a:avLst/>
          </a:prstGeom>
        </p:spPr>
      </p:pic>
      <p:pic>
        <p:nvPicPr>
          <p:cNvPr id="83" name="図 8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933766">
            <a:off x="4142501" y="8348904"/>
            <a:ext cx="325682" cy="428529"/>
          </a:xfrm>
          <a:prstGeom prst="rect">
            <a:avLst/>
          </a:prstGeom>
        </p:spPr>
      </p:pic>
      <p:pic>
        <p:nvPicPr>
          <p:cNvPr id="7" name="図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295038">
            <a:off x="5090205" y="4363942"/>
            <a:ext cx="426654" cy="556505"/>
          </a:xfrm>
          <a:prstGeom prst="rect">
            <a:avLst/>
          </a:prstGeom>
        </p:spPr>
      </p:pic>
      <p:pic>
        <p:nvPicPr>
          <p:cNvPr id="8" name="図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435505">
            <a:off x="6274657" y="4345414"/>
            <a:ext cx="357717" cy="492271"/>
          </a:xfrm>
          <a:prstGeom prst="rect">
            <a:avLst/>
          </a:prstGeom>
        </p:spPr>
      </p:pic>
      <p:pic>
        <p:nvPicPr>
          <p:cNvPr id="12" name="図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42691" y="5599287"/>
            <a:ext cx="413750" cy="416527"/>
          </a:xfrm>
          <a:prstGeom prst="rect">
            <a:avLst/>
          </a:prstGeom>
        </p:spPr>
      </p:pic>
      <p:sp>
        <p:nvSpPr>
          <p:cNvPr id="79" name="下矢印 78"/>
          <p:cNvSpPr/>
          <p:nvPr/>
        </p:nvSpPr>
        <p:spPr>
          <a:xfrm rot="5400000">
            <a:off x="3239462" y="5503767"/>
            <a:ext cx="300774" cy="132571"/>
          </a:xfrm>
          <a:prstGeom prst="downArrow">
            <a:avLst>
              <a:gd name="adj1" fmla="val 63462"/>
              <a:gd name="adj2" fmla="val 50000"/>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6" name="正方形/長方形 5"/>
          <p:cNvSpPr/>
          <p:nvPr/>
        </p:nvSpPr>
        <p:spPr>
          <a:xfrm>
            <a:off x="5316813" y="5332140"/>
            <a:ext cx="1107996" cy="461665"/>
          </a:xfrm>
          <a:prstGeom prst="rect">
            <a:avLst/>
          </a:prstGeom>
        </p:spPr>
        <p:txBody>
          <a:bodyPr wrap="none">
            <a:spAutoFit/>
          </a:bodyPr>
          <a:lstStyle/>
          <a:p>
            <a:r>
              <a:rPr lang="ja-JP" altLang="en-US" dirty="0">
                <a:solidFill>
                  <a:srgbClr val="3F3725"/>
                </a:solidFill>
                <a:latin typeface="ＤＦ平成ゴシック体W5" panose="020B0509000000000000" pitchFamily="49" charset="-128"/>
                <a:ea typeface="ＤＦ平成ゴシック体W5" panose="020B0509000000000000" pitchFamily="49" charset="-128"/>
              </a:rPr>
              <a:t>不透明な運営</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87" name="正方形/長方形 86"/>
          <p:cNvSpPr/>
          <p:nvPr/>
        </p:nvSpPr>
        <p:spPr>
          <a:xfrm>
            <a:off x="5239869" y="7384412"/>
            <a:ext cx="1261884" cy="461665"/>
          </a:xfrm>
          <a:prstGeom prst="rect">
            <a:avLst/>
          </a:prstGeom>
        </p:spPr>
        <p:txBody>
          <a:bodyPr wrap="none">
            <a:spAutoFit/>
          </a:bodyPr>
          <a:lstStyle/>
          <a:p>
            <a:r>
              <a:rPr lang="ja-JP" altLang="en-US" dirty="0">
                <a:solidFill>
                  <a:srgbClr val="3F3725"/>
                </a:solidFill>
                <a:latin typeface="ＤＦ平成ゴシック体W5" panose="020B0509000000000000" pitchFamily="49" charset="-128"/>
                <a:ea typeface="ＤＦ平成ゴシック体W5" panose="020B0509000000000000" pitchFamily="49" charset="-128"/>
              </a:rPr>
              <a:t>不正や揉めごと</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　の発生など</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5" name="Text Box 52">
            <a:extLst>
              <a:ext uri="{FF2B5EF4-FFF2-40B4-BE49-F238E27FC236}">
                <a16:creationId xmlns:a16="http://schemas.microsoft.com/office/drawing/2014/main" id="{D148B5C3-93B9-639C-4FAE-196C0B792C9A}"/>
              </a:ext>
            </a:extLst>
          </p:cNvPr>
          <p:cNvSpPr txBox="1">
            <a:spLocks noChangeArrowheads="1"/>
          </p:cNvSpPr>
          <p:nvPr/>
        </p:nvSpPr>
        <p:spPr bwMode="auto">
          <a:xfrm>
            <a:off x="3117947"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2</a:t>
            </a:r>
          </a:p>
        </p:txBody>
      </p:sp>
      <p:pic>
        <p:nvPicPr>
          <p:cNvPr id="13" name="図 12">
            <a:extLst>
              <a:ext uri="{FF2B5EF4-FFF2-40B4-BE49-F238E27FC236}">
                <a16:creationId xmlns:a16="http://schemas.microsoft.com/office/drawing/2014/main" id="{18A1C03F-AFD3-B820-CBFB-AA3265326E43}"/>
              </a:ext>
            </a:extLst>
          </p:cNvPr>
          <p:cNvPicPr>
            <a:picLocks noChangeAspect="1"/>
          </p:cNvPicPr>
          <p:nvPr/>
        </p:nvPicPr>
        <p:blipFill>
          <a:blip r:embed="rId20"/>
          <a:stretch>
            <a:fillRect/>
          </a:stretch>
        </p:blipFill>
        <p:spPr>
          <a:xfrm>
            <a:off x="0" y="9500"/>
            <a:ext cx="6858000" cy="345491"/>
          </a:xfrm>
          <a:prstGeom prst="rect">
            <a:avLst/>
          </a:prstGeom>
        </p:spPr>
      </p:pic>
    </p:spTree>
    <p:extLst>
      <p:ext uri="{BB962C8B-B14F-4D97-AF65-F5344CB8AC3E}">
        <p14:creationId xmlns:p14="http://schemas.microsoft.com/office/powerpoint/2010/main" val="2250583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2"/>
          <p:cNvSpPr txBox="1">
            <a:spLocks noChangeArrowheads="1"/>
          </p:cNvSpPr>
          <p:nvPr/>
        </p:nvSpPr>
        <p:spPr bwMode="auto">
          <a:xfrm>
            <a:off x="3117279"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29</a:t>
            </a:r>
          </a:p>
        </p:txBody>
      </p:sp>
      <p:pic>
        <p:nvPicPr>
          <p:cNvPr id="5" name="図 4"/>
          <p:cNvPicPr>
            <a:picLocks noChangeAspect="1"/>
          </p:cNvPicPr>
          <p:nvPr/>
        </p:nvPicPr>
        <p:blipFill rotWithShape="1">
          <a:blip r:embed="rId2"/>
          <a:srcRect b="93503"/>
          <a:stretch/>
        </p:blipFill>
        <p:spPr>
          <a:xfrm>
            <a:off x="0" y="8875"/>
            <a:ext cx="6858000" cy="623646"/>
          </a:xfrm>
          <a:prstGeom prst="rect">
            <a:avLst/>
          </a:prstGeom>
        </p:spPr>
      </p:pic>
      <p:pic>
        <p:nvPicPr>
          <p:cNvPr id="3" name="図 2">
            <a:extLst>
              <a:ext uri="{FF2B5EF4-FFF2-40B4-BE49-F238E27FC236}">
                <a16:creationId xmlns:a16="http://schemas.microsoft.com/office/drawing/2014/main" id="{B6C294BB-7C6F-BD14-246A-5452D40EC117}"/>
              </a:ext>
            </a:extLst>
          </p:cNvPr>
          <p:cNvPicPr>
            <a:picLocks noChangeAspect="1"/>
          </p:cNvPicPr>
          <p:nvPr/>
        </p:nvPicPr>
        <p:blipFill>
          <a:blip r:embed="rId3"/>
          <a:stretch>
            <a:fillRect/>
          </a:stretch>
        </p:blipFill>
        <p:spPr>
          <a:xfrm rot="16200000">
            <a:off x="-828391" y="1609253"/>
            <a:ext cx="8525741" cy="6858000"/>
          </a:xfrm>
          <a:prstGeom prst="rect">
            <a:avLst/>
          </a:prstGeom>
        </p:spPr>
      </p:pic>
    </p:spTree>
    <p:extLst>
      <p:ext uri="{BB962C8B-B14F-4D97-AF65-F5344CB8AC3E}">
        <p14:creationId xmlns:p14="http://schemas.microsoft.com/office/powerpoint/2010/main" val="3896610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2"/>
          <p:cNvSpPr txBox="1">
            <a:spLocks noChangeArrowheads="1"/>
          </p:cNvSpPr>
          <p:nvPr/>
        </p:nvSpPr>
        <p:spPr bwMode="auto">
          <a:xfrm>
            <a:off x="3117279"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30</a:t>
            </a:r>
          </a:p>
        </p:txBody>
      </p:sp>
      <p:pic>
        <p:nvPicPr>
          <p:cNvPr id="5" name="図 4"/>
          <p:cNvPicPr>
            <a:picLocks noChangeAspect="1"/>
          </p:cNvPicPr>
          <p:nvPr/>
        </p:nvPicPr>
        <p:blipFill rotWithShape="1">
          <a:blip r:embed="rId2"/>
          <a:srcRect b="93503"/>
          <a:stretch/>
        </p:blipFill>
        <p:spPr>
          <a:xfrm>
            <a:off x="0" y="8875"/>
            <a:ext cx="6858000" cy="623646"/>
          </a:xfrm>
          <a:prstGeom prst="rect">
            <a:avLst/>
          </a:prstGeom>
        </p:spPr>
      </p:pic>
      <p:pic>
        <p:nvPicPr>
          <p:cNvPr id="2" name="図 1"/>
          <p:cNvPicPr>
            <a:picLocks noChangeAspect="1"/>
          </p:cNvPicPr>
          <p:nvPr/>
        </p:nvPicPr>
        <p:blipFill rotWithShape="1">
          <a:blip r:embed="rId3"/>
          <a:srcRect t="4211"/>
          <a:stretch/>
        </p:blipFill>
        <p:spPr>
          <a:xfrm rot="16200000">
            <a:off x="-1135835" y="1812982"/>
            <a:ext cx="9076736" cy="6709519"/>
          </a:xfrm>
          <a:prstGeom prst="rect">
            <a:avLst/>
          </a:prstGeom>
        </p:spPr>
      </p:pic>
    </p:spTree>
    <p:extLst>
      <p:ext uri="{BB962C8B-B14F-4D97-AF65-F5344CB8AC3E}">
        <p14:creationId xmlns:p14="http://schemas.microsoft.com/office/powerpoint/2010/main" val="1113734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2"/>
          <p:cNvSpPr txBox="1">
            <a:spLocks noChangeArrowheads="1"/>
          </p:cNvSpPr>
          <p:nvPr/>
        </p:nvSpPr>
        <p:spPr bwMode="auto">
          <a:xfrm>
            <a:off x="3113905"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31</a:t>
            </a:r>
          </a:p>
        </p:txBody>
      </p:sp>
      <p:pic>
        <p:nvPicPr>
          <p:cNvPr id="3" name="図 2"/>
          <p:cNvPicPr>
            <a:picLocks noChangeAspect="1"/>
          </p:cNvPicPr>
          <p:nvPr/>
        </p:nvPicPr>
        <p:blipFill rotWithShape="1">
          <a:blip r:embed="rId2"/>
          <a:srcRect b="93473"/>
          <a:stretch/>
        </p:blipFill>
        <p:spPr>
          <a:xfrm>
            <a:off x="0" y="0"/>
            <a:ext cx="6858000" cy="632520"/>
          </a:xfrm>
          <a:prstGeom prst="rect">
            <a:avLst/>
          </a:prstGeom>
        </p:spPr>
      </p:pic>
      <p:pic>
        <p:nvPicPr>
          <p:cNvPr id="4" name="図 3">
            <a:extLst>
              <a:ext uri="{FF2B5EF4-FFF2-40B4-BE49-F238E27FC236}">
                <a16:creationId xmlns:a16="http://schemas.microsoft.com/office/drawing/2014/main" id="{5CF023E6-5262-D858-73AF-DD5F75BCEC69}"/>
              </a:ext>
            </a:extLst>
          </p:cNvPr>
          <p:cNvPicPr>
            <a:picLocks noChangeAspect="1"/>
          </p:cNvPicPr>
          <p:nvPr/>
        </p:nvPicPr>
        <p:blipFill>
          <a:blip r:embed="rId3"/>
          <a:stretch>
            <a:fillRect/>
          </a:stretch>
        </p:blipFill>
        <p:spPr>
          <a:xfrm rot="16200000">
            <a:off x="-1064272" y="1857429"/>
            <a:ext cx="9036647" cy="6542070"/>
          </a:xfrm>
          <a:prstGeom prst="rect">
            <a:avLst/>
          </a:prstGeom>
        </p:spPr>
      </p:pic>
    </p:spTree>
    <p:extLst>
      <p:ext uri="{BB962C8B-B14F-4D97-AF65-F5344CB8AC3E}">
        <p14:creationId xmlns:p14="http://schemas.microsoft.com/office/powerpoint/2010/main" val="37406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2"/>
          <p:cNvSpPr txBox="1">
            <a:spLocks noChangeArrowheads="1"/>
          </p:cNvSpPr>
          <p:nvPr/>
        </p:nvSpPr>
        <p:spPr bwMode="auto">
          <a:xfrm>
            <a:off x="3113905"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32</a:t>
            </a:r>
          </a:p>
        </p:txBody>
      </p:sp>
      <p:pic>
        <p:nvPicPr>
          <p:cNvPr id="3" name="図 2"/>
          <p:cNvPicPr>
            <a:picLocks noChangeAspect="1"/>
          </p:cNvPicPr>
          <p:nvPr/>
        </p:nvPicPr>
        <p:blipFill rotWithShape="1">
          <a:blip r:embed="rId2"/>
          <a:srcRect b="93473"/>
          <a:stretch/>
        </p:blipFill>
        <p:spPr>
          <a:xfrm>
            <a:off x="0" y="0"/>
            <a:ext cx="6858000" cy="632520"/>
          </a:xfrm>
          <a:prstGeom prst="rect">
            <a:avLst/>
          </a:prstGeom>
        </p:spPr>
      </p:pic>
      <p:pic>
        <p:nvPicPr>
          <p:cNvPr id="2" name="図 1"/>
          <p:cNvPicPr>
            <a:picLocks noChangeAspect="1"/>
          </p:cNvPicPr>
          <p:nvPr/>
        </p:nvPicPr>
        <p:blipFill rotWithShape="1">
          <a:blip r:embed="rId3"/>
          <a:srcRect t="4058"/>
          <a:stretch/>
        </p:blipFill>
        <p:spPr>
          <a:xfrm rot="16200000">
            <a:off x="-1081946" y="1760805"/>
            <a:ext cx="9049736" cy="6809769"/>
          </a:xfrm>
          <a:prstGeom prst="rect">
            <a:avLst/>
          </a:prstGeom>
        </p:spPr>
      </p:pic>
    </p:spTree>
    <p:extLst>
      <p:ext uri="{BB962C8B-B14F-4D97-AF65-F5344CB8AC3E}">
        <p14:creationId xmlns:p14="http://schemas.microsoft.com/office/powerpoint/2010/main" val="2586106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2"/>
          <p:cNvSpPr txBox="1">
            <a:spLocks noChangeArrowheads="1"/>
          </p:cNvSpPr>
          <p:nvPr/>
        </p:nvSpPr>
        <p:spPr bwMode="auto">
          <a:xfrm>
            <a:off x="3113905"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33</a:t>
            </a:r>
          </a:p>
        </p:txBody>
      </p:sp>
      <p:pic>
        <p:nvPicPr>
          <p:cNvPr id="6" name="図 5"/>
          <p:cNvPicPr>
            <a:picLocks noChangeAspect="1"/>
          </p:cNvPicPr>
          <p:nvPr/>
        </p:nvPicPr>
        <p:blipFill rotWithShape="1">
          <a:blip r:embed="rId2"/>
          <a:srcRect b="93602"/>
          <a:stretch/>
        </p:blipFill>
        <p:spPr>
          <a:xfrm>
            <a:off x="-24480" y="9599"/>
            <a:ext cx="6882480" cy="622921"/>
          </a:xfrm>
          <a:prstGeom prst="rect">
            <a:avLst/>
          </a:prstGeom>
        </p:spPr>
      </p:pic>
      <p:pic>
        <p:nvPicPr>
          <p:cNvPr id="3" name="図 2">
            <a:extLst>
              <a:ext uri="{FF2B5EF4-FFF2-40B4-BE49-F238E27FC236}">
                <a16:creationId xmlns:a16="http://schemas.microsoft.com/office/drawing/2014/main" id="{CE28F3FA-2A8A-4182-50A9-C009E2DAF4BB}"/>
              </a:ext>
            </a:extLst>
          </p:cNvPr>
          <p:cNvPicPr>
            <a:picLocks noChangeAspect="1"/>
          </p:cNvPicPr>
          <p:nvPr/>
        </p:nvPicPr>
        <p:blipFill>
          <a:blip r:embed="rId3"/>
          <a:stretch>
            <a:fillRect/>
          </a:stretch>
        </p:blipFill>
        <p:spPr>
          <a:xfrm rot="16200000">
            <a:off x="-1073435" y="1904735"/>
            <a:ext cx="9035736" cy="6541410"/>
          </a:xfrm>
          <a:prstGeom prst="rect">
            <a:avLst/>
          </a:prstGeom>
        </p:spPr>
      </p:pic>
    </p:spTree>
    <p:extLst>
      <p:ext uri="{BB962C8B-B14F-4D97-AF65-F5344CB8AC3E}">
        <p14:creationId xmlns:p14="http://schemas.microsoft.com/office/powerpoint/2010/main" val="3559975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2"/>
          <p:cNvSpPr txBox="1">
            <a:spLocks noChangeArrowheads="1"/>
          </p:cNvSpPr>
          <p:nvPr/>
        </p:nvSpPr>
        <p:spPr bwMode="auto">
          <a:xfrm>
            <a:off x="3113905"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34</a:t>
            </a:r>
          </a:p>
        </p:txBody>
      </p:sp>
      <p:pic>
        <p:nvPicPr>
          <p:cNvPr id="6" name="図 5"/>
          <p:cNvPicPr>
            <a:picLocks noChangeAspect="1"/>
          </p:cNvPicPr>
          <p:nvPr/>
        </p:nvPicPr>
        <p:blipFill rotWithShape="1">
          <a:blip r:embed="rId2"/>
          <a:srcRect b="93602"/>
          <a:stretch/>
        </p:blipFill>
        <p:spPr>
          <a:xfrm>
            <a:off x="-24480" y="9599"/>
            <a:ext cx="6882480" cy="622921"/>
          </a:xfrm>
          <a:prstGeom prst="rect">
            <a:avLst/>
          </a:prstGeom>
        </p:spPr>
      </p:pic>
      <p:pic>
        <p:nvPicPr>
          <p:cNvPr id="3" name="図 2"/>
          <p:cNvPicPr>
            <a:picLocks noChangeAspect="1"/>
          </p:cNvPicPr>
          <p:nvPr/>
        </p:nvPicPr>
        <p:blipFill rotWithShape="1">
          <a:blip r:embed="rId3"/>
          <a:srcRect t="3992"/>
          <a:stretch/>
        </p:blipFill>
        <p:spPr>
          <a:xfrm rot="16200000">
            <a:off x="-1265368" y="1621676"/>
            <a:ext cx="9369496" cy="6768264"/>
          </a:xfrm>
          <a:prstGeom prst="rect">
            <a:avLst/>
          </a:prstGeom>
        </p:spPr>
      </p:pic>
    </p:spTree>
    <p:extLst>
      <p:ext uri="{BB962C8B-B14F-4D97-AF65-F5344CB8AC3E}">
        <p14:creationId xmlns:p14="http://schemas.microsoft.com/office/powerpoint/2010/main" val="4289494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3CDD4CF-DE81-45A9-AB83-598F23FA4136}"/>
              </a:ext>
            </a:extLst>
          </p:cNvPr>
          <p:cNvPicPr>
            <a:picLocks noChangeAspect="1"/>
          </p:cNvPicPr>
          <p:nvPr/>
        </p:nvPicPr>
        <p:blipFill rotWithShape="1">
          <a:blip r:embed="rId2"/>
          <a:srcRect t="24311"/>
          <a:stretch/>
        </p:blipFill>
        <p:spPr>
          <a:xfrm>
            <a:off x="110538" y="1039211"/>
            <a:ext cx="6612443" cy="3737643"/>
          </a:xfrm>
          <a:prstGeom prst="rect">
            <a:avLst/>
          </a:prstGeom>
          <a:solidFill>
            <a:schemeClr val="bg1"/>
          </a:solidFill>
          <a:ln>
            <a:solidFill>
              <a:schemeClr val="bg1">
                <a:lumMod val="50000"/>
              </a:schemeClr>
            </a:solidFill>
          </a:ln>
        </p:spPr>
      </p:pic>
      <p:cxnSp>
        <p:nvCxnSpPr>
          <p:cNvPr id="6" name="直線矢印コネクタ 5">
            <a:extLst>
              <a:ext uri="{FF2B5EF4-FFF2-40B4-BE49-F238E27FC236}">
                <a16:creationId xmlns:a16="http://schemas.microsoft.com/office/drawing/2014/main" id="{00000000-0008-0000-0F00-000012000000}"/>
              </a:ext>
            </a:extLst>
          </p:cNvPr>
          <p:cNvCxnSpPr>
            <a:cxnSpLocks/>
          </p:cNvCxnSpPr>
          <p:nvPr/>
        </p:nvCxnSpPr>
        <p:spPr>
          <a:xfrm>
            <a:off x="4797152" y="4608416"/>
            <a:ext cx="72008" cy="348930"/>
          </a:xfrm>
          <a:prstGeom prst="straightConnector1">
            <a:avLst/>
          </a:prstGeom>
          <a:noFill/>
          <a:ln w="25400" cap="flat" cmpd="sng" algn="ctr">
            <a:solidFill>
              <a:srgbClr val="FF0000"/>
            </a:solidFill>
            <a:prstDash val="solid"/>
            <a:tailEnd type="triangle"/>
          </a:ln>
          <a:effectLst/>
        </p:spPr>
      </p:cxnSp>
      <p:sp>
        <p:nvSpPr>
          <p:cNvPr id="8" name="テキスト ボックス 7">
            <a:extLst>
              <a:ext uri="{FF2B5EF4-FFF2-40B4-BE49-F238E27FC236}">
                <a16:creationId xmlns:a16="http://schemas.microsoft.com/office/drawing/2014/main" id="{9AFE31C7-C355-4EF3-8DD2-58590A407162}"/>
              </a:ext>
            </a:extLst>
          </p:cNvPr>
          <p:cNvSpPr txBox="1"/>
          <p:nvPr/>
        </p:nvSpPr>
        <p:spPr>
          <a:xfrm>
            <a:off x="44624" y="737571"/>
            <a:ext cx="324036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rPr>
              <a:t>　返還が必要な際の金銭出納簿の記載例</a:t>
            </a:r>
          </a:p>
        </p:txBody>
      </p:sp>
      <p:pic>
        <p:nvPicPr>
          <p:cNvPr id="7" name="図 6">
            <a:extLst>
              <a:ext uri="{FF2B5EF4-FFF2-40B4-BE49-F238E27FC236}">
                <a16:creationId xmlns:a16="http://schemas.microsoft.com/office/drawing/2014/main" id="{14C46DE5-DEE1-EB1E-47F9-2F7B5D376F46}"/>
              </a:ext>
            </a:extLst>
          </p:cNvPr>
          <p:cNvPicPr>
            <a:picLocks noChangeAspect="1"/>
          </p:cNvPicPr>
          <p:nvPr/>
        </p:nvPicPr>
        <p:blipFill rotWithShape="1">
          <a:blip r:embed="rId3"/>
          <a:srcRect b="93602"/>
          <a:stretch/>
        </p:blipFill>
        <p:spPr>
          <a:xfrm>
            <a:off x="-24480" y="0"/>
            <a:ext cx="6882480" cy="622921"/>
          </a:xfrm>
          <a:prstGeom prst="rect">
            <a:avLst/>
          </a:prstGeom>
        </p:spPr>
      </p:pic>
      <p:pic>
        <p:nvPicPr>
          <p:cNvPr id="10" name="図 9">
            <a:extLst>
              <a:ext uri="{FF2B5EF4-FFF2-40B4-BE49-F238E27FC236}">
                <a16:creationId xmlns:a16="http://schemas.microsoft.com/office/drawing/2014/main" id="{0D4E16C7-607C-BA8D-F35E-5FCDCBD4CA0D}"/>
              </a:ext>
            </a:extLst>
          </p:cNvPr>
          <p:cNvPicPr>
            <a:picLocks noChangeAspect="1"/>
          </p:cNvPicPr>
          <p:nvPr/>
        </p:nvPicPr>
        <p:blipFill>
          <a:blip r:embed="rId4"/>
          <a:stretch>
            <a:fillRect/>
          </a:stretch>
        </p:blipFill>
        <p:spPr>
          <a:xfrm>
            <a:off x="-37006" y="4917293"/>
            <a:ext cx="6828112" cy="4505334"/>
          </a:xfrm>
          <a:prstGeom prst="rect">
            <a:avLst/>
          </a:prstGeom>
        </p:spPr>
      </p:pic>
      <p:sp>
        <p:nvSpPr>
          <p:cNvPr id="11" name="Text Box 52">
            <a:extLst>
              <a:ext uri="{FF2B5EF4-FFF2-40B4-BE49-F238E27FC236}">
                <a16:creationId xmlns:a16="http://schemas.microsoft.com/office/drawing/2014/main" id="{C1AF422B-B559-DF79-8BFF-400C990C35FC}"/>
              </a:ext>
            </a:extLst>
          </p:cNvPr>
          <p:cNvSpPr txBox="1">
            <a:spLocks noChangeArrowheads="1"/>
          </p:cNvSpPr>
          <p:nvPr/>
        </p:nvSpPr>
        <p:spPr bwMode="auto">
          <a:xfrm>
            <a:off x="3113905"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35</a:t>
            </a:r>
          </a:p>
        </p:txBody>
      </p:sp>
    </p:spTree>
    <p:extLst>
      <p:ext uri="{BB962C8B-B14F-4D97-AF65-F5344CB8AC3E}">
        <p14:creationId xmlns:p14="http://schemas.microsoft.com/office/powerpoint/2010/main" val="3990818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b="92161"/>
          <a:stretch/>
        </p:blipFill>
        <p:spPr>
          <a:xfrm>
            <a:off x="261465" y="674877"/>
            <a:ext cx="6310589" cy="776536"/>
          </a:xfrm>
          <a:prstGeom prst="rect">
            <a:avLst/>
          </a:prstGeom>
        </p:spPr>
      </p:pic>
      <p:pic>
        <p:nvPicPr>
          <p:cNvPr id="4" name="図 3">
            <a:extLst>
              <a:ext uri="{FF2B5EF4-FFF2-40B4-BE49-F238E27FC236}">
                <a16:creationId xmlns:a16="http://schemas.microsoft.com/office/drawing/2014/main" id="{F62A4AFB-2163-4ADD-B3AC-DBFE0CFE0DA3}"/>
              </a:ext>
            </a:extLst>
          </p:cNvPr>
          <p:cNvPicPr>
            <a:picLocks noChangeAspect="1"/>
          </p:cNvPicPr>
          <p:nvPr/>
        </p:nvPicPr>
        <p:blipFill rotWithShape="1">
          <a:blip r:embed="rId2"/>
          <a:srcRect t="55245"/>
          <a:stretch/>
        </p:blipFill>
        <p:spPr>
          <a:xfrm>
            <a:off x="596806" y="5745088"/>
            <a:ext cx="5669582" cy="3961486"/>
          </a:xfrm>
          <a:prstGeom prst="rect">
            <a:avLst/>
          </a:prstGeom>
        </p:spPr>
      </p:pic>
      <p:sp>
        <p:nvSpPr>
          <p:cNvPr id="5" name="テキスト ボックス 4">
            <a:extLst>
              <a:ext uri="{FF2B5EF4-FFF2-40B4-BE49-F238E27FC236}">
                <a16:creationId xmlns:a16="http://schemas.microsoft.com/office/drawing/2014/main" id="{9EADA04A-76BB-4150-A7AA-5CD7BBC35322}"/>
              </a:ext>
            </a:extLst>
          </p:cNvPr>
          <p:cNvSpPr txBox="1"/>
          <p:nvPr/>
        </p:nvSpPr>
        <p:spPr>
          <a:xfrm>
            <a:off x="4293096" y="5962263"/>
            <a:ext cx="1293681" cy="246221"/>
          </a:xfrm>
          <a:prstGeom prst="rect">
            <a:avLst/>
          </a:prstGeom>
          <a:solidFill>
            <a:schemeClr val="bg1">
              <a:lumMod val="95000"/>
            </a:schemeClr>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領収書番号　</a:t>
            </a:r>
            <a:r>
              <a:rPr kumimoji="1" lang="en-US" altLang="ja-JP"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40</a:t>
            </a:r>
            <a:endParaRPr kumimoji="1"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3B82E900-8B49-4D1A-B01A-426106495C30}"/>
              </a:ext>
            </a:extLst>
          </p:cNvPr>
          <p:cNvSpPr txBox="1"/>
          <p:nvPr/>
        </p:nvSpPr>
        <p:spPr>
          <a:xfrm>
            <a:off x="2705527" y="7156785"/>
            <a:ext cx="1443553" cy="338554"/>
          </a:xfrm>
          <a:prstGeom prst="rect">
            <a:avLst/>
          </a:prstGeom>
          <a:solidFill>
            <a:schemeClr val="bg1">
              <a:lumMod val="95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上記金額正に受領しました</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a:t>
            </a:r>
            <a:r>
              <a:rPr lang="en-US" altLang="ja-JP" sz="800" b="1" dirty="0">
                <a:solidFill>
                  <a:prstClr val="black"/>
                </a:solidFill>
                <a:latin typeface="ＭＳ Ｐゴシック" panose="020B0600070205080204" pitchFamily="50" charset="-128"/>
              </a:rPr>
              <a:t>7</a:t>
            </a: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a:t>
            </a: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a:t>
            </a:r>
          </a:p>
        </p:txBody>
      </p:sp>
      <p:pic>
        <p:nvPicPr>
          <p:cNvPr id="3" name="図 2">
            <a:extLst>
              <a:ext uri="{FF2B5EF4-FFF2-40B4-BE49-F238E27FC236}">
                <a16:creationId xmlns:a16="http://schemas.microsoft.com/office/drawing/2014/main" id="{57B7A1A5-D283-4118-943A-B9062AF3A617}"/>
              </a:ext>
            </a:extLst>
          </p:cNvPr>
          <p:cNvPicPr>
            <a:picLocks noChangeAspect="1"/>
          </p:cNvPicPr>
          <p:nvPr/>
        </p:nvPicPr>
        <p:blipFill rotWithShape="1">
          <a:blip r:embed="rId3"/>
          <a:srcRect t="19755"/>
          <a:stretch/>
        </p:blipFill>
        <p:spPr>
          <a:xfrm>
            <a:off x="307409" y="1495731"/>
            <a:ext cx="6072360" cy="3888432"/>
          </a:xfrm>
          <a:prstGeom prst="rect">
            <a:avLst/>
          </a:prstGeom>
          <a:ln>
            <a:solidFill>
              <a:schemeClr val="bg1">
                <a:lumMod val="50000"/>
              </a:schemeClr>
            </a:solidFill>
          </a:ln>
        </p:spPr>
      </p:pic>
      <p:cxnSp>
        <p:nvCxnSpPr>
          <p:cNvPr id="10" name="直線矢印コネクタ 9">
            <a:extLst>
              <a:ext uri="{FF2B5EF4-FFF2-40B4-BE49-F238E27FC236}">
                <a16:creationId xmlns:a16="http://schemas.microsoft.com/office/drawing/2014/main" id="{D7E9995F-BC45-4E3B-89F9-F0605F18A89E}"/>
              </a:ext>
            </a:extLst>
          </p:cNvPr>
          <p:cNvCxnSpPr>
            <a:cxnSpLocks/>
          </p:cNvCxnSpPr>
          <p:nvPr/>
        </p:nvCxnSpPr>
        <p:spPr>
          <a:xfrm flipH="1" flipV="1">
            <a:off x="3343590" y="4088020"/>
            <a:ext cx="523931" cy="1197793"/>
          </a:xfrm>
          <a:prstGeom prst="straightConnector1">
            <a:avLst/>
          </a:prstGeom>
          <a:noFill/>
          <a:ln w="25400" cap="flat" cmpd="sng" algn="ctr">
            <a:solidFill>
              <a:srgbClr val="FF0000"/>
            </a:solidFill>
            <a:prstDash val="solid"/>
            <a:tailEnd type="triangle"/>
          </a:ln>
          <a:effectLst/>
        </p:spPr>
      </p:cxnSp>
      <p:sp>
        <p:nvSpPr>
          <p:cNvPr id="11" name="テキスト ボックス 10">
            <a:extLst>
              <a:ext uri="{FF2B5EF4-FFF2-40B4-BE49-F238E27FC236}">
                <a16:creationId xmlns:a16="http://schemas.microsoft.com/office/drawing/2014/main" id="{24F7E074-CB83-4800-B419-899C5A125D94}"/>
              </a:ext>
            </a:extLst>
          </p:cNvPr>
          <p:cNvSpPr txBox="1"/>
          <p:nvPr/>
        </p:nvSpPr>
        <p:spPr>
          <a:xfrm>
            <a:off x="3068960" y="5286894"/>
            <a:ext cx="1944680" cy="338554"/>
          </a:xfrm>
          <a:prstGeom prst="rect">
            <a:avLst/>
          </a:prstGeom>
          <a:solidFill>
            <a:srgbClr val="FFCCFF"/>
          </a:solid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残高が不足する場合は、寄付金を行い、支払いを行ってください。</a:t>
            </a:r>
          </a:p>
        </p:txBody>
      </p:sp>
      <p:cxnSp>
        <p:nvCxnSpPr>
          <p:cNvPr id="15" name="直線矢印コネクタ 14">
            <a:extLst>
              <a:ext uri="{FF2B5EF4-FFF2-40B4-BE49-F238E27FC236}">
                <a16:creationId xmlns:a16="http://schemas.microsoft.com/office/drawing/2014/main" id="{4DDC1571-09CE-4DE4-B565-EFDC7B6E52E4}"/>
              </a:ext>
            </a:extLst>
          </p:cNvPr>
          <p:cNvCxnSpPr>
            <a:cxnSpLocks/>
          </p:cNvCxnSpPr>
          <p:nvPr/>
        </p:nvCxnSpPr>
        <p:spPr>
          <a:xfrm flipH="1" flipV="1">
            <a:off x="4001599" y="4185289"/>
            <a:ext cx="362265" cy="1100524"/>
          </a:xfrm>
          <a:prstGeom prst="straightConnector1">
            <a:avLst/>
          </a:prstGeom>
          <a:noFill/>
          <a:ln w="25400" cap="flat" cmpd="sng" algn="ctr">
            <a:solidFill>
              <a:srgbClr val="0000CC"/>
            </a:solidFill>
            <a:prstDash val="solid"/>
            <a:tailEnd type="triangle"/>
          </a:ln>
          <a:effectLst/>
        </p:spPr>
      </p:cxnSp>
      <p:cxnSp>
        <p:nvCxnSpPr>
          <p:cNvPr id="16" name="直線矢印コネクタ 15">
            <a:extLst>
              <a:ext uri="{FF2B5EF4-FFF2-40B4-BE49-F238E27FC236}">
                <a16:creationId xmlns:a16="http://schemas.microsoft.com/office/drawing/2014/main" id="{EF366F88-F089-45EB-8C38-DF0B177C79DB}"/>
              </a:ext>
            </a:extLst>
          </p:cNvPr>
          <p:cNvCxnSpPr>
            <a:cxnSpLocks/>
          </p:cNvCxnSpPr>
          <p:nvPr/>
        </p:nvCxnSpPr>
        <p:spPr>
          <a:xfrm flipH="1" flipV="1">
            <a:off x="3437591" y="4808099"/>
            <a:ext cx="429930" cy="477715"/>
          </a:xfrm>
          <a:prstGeom prst="straightConnector1">
            <a:avLst/>
          </a:prstGeom>
          <a:noFill/>
          <a:ln w="25400" cap="flat" cmpd="sng" algn="ctr">
            <a:solidFill>
              <a:srgbClr val="FF0000"/>
            </a:solidFill>
            <a:prstDash val="solid"/>
            <a:tailEnd type="triangle"/>
          </a:ln>
          <a:effectLst/>
        </p:spPr>
      </p:cxnSp>
      <p:cxnSp>
        <p:nvCxnSpPr>
          <p:cNvPr id="17" name="直線矢印コネクタ 16">
            <a:extLst>
              <a:ext uri="{FF2B5EF4-FFF2-40B4-BE49-F238E27FC236}">
                <a16:creationId xmlns:a16="http://schemas.microsoft.com/office/drawing/2014/main" id="{173792A2-4F2E-46E0-9A37-A701D810CFCA}"/>
              </a:ext>
            </a:extLst>
          </p:cNvPr>
          <p:cNvCxnSpPr>
            <a:cxnSpLocks/>
          </p:cNvCxnSpPr>
          <p:nvPr/>
        </p:nvCxnSpPr>
        <p:spPr>
          <a:xfrm>
            <a:off x="4509120" y="3799987"/>
            <a:ext cx="0" cy="1486907"/>
          </a:xfrm>
          <a:prstGeom prst="straightConnector1">
            <a:avLst/>
          </a:prstGeom>
          <a:noFill/>
          <a:ln w="25400" cap="flat" cmpd="sng" algn="ctr">
            <a:solidFill>
              <a:srgbClr val="FF0000"/>
            </a:solidFill>
            <a:prstDash val="solid"/>
            <a:tailEnd type="triangle"/>
          </a:ln>
          <a:effectLst/>
        </p:spPr>
      </p:cxnSp>
      <p:cxnSp>
        <p:nvCxnSpPr>
          <p:cNvPr id="26" name="直線矢印コネクタ 25">
            <a:extLst>
              <a:ext uri="{FF2B5EF4-FFF2-40B4-BE49-F238E27FC236}">
                <a16:creationId xmlns:a16="http://schemas.microsoft.com/office/drawing/2014/main" id="{7414A81C-5575-4078-9EF0-69928407527E}"/>
              </a:ext>
            </a:extLst>
          </p:cNvPr>
          <p:cNvCxnSpPr>
            <a:cxnSpLocks/>
          </p:cNvCxnSpPr>
          <p:nvPr/>
        </p:nvCxnSpPr>
        <p:spPr>
          <a:xfrm flipH="1" flipV="1">
            <a:off x="4001599" y="4914627"/>
            <a:ext cx="362265" cy="371186"/>
          </a:xfrm>
          <a:prstGeom prst="straightConnector1">
            <a:avLst/>
          </a:prstGeom>
          <a:noFill/>
          <a:ln w="25400" cap="flat" cmpd="sng" algn="ctr">
            <a:solidFill>
              <a:srgbClr val="0000CC"/>
            </a:solidFill>
            <a:prstDash val="solid"/>
            <a:tailEnd type="triangle"/>
          </a:ln>
          <a:effectLst/>
        </p:spPr>
      </p:cxnSp>
      <p:pic>
        <p:nvPicPr>
          <p:cNvPr id="2" name="図 1">
            <a:extLst>
              <a:ext uri="{FF2B5EF4-FFF2-40B4-BE49-F238E27FC236}">
                <a16:creationId xmlns:a16="http://schemas.microsoft.com/office/drawing/2014/main" id="{C1829635-99E4-F472-CC69-08C7E33203F5}"/>
              </a:ext>
            </a:extLst>
          </p:cNvPr>
          <p:cNvPicPr>
            <a:picLocks noChangeAspect="1"/>
          </p:cNvPicPr>
          <p:nvPr/>
        </p:nvPicPr>
        <p:blipFill rotWithShape="1">
          <a:blip r:embed="rId4"/>
          <a:srcRect b="93602"/>
          <a:stretch/>
        </p:blipFill>
        <p:spPr>
          <a:xfrm>
            <a:off x="-24480" y="9599"/>
            <a:ext cx="6882480" cy="622921"/>
          </a:xfrm>
          <a:prstGeom prst="rect">
            <a:avLst/>
          </a:prstGeom>
        </p:spPr>
      </p:pic>
      <p:sp>
        <p:nvSpPr>
          <p:cNvPr id="8" name="Text Box 52">
            <a:extLst>
              <a:ext uri="{FF2B5EF4-FFF2-40B4-BE49-F238E27FC236}">
                <a16:creationId xmlns:a16="http://schemas.microsoft.com/office/drawing/2014/main" id="{5F849760-75BD-E5AB-1C94-02444261F8AB}"/>
              </a:ext>
            </a:extLst>
          </p:cNvPr>
          <p:cNvSpPr txBox="1">
            <a:spLocks noChangeArrowheads="1"/>
          </p:cNvSpPr>
          <p:nvPr/>
        </p:nvSpPr>
        <p:spPr bwMode="auto">
          <a:xfrm>
            <a:off x="3113905"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36</a:t>
            </a:r>
          </a:p>
        </p:txBody>
      </p:sp>
    </p:spTree>
    <p:extLst>
      <p:ext uri="{BB962C8B-B14F-4D97-AF65-F5344CB8AC3E}">
        <p14:creationId xmlns:p14="http://schemas.microsoft.com/office/powerpoint/2010/main" val="270788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78AC2EF-ED08-8DE0-E6DE-2DFA5E82FC91}"/>
              </a:ext>
            </a:extLst>
          </p:cNvPr>
          <p:cNvPicPr>
            <a:picLocks noChangeAspect="1"/>
          </p:cNvPicPr>
          <p:nvPr/>
        </p:nvPicPr>
        <p:blipFill rotWithShape="1">
          <a:blip r:embed="rId2"/>
          <a:srcRect b="93602"/>
          <a:stretch/>
        </p:blipFill>
        <p:spPr>
          <a:xfrm>
            <a:off x="-24480" y="9599"/>
            <a:ext cx="6882480" cy="622921"/>
          </a:xfrm>
          <a:prstGeom prst="rect">
            <a:avLst/>
          </a:prstGeom>
        </p:spPr>
      </p:pic>
      <p:sp>
        <p:nvSpPr>
          <p:cNvPr id="20" name="Text Box 52">
            <a:extLst>
              <a:ext uri="{FF2B5EF4-FFF2-40B4-BE49-F238E27FC236}">
                <a16:creationId xmlns:a16="http://schemas.microsoft.com/office/drawing/2014/main" id="{4D1F927B-9B39-D232-1CC4-9A99C2DA1DC6}"/>
              </a:ext>
            </a:extLst>
          </p:cNvPr>
          <p:cNvSpPr txBox="1">
            <a:spLocks noChangeArrowheads="1"/>
          </p:cNvSpPr>
          <p:nvPr/>
        </p:nvSpPr>
        <p:spPr bwMode="auto">
          <a:xfrm>
            <a:off x="3113905"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37</a:t>
            </a:r>
          </a:p>
        </p:txBody>
      </p:sp>
      <p:pic>
        <p:nvPicPr>
          <p:cNvPr id="3" name="図 2">
            <a:extLst>
              <a:ext uri="{FF2B5EF4-FFF2-40B4-BE49-F238E27FC236}">
                <a16:creationId xmlns:a16="http://schemas.microsoft.com/office/drawing/2014/main" id="{3971FBFF-D5F5-C6E8-5423-160D24A582B5}"/>
              </a:ext>
            </a:extLst>
          </p:cNvPr>
          <p:cNvPicPr>
            <a:picLocks noChangeAspect="1"/>
          </p:cNvPicPr>
          <p:nvPr/>
        </p:nvPicPr>
        <p:blipFill>
          <a:blip r:embed="rId3"/>
          <a:stretch>
            <a:fillRect/>
          </a:stretch>
        </p:blipFill>
        <p:spPr>
          <a:xfrm>
            <a:off x="159537" y="338737"/>
            <a:ext cx="6564549" cy="9337873"/>
          </a:xfrm>
          <a:prstGeom prst="rect">
            <a:avLst/>
          </a:prstGeom>
        </p:spPr>
      </p:pic>
    </p:spTree>
    <p:extLst>
      <p:ext uri="{BB962C8B-B14F-4D97-AF65-F5344CB8AC3E}">
        <p14:creationId xmlns:p14="http://schemas.microsoft.com/office/powerpoint/2010/main" val="999088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38</a:t>
            </a:r>
          </a:p>
        </p:txBody>
      </p:sp>
      <p:pic>
        <p:nvPicPr>
          <p:cNvPr id="2" name="図 1">
            <a:extLst>
              <a:ext uri="{FF2B5EF4-FFF2-40B4-BE49-F238E27FC236}">
                <a16:creationId xmlns:a16="http://schemas.microsoft.com/office/drawing/2014/main" id="{FD89FF2C-51C8-F974-BBD8-7DFD1AF85A3A}"/>
              </a:ext>
            </a:extLst>
          </p:cNvPr>
          <p:cNvPicPr>
            <a:picLocks noChangeAspect="1"/>
          </p:cNvPicPr>
          <p:nvPr/>
        </p:nvPicPr>
        <p:blipFill>
          <a:blip r:embed="rId2"/>
          <a:stretch>
            <a:fillRect/>
          </a:stretch>
        </p:blipFill>
        <p:spPr>
          <a:xfrm>
            <a:off x="12463" y="0"/>
            <a:ext cx="6858000" cy="7124158"/>
          </a:xfrm>
          <a:prstGeom prst="rect">
            <a:avLst/>
          </a:prstGeom>
        </p:spPr>
      </p:pic>
    </p:spTree>
    <p:extLst>
      <p:ext uri="{BB962C8B-B14F-4D97-AF65-F5344CB8AC3E}">
        <p14:creationId xmlns:p14="http://schemas.microsoft.com/office/powerpoint/2010/main" val="233360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角丸四角形 85"/>
          <p:cNvSpPr/>
          <p:nvPr/>
        </p:nvSpPr>
        <p:spPr>
          <a:xfrm>
            <a:off x="145838" y="777874"/>
            <a:ext cx="6582060" cy="1905016"/>
          </a:xfrm>
          <a:prstGeom prst="roundRect">
            <a:avLst>
              <a:gd name="adj" fmla="val 0"/>
            </a:avLst>
          </a:prstGeom>
          <a:solidFill>
            <a:srgbClr val="FFFF00">
              <a:alpha val="2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469583" y="98535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テキスト ボックス 32"/>
          <p:cNvSpPr txBox="1"/>
          <p:nvPr/>
        </p:nvSpPr>
        <p:spPr>
          <a:xfrm>
            <a:off x="255375" y="865706"/>
            <a:ext cx="1148417" cy="369332"/>
          </a:xfrm>
          <a:prstGeom prst="rect">
            <a:avLst/>
          </a:prstGeom>
          <a:noFill/>
        </p:spPr>
        <p:txBody>
          <a:bodyPr wrap="square" rtlCol="0">
            <a:prstTxWarp prst="textArchUp">
              <a:avLst/>
            </a:prstTxWarp>
            <a:spAutoFit/>
          </a:bodyPr>
          <a:lstStyle/>
          <a:p>
            <a:r>
              <a:rPr lang="ja-JP" altLang="en-US" dirty="0">
                <a:ln w="12700">
                  <a:noFill/>
                </a:ln>
                <a:solidFill>
                  <a:srgbClr val="FF6600"/>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ポイント</a:t>
            </a:r>
          </a:p>
        </p:txBody>
      </p:sp>
      <p:sp>
        <p:nvSpPr>
          <p:cNvPr id="34" name="正方形/長方形 33"/>
          <p:cNvSpPr/>
          <p:nvPr/>
        </p:nvSpPr>
        <p:spPr>
          <a:xfrm>
            <a:off x="315018" y="1403121"/>
            <a:ext cx="6336000" cy="47708"/>
          </a:xfrm>
          <a:prstGeom prst="rect">
            <a:avLst/>
          </a:prstGeom>
          <a:solidFill>
            <a:srgbClr val="A99770"/>
          </a:solidFill>
          <a:ln>
            <a:solidFill>
              <a:srgbClr val="A9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正方形/長方形 34"/>
          <p:cNvSpPr/>
          <p:nvPr/>
        </p:nvSpPr>
        <p:spPr>
          <a:xfrm>
            <a:off x="315018" y="1368005"/>
            <a:ext cx="6336000" cy="0"/>
          </a:xfrm>
          <a:prstGeom prst="rect">
            <a:avLst/>
          </a:prstGeom>
          <a:solidFill>
            <a:srgbClr val="A99770"/>
          </a:solidFill>
          <a:ln>
            <a:solidFill>
              <a:srgbClr val="A9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テキスト ボックス 35"/>
          <p:cNvSpPr txBox="1"/>
          <p:nvPr/>
        </p:nvSpPr>
        <p:spPr>
          <a:xfrm>
            <a:off x="315018" y="1426030"/>
            <a:ext cx="6336000" cy="1268617"/>
          </a:xfrm>
          <a:prstGeom prst="rect">
            <a:avLst/>
          </a:prstGeom>
          <a:noFill/>
        </p:spPr>
        <p:txBody>
          <a:bodyPr wrap="square" rtlCol="0">
            <a:spAutoFit/>
          </a:bodyPr>
          <a:lstStyle/>
          <a:p>
            <a:pPr>
              <a:lnSpc>
                <a:spcPct val="110000"/>
              </a:lnSpc>
            </a:pPr>
            <a:r>
              <a:rPr lang="ja-JP" altLang="en-US" sz="1400" dirty="0">
                <a:solidFill>
                  <a:srgbClr val="3F3725"/>
                </a:solidFill>
                <a:latin typeface="ＤＦ平成ゴシック体W5" panose="020B0509000000000000" pitchFamily="49" charset="-128"/>
                <a:ea typeface="ＤＦ平成ゴシック体W5" panose="020B0509000000000000" pitchFamily="49" charset="-128"/>
              </a:rPr>
              <a:t>○活動に伴う金銭の出納、工事発注などは、複数の役員でその内容を確認し</a:t>
            </a:r>
            <a:endParaRPr lang="en-US" altLang="ja-JP" sz="1400"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sz="1400" dirty="0">
                <a:solidFill>
                  <a:srgbClr val="3F3725"/>
                </a:solidFill>
                <a:latin typeface="ＤＦ平成ゴシック体W5" panose="020B0509000000000000" pitchFamily="49" charset="-128"/>
                <a:ea typeface="ＤＦ平成ゴシック体W5" panose="020B0509000000000000" pitchFamily="49" charset="-128"/>
              </a:rPr>
              <a:t>　ましょう。</a:t>
            </a:r>
            <a:endParaRPr lang="en-US" altLang="ja-JP" sz="1400"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sz="1400" dirty="0">
                <a:solidFill>
                  <a:srgbClr val="3F3725"/>
                </a:solidFill>
                <a:latin typeface="ＤＦ平成ゴシック体W5" panose="020B0509000000000000" pitchFamily="49" charset="-128"/>
                <a:ea typeface="ＤＦ平成ゴシック体W5" panose="020B0509000000000000" pitchFamily="49" charset="-128"/>
              </a:rPr>
              <a:t>○工事発注を行う組織は業者の選定方法等を内規に定め、それを守って対応　</a:t>
            </a:r>
            <a:endParaRPr lang="en-US" altLang="ja-JP" sz="1400"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sz="1400" dirty="0">
                <a:solidFill>
                  <a:srgbClr val="3F3725"/>
                </a:solidFill>
                <a:latin typeface="ＤＦ平成ゴシック体W5" panose="020B0509000000000000" pitchFamily="49" charset="-128"/>
                <a:ea typeface="ＤＦ平成ゴシック体W5" panose="020B0509000000000000" pitchFamily="49" charset="-128"/>
              </a:rPr>
              <a:t>　しましょう。</a:t>
            </a:r>
            <a:endParaRPr lang="en-US" altLang="ja-JP" sz="1400"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sz="1400" dirty="0">
                <a:solidFill>
                  <a:srgbClr val="3F3725"/>
                </a:solidFill>
                <a:latin typeface="ＤＦ平成ゴシック体W5" panose="020B0509000000000000" pitchFamily="49" charset="-128"/>
                <a:ea typeface="ＤＦ平成ゴシック体W5" panose="020B0509000000000000" pitchFamily="49" charset="-128"/>
              </a:rPr>
              <a:t>○毎年度の決算では、監査役による監査を確実に行いましょう。</a:t>
            </a:r>
            <a:endParaRPr lang="en-US" altLang="ja-JP" sz="14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4" name="乗算記号 3"/>
          <p:cNvSpPr/>
          <p:nvPr/>
        </p:nvSpPr>
        <p:spPr>
          <a:xfrm>
            <a:off x="-102269" y="3770234"/>
            <a:ext cx="1129460" cy="1224000"/>
          </a:xfrm>
          <a:prstGeom prst="mathMultiply">
            <a:avLst>
              <a:gd name="adj1" fmla="val 8204"/>
            </a:avLst>
          </a:prstGeom>
          <a:solidFill>
            <a:schemeClr val="tx1">
              <a:alpha val="16863"/>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ドーナツ 4"/>
          <p:cNvSpPr/>
          <p:nvPr/>
        </p:nvSpPr>
        <p:spPr>
          <a:xfrm>
            <a:off x="99240" y="7448683"/>
            <a:ext cx="720000" cy="720000"/>
          </a:xfrm>
          <a:prstGeom prst="donut">
            <a:avLst>
              <a:gd name="adj" fmla="val 12277"/>
            </a:avLst>
          </a:prstGeom>
          <a:solidFill>
            <a:srgbClr val="FF6600">
              <a:alpha val="16863"/>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9" name="角丸四角形 68"/>
          <p:cNvSpPr/>
          <p:nvPr/>
        </p:nvSpPr>
        <p:spPr>
          <a:xfrm>
            <a:off x="5138225" y="3381439"/>
            <a:ext cx="1358587" cy="2612340"/>
          </a:xfrm>
          <a:prstGeom prst="roundRect">
            <a:avLst>
              <a:gd name="adj" fmla="val 8574"/>
            </a:avLst>
          </a:prstGeom>
          <a:solidFill>
            <a:srgbClr val="777777">
              <a:alpha val="2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94" name="テキスト ボックス 93"/>
          <p:cNvSpPr txBox="1"/>
          <p:nvPr/>
        </p:nvSpPr>
        <p:spPr>
          <a:xfrm>
            <a:off x="5340648" y="2913000"/>
            <a:ext cx="1581898" cy="491160"/>
          </a:xfrm>
          <a:prstGeom prst="rect">
            <a:avLst/>
          </a:prstGeom>
          <a:noFill/>
        </p:spPr>
        <p:txBody>
          <a:bodyPr wrap="square" rtlCol="0">
            <a:spAutoFit/>
          </a:bodyPr>
          <a:lstStyle/>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こんなことを</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招くかも・・・</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95" name="テキスト ボックス 94"/>
          <p:cNvSpPr txBox="1"/>
          <p:nvPr/>
        </p:nvSpPr>
        <p:spPr>
          <a:xfrm>
            <a:off x="5059672" y="3548972"/>
            <a:ext cx="1668227" cy="1311128"/>
          </a:xfrm>
          <a:prstGeom prst="rect">
            <a:avLst/>
          </a:prstGeom>
          <a:noFill/>
        </p:spPr>
        <p:txBody>
          <a:bodyPr wrap="square" rtlCol="0">
            <a:spAutoFit/>
          </a:bodyPr>
          <a:lstStyle/>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・帳簿や証拠書類</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　の未処理、紛失</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・交付金の私的な　</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　流用</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・業者からの金品　</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　の受領</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97" name="円/楕円 96"/>
          <p:cNvSpPr/>
          <p:nvPr/>
        </p:nvSpPr>
        <p:spPr>
          <a:xfrm>
            <a:off x="5167151" y="4918930"/>
            <a:ext cx="1329661" cy="973083"/>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98" name="テキスト ボックス 97"/>
          <p:cNvSpPr txBox="1"/>
          <p:nvPr/>
        </p:nvSpPr>
        <p:spPr>
          <a:xfrm>
            <a:off x="5133132" y="4946211"/>
            <a:ext cx="1451378" cy="904863"/>
          </a:xfrm>
          <a:prstGeom prst="rect">
            <a:avLst/>
          </a:prstGeom>
          <a:noFill/>
        </p:spPr>
        <p:txBody>
          <a:bodyPr wrap="square" rtlCol="0">
            <a:spAutoFit/>
          </a:bodyPr>
          <a:lstStyle/>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最悪の場合</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交付金の返還、　刑事罰を受けるケースも･･･</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sp>
        <p:nvSpPr>
          <p:cNvPr id="99" name="角丸四角形 98"/>
          <p:cNvSpPr/>
          <p:nvPr/>
        </p:nvSpPr>
        <p:spPr>
          <a:xfrm>
            <a:off x="5167150" y="6339475"/>
            <a:ext cx="1322550" cy="3004667"/>
          </a:xfrm>
          <a:prstGeom prst="roundRect">
            <a:avLst>
              <a:gd name="adj" fmla="val 5571"/>
            </a:avLst>
          </a:prstGeom>
          <a:solidFill>
            <a:srgbClr val="FF5A33">
              <a:alpha val="31000"/>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0" name="テキスト ボックス 99"/>
          <p:cNvSpPr txBox="1"/>
          <p:nvPr/>
        </p:nvSpPr>
        <p:spPr>
          <a:xfrm>
            <a:off x="5096546" y="6645007"/>
            <a:ext cx="1510916" cy="904863"/>
          </a:xfrm>
          <a:prstGeom prst="rect">
            <a:avLst/>
          </a:prstGeom>
          <a:noFill/>
        </p:spPr>
        <p:txBody>
          <a:bodyPr wrap="square" rtlCol="0">
            <a:spAutoFit/>
          </a:bodyPr>
          <a:lstStyle/>
          <a:p>
            <a:pPr algn="ct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役員が行う事務を互いに確認することにより、適切な運営が可能に　　　　</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31" name="テキスト ボックス 30"/>
          <p:cNvSpPr txBox="1"/>
          <p:nvPr/>
        </p:nvSpPr>
        <p:spPr>
          <a:xfrm>
            <a:off x="478134" y="871348"/>
            <a:ext cx="5622225" cy="481863"/>
          </a:xfrm>
          <a:prstGeom prst="rect">
            <a:avLst/>
          </a:prstGeom>
          <a:noFill/>
        </p:spPr>
        <p:txBody>
          <a:bodyPr wrap="square" rtlCol="0">
            <a:spAutoFit/>
          </a:bodyPr>
          <a:lstStyle/>
          <a:p>
            <a:pPr>
              <a:lnSpc>
                <a:spcPct val="150000"/>
              </a:lnSpc>
            </a:pPr>
            <a:r>
              <a:rPr lang="ja-JP" altLang="en-US" sz="2000" dirty="0">
                <a:latin typeface="HGP創英角ｺﾞｼｯｸUB" panose="020B0900000000000000" pitchFamily="50" charset="-128"/>
                <a:ea typeface="HGP創英角ｺﾞｼｯｸUB" panose="020B0900000000000000" pitchFamily="50" charset="-128"/>
              </a:rPr>
              <a:t>２　　役員が行う事務はお互いに確認し合いましょう</a:t>
            </a:r>
            <a:endParaRPr lang="en-US" altLang="ja-JP" sz="2000" dirty="0">
              <a:latin typeface="HGP創英角ｺﾞｼｯｸUB" panose="020B0900000000000000" pitchFamily="50" charset="-128"/>
              <a:ea typeface="HGP創英角ｺﾞｼｯｸUB" panose="020B0900000000000000" pitchFamily="50" charset="-128"/>
            </a:endParaRPr>
          </a:p>
        </p:txBody>
      </p:sp>
      <p:pic>
        <p:nvPicPr>
          <p:cNvPr id="87" name="図 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077" y="864005"/>
            <a:ext cx="383040" cy="504000"/>
          </a:xfrm>
          <a:prstGeom prst="rect">
            <a:avLst/>
          </a:prstGeom>
        </p:spPr>
      </p:pic>
      <p:pic>
        <p:nvPicPr>
          <p:cNvPr id="106" name="図 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28567">
            <a:off x="4993451" y="2879570"/>
            <a:ext cx="426654" cy="556505"/>
          </a:xfrm>
          <a:prstGeom prst="rect">
            <a:avLst/>
          </a:prstGeom>
        </p:spPr>
      </p:pic>
      <p:sp>
        <p:nvSpPr>
          <p:cNvPr id="108" name="下矢印 107"/>
          <p:cNvSpPr/>
          <p:nvPr/>
        </p:nvSpPr>
        <p:spPr>
          <a:xfrm rot="16200000">
            <a:off x="4739086" y="4322148"/>
            <a:ext cx="504000" cy="229438"/>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12" name="図 111"/>
          <p:cNvPicPr>
            <a:picLocks noChangeAspect="1"/>
          </p:cNvPicPr>
          <p:nvPr/>
        </p:nvPicPr>
        <p:blipFill rotWithShape="1">
          <a:blip r:embed="rId4" cstate="print">
            <a:extLst>
              <a:ext uri="{28A0092B-C50C-407E-A947-70E740481C1C}">
                <a14:useLocalDpi xmlns:a14="http://schemas.microsoft.com/office/drawing/2010/main" val="0"/>
              </a:ext>
            </a:extLst>
          </a:blip>
          <a:srcRect r="585" b="20401"/>
          <a:stretch/>
        </p:blipFill>
        <p:spPr>
          <a:xfrm>
            <a:off x="2918126" y="3215258"/>
            <a:ext cx="578762" cy="800245"/>
          </a:xfrm>
          <a:prstGeom prst="rect">
            <a:avLst/>
          </a:prstGeom>
        </p:spPr>
      </p:pic>
      <p:sp>
        <p:nvSpPr>
          <p:cNvPr id="113" name="角丸四角形 112"/>
          <p:cNvSpPr/>
          <p:nvPr/>
        </p:nvSpPr>
        <p:spPr>
          <a:xfrm>
            <a:off x="3501779" y="3642652"/>
            <a:ext cx="775907" cy="273867"/>
          </a:xfrm>
          <a:prstGeom prst="roundRect">
            <a:avLst>
              <a:gd name="adj" fmla="val 173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会計役</a:t>
            </a:r>
          </a:p>
        </p:txBody>
      </p:sp>
      <p:pic>
        <p:nvPicPr>
          <p:cNvPr id="114" name="図 113"/>
          <p:cNvPicPr>
            <a:picLocks noChangeAspect="1"/>
          </p:cNvPicPr>
          <p:nvPr/>
        </p:nvPicPr>
        <p:blipFill rotWithShape="1">
          <a:blip r:embed="rId5" cstate="print">
            <a:extLst>
              <a:ext uri="{28A0092B-C50C-407E-A947-70E740481C1C}">
                <a14:useLocalDpi xmlns:a14="http://schemas.microsoft.com/office/drawing/2010/main" val="0"/>
              </a:ext>
            </a:extLst>
          </a:blip>
          <a:srcRect l="-1" r="3914" b="19442"/>
          <a:stretch/>
        </p:blipFill>
        <p:spPr>
          <a:xfrm>
            <a:off x="1033942" y="3224943"/>
            <a:ext cx="411963" cy="618966"/>
          </a:xfrm>
          <a:prstGeom prst="rect">
            <a:avLst/>
          </a:prstGeom>
        </p:spPr>
      </p:pic>
      <p:sp>
        <p:nvSpPr>
          <p:cNvPr id="115" name="角丸四角形 114"/>
          <p:cNvSpPr/>
          <p:nvPr/>
        </p:nvSpPr>
        <p:spPr>
          <a:xfrm>
            <a:off x="1777097" y="3148099"/>
            <a:ext cx="870043" cy="622098"/>
          </a:xfrm>
          <a:prstGeom prst="roundRect">
            <a:avLst>
              <a:gd name="adj" fmla="val 17336"/>
            </a:avLst>
          </a:prstGeom>
          <a:solidFill>
            <a:srgbClr val="FFFF66">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ＤＦ平成ゴシック体W5" panose="020B0509000000000000" pitchFamily="49" charset="-128"/>
                <a:ea typeface="ＤＦ平成ゴシック体W5" panose="020B0509000000000000" pitchFamily="49" charset="-128"/>
              </a:rPr>
              <a:t>代表他の　役員の　</a:t>
            </a:r>
            <a:r>
              <a:rPr lang="ja-JP" altLang="en-US" sz="1050" b="1" u="sng" dirty="0">
                <a:solidFill>
                  <a:schemeClr val="tx1"/>
                </a:solidFill>
                <a:latin typeface="ＤＦ平成ゴシック体W5" panose="020B0509000000000000" pitchFamily="49" charset="-128"/>
                <a:ea typeface="ＤＦ平成ゴシック体W5" panose="020B0509000000000000" pitchFamily="49" charset="-128"/>
              </a:rPr>
              <a:t>関与なし</a:t>
            </a:r>
          </a:p>
        </p:txBody>
      </p:sp>
      <p:sp>
        <p:nvSpPr>
          <p:cNvPr id="116" name="角丸四角形 115"/>
          <p:cNvSpPr/>
          <p:nvPr/>
        </p:nvSpPr>
        <p:spPr>
          <a:xfrm>
            <a:off x="962901" y="4920612"/>
            <a:ext cx="716077" cy="557016"/>
          </a:xfrm>
          <a:prstGeom prst="roundRect">
            <a:avLst>
              <a:gd name="adj" fmla="val 17336"/>
            </a:avLst>
          </a:prstGeom>
          <a:solidFill>
            <a:srgbClr val="FFFF66">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ＤＦ平成ゴシック体W5" panose="020B0509000000000000" pitchFamily="49" charset="-128"/>
                <a:ea typeface="ＤＦ平成ゴシック体W5" panose="020B0509000000000000" pitchFamily="49" charset="-128"/>
              </a:rPr>
              <a:t>監査役</a:t>
            </a:r>
            <a:endParaRPr lang="en-US" altLang="ja-JP" sz="1050" dirty="0">
              <a:solidFill>
                <a:schemeClr val="tx1"/>
              </a:solidFill>
              <a:latin typeface="ＤＦ平成ゴシック体W5" panose="020B0509000000000000" pitchFamily="49" charset="-128"/>
              <a:ea typeface="ＤＦ平成ゴシック体W5" panose="020B0509000000000000" pitchFamily="49" charset="-128"/>
            </a:endParaRPr>
          </a:p>
          <a:p>
            <a:pPr algn="ctr"/>
            <a:r>
              <a:rPr lang="ja-JP" altLang="en-US" sz="1050" dirty="0">
                <a:solidFill>
                  <a:schemeClr val="tx1"/>
                </a:solidFill>
                <a:latin typeface="ＤＦ平成ゴシック体W5" panose="020B0509000000000000" pitchFamily="49" charset="-128"/>
                <a:ea typeface="ＤＦ平成ゴシック体W5" panose="020B0509000000000000" pitchFamily="49" charset="-128"/>
              </a:rPr>
              <a:t>の</a:t>
            </a:r>
            <a:r>
              <a:rPr lang="ja-JP" altLang="en-US" sz="1050" b="1" u="sng" dirty="0">
                <a:solidFill>
                  <a:schemeClr val="tx1"/>
                </a:solidFill>
                <a:latin typeface="ＤＦ平成ゴシック体W5" panose="020B0509000000000000" pitchFamily="49" charset="-128"/>
                <a:ea typeface="ＤＦ平成ゴシック体W5" panose="020B0509000000000000" pitchFamily="49" charset="-128"/>
              </a:rPr>
              <a:t>不在</a:t>
            </a:r>
          </a:p>
        </p:txBody>
      </p:sp>
      <p:sp>
        <p:nvSpPr>
          <p:cNvPr id="117" name="角丸四角形 116"/>
          <p:cNvSpPr/>
          <p:nvPr/>
        </p:nvSpPr>
        <p:spPr>
          <a:xfrm>
            <a:off x="1773114" y="4020548"/>
            <a:ext cx="2871222" cy="1791375"/>
          </a:xfrm>
          <a:prstGeom prst="roundRect">
            <a:avLst>
              <a:gd name="adj" fmla="val 34824"/>
            </a:avLst>
          </a:prstGeom>
          <a:no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pic>
        <p:nvPicPr>
          <p:cNvPr id="118" name="図 1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65677"/>
                    </a14:imgEffect>
                  </a14:imgLayer>
                </a14:imgProps>
              </a:ext>
              <a:ext uri="{28A0092B-C50C-407E-A947-70E740481C1C}">
                <a14:useLocalDpi xmlns:a14="http://schemas.microsoft.com/office/drawing/2010/main" val="0"/>
              </a:ext>
            </a:extLst>
          </a:blip>
          <a:srcRect r="33342" b="-1178"/>
          <a:stretch/>
        </p:blipFill>
        <p:spPr>
          <a:xfrm>
            <a:off x="1981790" y="4336298"/>
            <a:ext cx="778789" cy="643064"/>
          </a:xfrm>
          <a:prstGeom prst="rect">
            <a:avLst/>
          </a:prstGeom>
        </p:spPr>
      </p:pic>
      <p:pic>
        <p:nvPicPr>
          <p:cNvPr id="119" name="図 1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9418" y="4502253"/>
            <a:ext cx="1054334" cy="823435"/>
          </a:xfrm>
          <a:prstGeom prst="rect">
            <a:avLst/>
          </a:prstGeom>
        </p:spPr>
      </p:pic>
      <p:pic>
        <p:nvPicPr>
          <p:cNvPr id="120" name="図 1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5157" y="5353318"/>
            <a:ext cx="716808" cy="350519"/>
          </a:xfrm>
          <a:prstGeom prst="rect">
            <a:avLst/>
          </a:prstGeom>
        </p:spPr>
      </p:pic>
      <p:sp>
        <p:nvSpPr>
          <p:cNvPr id="121" name="テキスト ボックス 120"/>
          <p:cNvSpPr txBox="1"/>
          <p:nvPr/>
        </p:nvSpPr>
        <p:spPr>
          <a:xfrm rot="16200000">
            <a:off x="2365970" y="4196808"/>
            <a:ext cx="246221" cy="512728"/>
          </a:xfrm>
          <a:prstGeom prst="rect">
            <a:avLst/>
          </a:prstGeom>
          <a:noFill/>
        </p:spPr>
        <p:txBody>
          <a:bodyPr vert="vert" wrap="square" rtlCol="0">
            <a:spAutoFit/>
          </a:bodyPr>
          <a:lstStyle/>
          <a:p>
            <a:r>
              <a:rPr lang="ja-JP" altLang="en-US" sz="400" b="1" dirty="0"/>
              <a:t>金銭出納簿</a:t>
            </a:r>
          </a:p>
        </p:txBody>
      </p:sp>
      <p:sp>
        <p:nvSpPr>
          <p:cNvPr id="122" name="テキスト ボックス 121"/>
          <p:cNvSpPr txBox="1"/>
          <p:nvPr/>
        </p:nvSpPr>
        <p:spPr>
          <a:xfrm>
            <a:off x="2098764" y="4146730"/>
            <a:ext cx="793099"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金銭出納簿</a:t>
            </a:r>
          </a:p>
        </p:txBody>
      </p:sp>
      <p:pic>
        <p:nvPicPr>
          <p:cNvPr id="123" name="図 122"/>
          <p:cNvPicPr>
            <a:picLocks noChangeAspect="1"/>
          </p:cNvPicPr>
          <p:nvPr/>
        </p:nvPicPr>
        <p:blipFill rotWithShape="1">
          <a:blip r:embed="rId10" cstate="print">
            <a:extLst>
              <a:ext uri="{28A0092B-C50C-407E-A947-70E740481C1C}">
                <a14:useLocalDpi xmlns:a14="http://schemas.microsoft.com/office/drawing/2010/main" val="0"/>
              </a:ext>
            </a:extLst>
          </a:blip>
          <a:srcRect l="57010" t="50004"/>
          <a:stretch/>
        </p:blipFill>
        <p:spPr>
          <a:xfrm>
            <a:off x="2103619" y="5309929"/>
            <a:ext cx="627121" cy="396760"/>
          </a:xfrm>
          <a:prstGeom prst="rect">
            <a:avLst/>
          </a:prstGeom>
        </p:spPr>
      </p:pic>
      <p:sp>
        <p:nvSpPr>
          <p:cNvPr id="124" name="テキスト ボックス 123"/>
          <p:cNvSpPr txBox="1"/>
          <p:nvPr/>
        </p:nvSpPr>
        <p:spPr>
          <a:xfrm>
            <a:off x="2039017" y="4996063"/>
            <a:ext cx="747337" cy="323165"/>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領収書</a:t>
            </a:r>
            <a:endParaRPr lang="en-US" altLang="ja-JP" dirty="0"/>
          </a:p>
          <a:p>
            <a:r>
              <a:rPr lang="ja-JP" altLang="en-US" dirty="0"/>
              <a:t>日当受領証</a:t>
            </a:r>
            <a:endParaRPr lang="en-US" altLang="ja-JP" dirty="0"/>
          </a:p>
        </p:txBody>
      </p:sp>
      <p:sp>
        <p:nvSpPr>
          <p:cNvPr id="125" name="テキスト ボックス 124"/>
          <p:cNvSpPr txBox="1"/>
          <p:nvPr/>
        </p:nvSpPr>
        <p:spPr>
          <a:xfrm>
            <a:off x="2982744" y="5173577"/>
            <a:ext cx="350582"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現金</a:t>
            </a:r>
            <a:endParaRPr lang="en-US" altLang="ja-JP" dirty="0"/>
          </a:p>
        </p:txBody>
      </p:sp>
      <p:sp>
        <p:nvSpPr>
          <p:cNvPr id="126" name="テキスト ボックス 125"/>
          <p:cNvSpPr txBox="1"/>
          <p:nvPr/>
        </p:nvSpPr>
        <p:spPr>
          <a:xfrm>
            <a:off x="2982744" y="4320156"/>
            <a:ext cx="350582"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通帳</a:t>
            </a:r>
            <a:endParaRPr lang="en-US" altLang="ja-JP" dirty="0"/>
          </a:p>
        </p:txBody>
      </p:sp>
      <p:sp>
        <p:nvSpPr>
          <p:cNvPr id="127" name="テキスト ボックス 126"/>
          <p:cNvSpPr txBox="1"/>
          <p:nvPr/>
        </p:nvSpPr>
        <p:spPr>
          <a:xfrm>
            <a:off x="3780381" y="4320156"/>
            <a:ext cx="623898"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工事発注</a:t>
            </a:r>
            <a:endParaRPr lang="en-US" altLang="ja-JP" dirty="0"/>
          </a:p>
        </p:txBody>
      </p:sp>
      <p:sp>
        <p:nvSpPr>
          <p:cNvPr id="128" name="角丸四角形 127"/>
          <p:cNvSpPr/>
          <p:nvPr/>
        </p:nvSpPr>
        <p:spPr>
          <a:xfrm>
            <a:off x="933159" y="2999441"/>
            <a:ext cx="3892055" cy="2994339"/>
          </a:xfrm>
          <a:prstGeom prst="roundRect">
            <a:avLst>
              <a:gd name="adj" fmla="val 301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29" name="角丸四角形 128"/>
          <p:cNvSpPr/>
          <p:nvPr/>
        </p:nvSpPr>
        <p:spPr>
          <a:xfrm>
            <a:off x="1398079" y="2879024"/>
            <a:ext cx="2954349" cy="316128"/>
          </a:xfrm>
          <a:prstGeom prst="roundRect">
            <a:avLst>
              <a:gd name="adj" fmla="val 1733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ＤＦ平成ゴシック体W5" panose="020B0509000000000000" pitchFamily="49" charset="-128"/>
                <a:ea typeface="ＤＦ平成ゴシック体W5" panose="020B0509000000000000" pitchFamily="49" charset="-128"/>
              </a:rPr>
              <a:t>役員一人で管理・処理</a:t>
            </a:r>
          </a:p>
        </p:txBody>
      </p:sp>
      <p:pic>
        <p:nvPicPr>
          <p:cNvPr id="130" name="図 129"/>
          <p:cNvPicPr>
            <a:picLocks noChangeAspect="1"/>
          </p:cNvPicPr>
          <p:nvPr/>
        </p:nvPicPr>
        <p:blipFill rotWithShape="1">
          <a:blip r:embed="rId11" cstate="print">
            <a:extLst>
              <a:ext uri="{28A0092B-C50C-407E-A947-70E740481C1C}">
                <a14:useLocalDpi xmlns:a14="http://schemas.microsoft.com/office/drawing/2010/main" val="0"/>
              </a:ext>
            </a:extLst>
          </a:blip>
          <a:srcRect r="2302" b="24524"/>
          <a:stretch/>
        </p:blipFill>
        <p:spPr>
          <a:xfrm>
            <a:off x="1433027" y="3239631"/>
            <a:ext cx="414619" cy="599756"/>
          </a:xfrm>
          <a:prstGeom prst="rect">
            <a:avLst/>
          </a:prstGeom>
        </p:spPr>
      </p:pic>
      <p:pic>
        <p:nvPicPr>
          <p:cNvPr id="131" name="図 1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96429" y="3319924"/>
            <a:ext cx="358404" cy="358404"/>
          </a:xfrm>
          <a:prstGeom prst="rect">
            <a:avLst/>
          </a:prstGeom>
        </p:spPr>
      </p:pic>
      <p:pic>
        <p:nvPicPr>
          <p:cNvPr id="132" name="図 1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98487" y="4475285"/>
            <a:ext cx="846935" cy="666961"/>
          </a:xfrm>
          <a:prstGeom prst="rect">
            <a:avLst/>
          </a:prstGeom>
        </p:spPr>
      </p:pic>
      <p:sp>
        <p:nvSpPr>
          <p:cNvPr id="133" name="テキスト ボックス 132"/>
          <p:cNvSpPr txBox="1"/>
          <p:nvPr/>
        </p:nvSpPr>
        <p:spPr>
          <a:xfrm>
            <a:off x="3730858" y="3192293"/>
            <a:ext cx="350582"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印鑑</a:t>
            </a:r>
            <a:endParaRPr lang="en-US" altLang="ja-JP" dirty="0"/>
          </a:p>
        </p:txBody>
      </p:sp>
      <p:pic>
        <p:nvPicPr>
          <p:cNvPr id="134" name="図 133"/>
          <p:cNvPicPr>
            <a:picLocks/>
          </p:cNvPicPr>
          <p:nvPr/>
        </p:nvPicPr>
        <p:blipFill>
          <a:blip r:embed="rId14" cstate="print">
            <a:extLst>
              <a:ext uri="{28A0092B-C50C-407E-A947-70E740481C1C}">
                <a14:useLocalDpi xmlns:a14="http://schemas.microsoft.com/office/drawing/2010/main" val="0"/>
              </a:ext>
            </a:extLst>
          </a:blip>
          <a:stretch>
            <a:fillRect/>
          </a:stretch>
        </p:blipFill>
        <p:spPr>
          <a:xfrm rot="21220290">
            <a:off x="1048934" y="3876081"/>
            <a:ext cx="1591734" cy="86732"/>
          </a:xfrm>
          <a:prstGeom prst="rect">
            <a:avLst/>
          </a:prstGeom>
        </p:spPr>
      </p:pic>
      <p:pic>
        <p:nvPicPr>
          <p:cNvPr id="135" name="図 134"/>
          <p:cNvPicPr>
            <a:picLocks/>
          </p:cNvPicPr>
          <p:nvPr/>
        </p:nvPicPr>
        <p:blipFill>
          <a:blip r:embed="rId15" cstate="print">
            <a:extLst>
              <a:ext uri="{28A0092B-C50C-407E-A947-70E740481C1C}">
                <a14:useLocalDpi xmlns:a14="http://schemas.microsoft.com/office/drawing/2010/main" val="0"/>
              </a:ext>
            </a:extLst>
          </a:blip>
          <a:stretch>
            <a:fillRect/>
          </a:stretch>
        </p:blipFill>
        <p:spPr>
          <a:xfrm rot="6078596">
            <a:off x="2343642" y="3497667"/>
            <a:ext cx="710461" cy="48217"/>
          </a:xfrm>
          <a:prstGeom prst="rect">
            <a:avLst/>
          </a:prstGeom>
        </p:spPr>
      </p:pic>
      <p:pic>
        <p:nvPicPr>
          <p:cNvPr id="136" name="図 135"/>
          <p:cNvPicPr>
            <a:picLocks/>
          </p:cNvPicPr>
          <p:nvPr/>
        </p:nvPicPr>
        <p:blipFill>
          <a:blip r:embed="rId16" cstate="print">
            <a:extLst>
              <a:ext uri="{28A0092B-C50C-407E-A947-70E740481C1C}">
                <a14:useLocalDpi xmlns:a14="http://schemas.microsoft.com/office/drawing/2010/main" val="0"/>
              </a:ext>
            </a:extLst>
          </a:blip>
          <a:stretch>
            <a:fillRect/>
          </a:stretch>
        </p:blipFill>
        <p:spPr>
          <a:xfrm rot="696264">
            <a:off x="1058119" y="4566627"/>
            <a:ext cx="576000" cy="53074"/>
          </a:xfrm>
          <a:prstGeom prst="rect">
            <a:avLst/>
          </a:prstGeom>
        </p:spPr>
      </p:pic>
      <p:pic>
        <p:nvPicPr>
          <p:cNvPr id="137" name="図 136"/>
          <p:cNvPicPr>
            <a:picLocks/>
          </p:cNvPicPr>
          <p:nvPr/>
        </p:nvPicPr>
        <p:blipFill>
          <a:blip r:embed="rId17">
            <a:extLst>
              <a:ext uri="{28A0092B-C50C-407E-A947-70E740481C1C}">
                <a14:useLocalDpi xmlns:a14="http://schemas.microsoft.com/office/drawing/2010/main" val="0"/>
              </a:ext>
            </a:extLst>
          </a:blip>
          <a:stretch>
            <a:fillRect/>
          </a:stretch>
        </p:blipFill>
        <p:spPr>
          <a:xfrm rot="4814406">
            <a:off x="1077282" y="5182573"/>
            <a:ext cx="1253957" cy="88507"/>
          </a:xfrm>
          <a:prstGeom prst="rect">
            <a:avLst/>
          </a:prstGeom>
        </p:spPr>
      </p:pic>
      <p:sp>
        <p:nvSpPr>
          <p:cNvPr id="138" name="角丸四角形 137"/>
          <p:cNvSpPr/>
          <p:nvPr/>
        </p:nvSpPr>
        <p:spPr>
          <a:xfrm>
            <a:off x="971730" y="7349410"/>
            <a:ext cx="2850539" cy="1960706"/>
          </a:xfrm>
          <a:prstGeom prst="roundRect">
            <a:avLst>
              <a:gd name="adj" fmla="val 29766"/>
            </a:avLst>
          </a:prstGeom>
          <a:no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pic>
        <p:nvPicPr>
          <p:cNvPr id="139" name="図 138"/>
          <p:cNvPicPr>
            <a:picLocks noChangeAspect="1"/>
          </p:cNvPicPr>
          <p:nvPr/>
        </p:nvPicPr>
        <p:blipFill rotWithShape="1">
          <a:blip r:embed="rId18" cstate="print">
            <a:extLst>
              <a:ext uri="{28A0092B-C50C-407E-A947-70E740481C1C}">
                <a14:useLocalDpi xmlns:a14="http://schemas.microsoft.com/office/drawing/2010/main" val="0"/>
              </a:ext>
            </a:extLst>
          </a:blip>
          <a:srcRect l="-1" r="3914" b="19442"/>
          <a:stretch/>
        </p:blipFill>
        <p:spPr>
          <a:xfrm>
            <a:off x="1542069" y="6463178"/>
            <a:ext cx="577586" cy="867813"/>
          </a:xfrm>
          <a:prstGeom prst="rect">
            <a:avLst/>
          </a:prstGeom>
        </p:spPr>
      </p:pic>
      <p:pic>
        <p:nvPicPr>
          <p:cNvPr id="140" name="図 139"/>
          <p:cNvPicPr>
            <a:picLocks noChangeAspect="1"/>
          </p:cNvPicPr>
          <p:nvPr/>
        </p:nvPicPr>
        <p:blipFill rotWithShape="1">
          <a:blip r:embed="rId19" cstate="print">
            <a:extLst>
              <a:ext uri="{28A0092B-C50C-407E-A947-70E740481C1C}">
                <a14:useLocalDpi xmlns:a14="http://schemas.microsoft.com/office/drawing/2010/main" val="0"/>
              </a:ext>
            </a:extLst>
          </a:blip>
          <a:srcRect r="2993" b="20072"/>
          <a:stretch/>
        </p:blipFill>
        <p:spPr>
          <a:xfrm>
            <a:off x="2558564" y="6467006"/>
            <a:ext cx="602759" cy="880567"/>
          </a:xfrm>
          <a:prstGeom prst="rect">
            <a:avLst/>
          </a:prstGeom>
        </p:spPr>
      </p:pic>
      <p:pic>
        <p:nvPicPr>
          <p:cNvPr id="141" name="図 140"/>
          <p:cNvPicPr>
            <a:picLocks noChangeAspect="1"/>
          </p:cNvPicPr>
          <p:nvPr/>
        </p:nvPicPr>
        <p:blipFill rotWithShape="1">
          <a:blip r:embed="rId20" cstate="print">
            <a:extLst>
              <a:ext uri="{28A0092B-C50C-407E-A947-70E740481C1C}">
                <a14:useLocalDpi xmlns:a14="http://schemas.microsoft.com/office/drawing/2010/main" val="0"/>
              </a:ext>
            </a:extLst>
          </a:blip>
          <a:srcRect r="2302" b="24524"/>
          <a:stretch/>
        </p:blipFill>
        <p:spPr>
          <a:xfrm>
            <a:off x="3925344" y="6470944"/>
            <a:ext cx="643461" cy="930782"/>
          </a:xfrm>
          <a:prstGeom prst="rect">
            <a:avLst/>
          </a:prstGeom>
        </p:spPr>
      </p:pic>
      <p:pic>
        <p:nvPicPr>
          <p:cNvPr id="142" name="図 141"/>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0" r="65677"/>
                    </a14:imgEffect>
                  </a14:imgLayer>
                </a14:imgProps>
              </a:ext>
              <a:ext uri="{28A0092B-C50C-407E-A947-70E740481C1C}">
                <a14:useLocalDpi xmlns:a14="http://schemas.microsoft.com/office/drawing/2010/main" val="0"/>
              </a:ext>
            </a:extLst>
          </a:blip>
          <a:srcRect r="33342" b="-1178"/>
          <a:stretch/>
        </p:blipFill>
        <p:spPr>
          <a:xfrm>
            <a:off x="1220110" y="7616580"/>
            <a:ext cx="792149" cy="654096"/>
          </a:xfrm>
          <a:prstGeom prst="rect">
            <a:avLst/>
          </a:prstGeom>
        </p:spPr>
      </p:pic>
      <p:pic>
        <p:nvPicPr>
          <p:cNvPr id="143" name="図 14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84427" y="7873603"/>
            <a:ext cx="990347" cy="773461"/>
          </a:xfrm>
          <a:prstGeom prst="rect">
            <a:avLst/>
          </a:prstGeom>
        </p:spPr>
      </p:pic>
      <p:pic>
        <p:nvPicPr>
          <p:cNvPr id="144" name="図 1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4969" y="8684558"/>
            <a:ext cx="729104" cy="356532"/>
          </a:xfrm>
          <a:prstGeom prst="rect">
            <a:avLst/>
          </a:prstGeom>
        </p:spPr>
      </p:pic>
      <p:sp>
        <p:nvSpPr>
          <p:cNvPr id="145" name="テキスト ボックス 144"/>
          <p:cNvSpPr txBox="1"/>
          <p:nvPr/>
        </p:nvSpPr>
        <p:spPr>
          <a:xfrm rot="16200000">
            <a:off x="1631606" y="7466840"/>
            <a:ext cx="246221" cy="521519"/>
          </a:xfrm>
          <a:prstGeom prst="rect">
            <a:avLst/>
          </a:prstGeom>
          <a:noFill/>
        </p:spPr>
        <p:txBody>
          <a:bodyPr vert="vert" wrap="square" rtlCol="0">
            <a:spAutoFit/>
          </a:bodyPr>
          <a:lstStyle/>
          <a:p>
            <a:r>
              <a:rPr lang="ja-JP" altLang="en-US" sz="400" b="1" dirty="0"/>
              <a:t>金銭出納簿</a:t>
            </a:r>
          </a:p>
        </p:txBody>
      </p:sp>
      <p:sp>
        <p:nvSpPr>
          <p:cNvPr id="146" name="テキスト ボックス 145"/>
          <p:cNvSpPr txBox="1"/>
          <p:nvPr/>
        </p:nvSpPr>
        <p:spPr>
          <a:xfrm>
            <a:off x="1210051" y="7436979"/>
            <a:ext cx="806697"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金銭出納簿</a:t>
            </a:r>
          </a:p>
        </p:txBody>
      </p:sp>
      <p:pic>
        <p:nvPicPr>
          <p:cNvPr id="147" name="図 146"/>
          <p:cNvPicPr>
            <a:picLocks noChangeAspect="1"/>
          </p:cNvPicPr>
          <p:nvPr/>
        </p:nvPicPr>
        <p:blipFill rotWithShape="1">
          <a:blip r:embed="rId10" cstate="print">
            <a:extLst>
              <a:ext uri="{28A0092B-C50C-407E-A947-70E740481C1C}">
                <a14:useLocalDpi xmlns:a14="http://schemas.microsoft.com/office/drawing/2010/main" val="0"/>
              </a:ext>
            </a:extLst>
          </a:blip>
          <a:srcRect l="57010" t="50004"/>
          <a:stretch/>
        </p:blipFill>
        <p:spPr>
          <a:xfrm>
            <a:off x="1361201" y="8723474"/>
            <a:ext cx="637880" cy="403567"/>
          </a:xfrm>
          <a:prstGeom prst="rect">
            <a:avLst/>
          </a:prstGeom>
        </p:spPr>
      </p:pic>
      <p:sp>
        <p:nvSpPr>
          <p:cNvPr id="148" name="テキスト ボックス 147"/>
          <p:cNvSpPr txBox="1"/>
          <p:nvPr/>
        </p:nvSpPr>
        <p:spPr>
          <a:xfrm>
            <a:off x="1296599" y="8409608"/>
            <a:ext cx="760150" cy="323165"/>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領収書</a:t>
            </a:r>
            <a:endParaRPr lang="en-US" altLang="ja-JP" dirty="0"/>
          </a:p>
          <a:p>
            <a:r>
              <a:rPr lang="ja-JP" altLang="en-US" dirty="0"/>
              <a:t>日当受領証</a:t>
            </a:r>
            <a:endParaRPr lang="en-US" altLang="ja-JP" dirty="0"/>
          </a:p>
        </p:txBody>
      </p:sp>
      <p:sp>
        <p:nvSpPr>
          <p:cNvPr id="149" name="テキスト ボックス 148"/>
          <p:cNvSpPr txBox="1"/>
          <p:nvPr/>
        </p:nvSpPr>
        <p:spPr>
          <a:xfrm>
            <a:off x="2332272" y="8469014"/>
            <a:ext cx="356593"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現金</a:t>
            </a:r>
            <a:endParaRPr lang="en-US" altLang="ja-JP" dirty="0"/>
          </a:p>
        </p:txBody>
      </p:sp>
      <p:sp>
        <p:nvSpPr>
          <p:cNvPr id="150" name="テキスト ボックス 149"/>
          <p:cNvSpPr txBox="1"/>
          <p:nvPr/>
        </p:nvSpPr>
        <p:spPr>
          <a:xfrm>
            <a:off x="2324033" y="7435956"/>
            <a:ext cx="356593"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通帳</a:t>
            </a:r>
            <a:endParaRPr lang="en-US" altLang="ja-JP" dirty="0"/>
          </a:p>
        </p:txBody>
      </p:sp>
      <p:sp>
        <p:nvSpPr>
          <p:cNvPr id="151" name="テキスト ボックス 150"/>
          <p:cNvSpPr txBox="1"/>
          <p:nvPr/>
        </p:nvSpPr>
        <p:spPr>
          <a:xfrm>
            <a:off x="3041342" y="7682631"/>
            <a:ext cx="634595"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工事発注</a:t>
            </a:r>
            <a:endParaRPr lang="en-US" altLang="ja-JP" dirty="0"/>
          </a:p>
        </p:txBody>
      </p:sp>
      <p:sp>
        <p:nvSpPr>
          <p:cNvPr id="152" name="角丸四角形 151"/>
          <p:cNvSpPr/>
          <p:nvPr/>
        </p:nvSpPr>
        <p:spPr>
          <a:xfrm>
            <a:off x="2619549" y="7076528"/>
            <a:ext cx="490556" cy="212544"/>
          </a:xfrm>
          <a:prstGeom prst="roundRect">
            <a:avLst>
              <a:gd name="adj" fmla="val 173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会計</a:t>
            </a:r>
          </a:p>
        </p:txBody>
      </p:sp>
      <p:sp>
        <p:nvSpPr>
          <p:cNvPr id="153" name="角丸四角形 152"/>
          <p:cNvSpPr/>
          <p:nvPr/>
        </p:nvSpPr>
        <p:spPr>
          <a:xfrm>
            <a:off x="4029435" y="7141969"/>
            <a:ext cx="490556" cy="212544"/>
          </a:xfrm>
          <a:prstGeom prst="roundRect">
            <a:avLst>
              <a:gd name="adj" fmla="val 173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代表</a:t>
            </a:r>
          </a:p>
        </p:txBody>
      </p:sp>
      <p:sp>
        <p:nvSpPr>
          <p:cNvPr id="154" name="左右矢印 153"/>
          <p:cNvSpPr/>
          <p:nvPr/>
        </p:nvSpPr>
        <p:spPr>
          <a:xfrm>
            <a:off x="3137926" y="6808565"/>
            <a:ext cx="849502" cy="317785"/>
          </a:xfrm>
          <a:prstGeom prst="leftRightArrow">
            <a:avLst/>
          </a:prstGeom>
          <a:solidFill>
            <a:srgbClr val="FF5A33">
              <a:alpha val="16863"/>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5" name="テキスト ボックス 154"/>
          <p:cNvSpPr txBox="1"/>
          <p:nvPr/>
        </p:nvSpPr>
        <p:spPr>
          <a:xfrm>
            <a:off x="3218130" y="6652354"/>
            <a:ext cx="804690"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確認・決裁</a:t>
            </a:r>
            <a:endParaRPr lang="en-US" altLang="ja-JP" dirty="0"/>
          </a:p>
        </p:txBody>
      </p:sp>
      <p:sp>
        <p:nvSpPr>
          <p:cNvPr id="156" name="左右矢印 155"/>
          <p:cNvSpPr/>
          <p:nvPr/>
        </p:nvSpPr>
        <p:spPr>
          <a:xfrm>
            <a:off x="2095566" y="6810236"/>
            <a:ext cx="490556" cy="317785"/>
          </a:xfrm>
          <a:prstGeom prst="leftRightArrow">
            <a:avLst/>
          </a:prstGeom>
          <a:solidFill>
            <a:srgbClr val="FF6600">
              <a:alpha val="16863"/>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7" name="テキスト ボックス 156"/>
          <p:cNvSpPr txBox="1"/>
          <p:nvPr/>
        </p:nvSpPr>
        <p:spPr>
          <a:xfrm>
            <a:off x="2220431" y="6634207"/>
            <a:ext cx="327037"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確認</a:t>
            </a:r>
            <a:endParaRPr lang="en-US" altLang="ja-JP" dirty="0"/>
          </a:p>
        </p:txBody>
      </p:sp>
      <p:sp>
        <p:nvSpPr>
          <p:cNvPr id="158" name="角丸四角形 157"/>
          <p:cNvSpPr/>
          <p:nvPr/>
        </p:nvSpPr>
        <p:spPr>
          <a:xfrm>
            <a:off x="1595641" y="7086205"/>
            <a:ext cx="490556" cy="212544"/>
          </a:xfrm>
          <a:prstGeom prst="roundRect">
            <a:avLst>
              <a:gd name="adj" fmla="val 173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役員</a:t>
            </a:r>
          </a:p>
        </p:txBody>
      </p:sp>
      <p:sp>
        <p:nvSpPr>
          <p:cNvPr id="159" name="上矢印 158"/>
          <p:cNvSpPr/>
          <p:nvPr/>
        </p:nvSpPr>
        <p:spPr>
          <a:xfrm>
            <a:off x="4199653" y="7498303"/>
            <a:ext cx="237499" cy="385250"/>
          </a:xfrm>
          <a:prstGeom prst="upArrow">
            <a:avLst/>
          </a:prstGeom>
          <a:solidFill>
            <a:srgbClr val="FF3300">
              <a:alpha val="16863"/>
            </a:srgbClr>
          </a:solidFill>
          <a:ln>
            <a:solidFill>
              <a:srgbClr val="FF5A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0" name="テキスト ボックス 159"/>
          <p:cNvSpPr txBox="1"/>
          <p:nvPr/>
        </p:nvSpPr>
        <p:spPr>
          <a:xfrm>
            <a:off x="4036316" y="7578977"/>
            <a:ext cx="249821" cy="323165"/>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報告</a:t>
            </a:r>
            <a:endParaRPr lang="en-US" altLang="ja-JP" dirty="0"/>
          </a:p>
        </p:txBody>
      </p:sp>
      <p:sp>
        <p:nvSpPr>
          <p:cNvPr id="161" name="角丸四角形 160"/>
          <p:cNvSpPr/>
          <p:nvPr/>
        </p:nvSpPr>
        <p:spPr>
          <a:xfrm>
            <a:off x="914994" y="6298433"/>
            <a:ext cx="3910220" cy="3045709"/>
          </a:xfrm>
          <a:prstGeom prst="roundRect">
            <a:avLst>
              <a:gd name="adj" fmla="val 3017"/>
            </a:avLst>
          </a:prstGeom>
          <a:noFill/>
          <a:ln>
            <a:solidFill>
              <a:srgbClr val="FF5A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62" name="角丸四角形 161"/>
          <p:cNvSpPr/>
          <p:nvPr/>
        </p:nvSpPr>
        <p:spPr>
          <a:xfrm>
            <a:off x="1690342" y="6086464"/>
            <a:ext cx="2288740" cy="318669"/>
          </a:xfrm>
          <a:prstGeom prst="roundRect">
            <a:avLst>
              <a:gd name="adj" fmla="val 17336"/>
            </a:avLst>
          </a:prstGeom>
          <a:solidFill>
            <a:srgbClr val="FFB28B"/>
          </a:solidFill>
        </p:spPr>
        <p:txBody>
          <a:bodyPr wrap="square" rtlCol="0">
            <a:spAutoFit/>
          </a:bodyPr>
          <a:lstStyle/>
          <a:p>
            <a:pPr algn="ctr">
              <a:lnSpc>
                <a:spcPct val="110000"/>
              </a:lnSpc>
              <a:spcBef>
                <a:spcPts val="450"/>
              </a:spcBef>
            </a:pPr>
            <a:r>
              <a:rPr lang="ja-JP" altLang="en-US" dirty="0">
                <a:latin typeface="ＤＦ平成ゴシック体W5" panose="020B0509000000000000" pitchFamily="49" charset="-128"/>
                <a:ea typeface="ＤＦ平成ゴシック体W5" panose="020B0509000000000000" pitchFamily="49" charset="-128"/>
              </a:rPr>
              <a:t>複数の役員で管理・処理</a:t>
            </a:r>
          </a:p>
        </p:txBody>
      </p:sp>
      <p:pic>
        <p:nvPicPr>
          <p:cNvPr id="163" name="図 1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60662" y="6833607"/>
            <a:ext cx="364552" cy="364552"/>
          </a:xfrm>
          <a:prstGeom prst="rect">
            <a:avLst/>
          </a:prstGeom>
        </p:spPr>
      </p:pic>
      <p:sp>
        <p:nvSpPr>
          <p:cNvPr id="164" name="テキスト ボックス 163"/>
          <p:cNvSpPr txBox="1"/>
          <p:nvPr/>
        </p:nvSpPr>
        <p:spPr>
          <a:xfrm>
            <a:off x="4536045" y="6676676"/>
            <a:ext cx="356593" cy="161583"/>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印鑑</a:t>
            </a:r>
            <a:endParaRPr lang="en-US" altLang="ja-JP" dirty="0"/>
          </a:p>
        </p:txBody>
      </p:sp>
      <p:pic>
        <p:nvPicPr>
          <p:cNvPr id="165" name="図 1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61574" y="7576115"/>
            <a:ext cx="940710" cy="740808"/>
          </a:xfrm>
          <a:prstGeom prst="rect">
            <a:avLst/>
          </a:prstGeom>
        </p:spPr>
      </p:pic>
      <p:pic>
        <p:nvPicPr>
          <p:cNvPr id="166" name="図 165"/>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l="910" b="26521"/>
          <a:stretch/>
        </p:blipFill>
        <p:spPr>
          <a:xfrm>
            <a:off x="3988156" y="8091389"/>
            <a:ext cx="767776" cy="930281"/>
          </a:xfrm>
          <a:prstGeom prst="rect">
            <a:avLst/>
          </a:prstGeom>
        </p:spPr>
      </p:pic>
      <p:sp>
        <p:nvSpPr>
          <p:cNvPr id="167" name="角丸四角形 166"/>
          <p:cNvSpPr/>
          <p:nvPr/>
        </p:nvSpPr>
        <p:spPr>
          <a:xfrm>
            <a:off x="4067638" y="8775056"/>
            <a:ext cx="637569" cy="223750"/>
          </a:xfrm>
          <a:prstGeom prst="roundRect">
            <a:avLst>
              <a:gd name="adj" fmla="val 173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監査役</a:t>
            </a:r>
          </a:p>
        </p:txBody>
      </p:sp>
      <p:sp>
        <p:nvSpPr>
          <p:cNvPr id="168" name="下矢印 167"/>
          <p:cNvSpPr/>
          <p:nvPr/>
        </p:nvSpPr>
        <p:spPr>
          <a:xfrm rot="5400000" flipH="1">
            <a:off x="3791248" y="8079940"/>
            <a:ext cx="304177" cy="242135"/>
          </a:xfrm>
          <a:prstGeom prst="downArrow">
            <a:avLst>
              <a:gd name="adj1" fmla="val 63462"/>
              <a:gd name="adj2" fmla="val 50000"/>
            </a:avLst>
          </a:prstGeom>
          <a:solidFill>
            <a:srgbClr val="FF6600">
              <a:alpha val="16863"/>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9" name="テキスト ボックス 168"/>
          <p:cNvSpPr txBox="1"/>
          <p:nvPr/>
        </p:nvSpPr>
        <p:spPr>
          <a:xfrm>
            <a:off x="3899762" y="8400309"/>
            <a:ext cx="249821" cy="323165"/>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dirty="0"/>
              <a:t>監査</a:t>
            </a:r>
            <a:endParaRPr lang="en-US" altLang="ja-JP" dirty="0"/>
          </a:p>
        </p:txBody>
      </p:sp>
      <p:sp>
        <p:nvSpPr>
          <p:cNvPr id="170" name="下矢印 169"/>
          <p:cNvSpPr/>
          <p:nvPr/>
        </p:nvSpPr>
        <p:spPr>
          <a:xfrm rot="16200000">
            <a:off x="4752209" y="7714985"/>
            <a:ext cx="504000" cy="229438"/>
          </a:xfrm>
          <a:prstGeom prst="downArrow">
            <a:avLst>
              <a:gd name="adj1" fmla="val 63462"/>
              <a:gd name="adj2" fmla="val 50000"/>
            </a:avLst>
          </a:prstGeom>
          <a:solidFill>
            <a:srgbClr val="FFB28B"/>
          </a:solidFill>
          <a:ln>
            <a:solidFill>
              <a:srgbClr val="FFB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pic>
        <p:nvPicPr>
          <p:cNvPr id="171" name="図 17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779472">
            <a:off x="6194034" y="7390224"/>
            <a:ext cx="325682" cy="428529"/>
          </a:xfrm>
          <a:prstGeom prst="rect">
            <a:avLst/>
          </a:prstGeom>
        </p:spPr>
      </p:pic>
      <p:pic>
        <p:nvPicPr>
          <p:cNvPr id="12" name="図 11"/>
          <p:cNvPicPr>
            <a:picLocks noChangeAspect="1"/>
          </p:cNvPicPr>
          <p:nvPr/>
        </p:nvPicPr>
        <p:blipFill rotWithShape="1">
          <a:blip r:embed="rId27" cstate="print">
            <a:extLst>
              <a:ext uri="{28A0092B-C50C-407E-A947-70E740481C1C}">
                <a14:useLocalDpi xmlns:a14="http://schemas.microsoft.com/office/drawing/2010/main" val="0"/>
              </a:ext>
            </a:extLst>
          </a:blip>
          <a:srcRect l="-7149" b="-2164"/>
          <a:stretch/>
        </p:blipFill>
        <p:spPr>
          <a:xfrm>
            <a:off x="5359839" y="7733207"/>
            <a:ext cx="937173" cy="973901"/>
          </a:xfrm>
          <a:prstGeom prst="rect">
            <a:avLst/>
          </a:prstGeom>
        </p:spPr>
      </p:pic>
      <p:sp>
        <p:nvSpPr>
          <p:cNvPr id="82" name="テキスト ボックス 81"/>
          <p:cNvSpPr txBox="1"/>
          <p:nvPr/>
        </p:nvSpPr>
        <p:spPr>
          <a:xfrm>
            <a:off x="318142" y="3798600"/>
            <a:ext cx="327037" cy="184666"/>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sz="1200" b="1" dirty="0">
                <a:solidFill>
                  <a:schemeClr val="tx1"/>
                </a:solidFill>
              </a:rPr>
              <a:t>悪い</a:t>
            </a:r>
            <a:endParaRPr lang="en-US" altLang="ja-JP" sz="1200" b="1" dirty="0">
              <a:solidFill>
                <a:schemeClr val="tx1"/>
              </a:solidFill>
            </a:endParaRPr>
          </a:p>
        </p:txBody>
      </p:sp>
      <p:sp>
        <p:nvSpPr>
          <p:cNvPr id="83" name="テキスト ボックス 82"/>
          <p:cNvSpPr txBox="1"/>
          <p:nvPr/>
        </p:nvSpPr>
        <p:spPr>
          <a:xfrm>
            <a:off x="292564" y="7174306"/>
            <a:ext cx="327037" cy="184666"/>
          </a:xfrm>
          <a:prstGeom prst="rect">
            <a:avLst/>
          </a:prstGeom>
          <a:noFill/>
        </p:spPr>
        <p:txBody>
          <a:bodyPr wrap="square" lIns="0" tIns="0" rIns="0" bIns="0" rtlCol="0">
            <a:spAutoFit/>
          </a:bodyPr>
          <a:lstStyle>
            <a:defPPr>
              <a:defRPr lang="ja-JP"/>
            </a:defPPr>
            <a:lvl1pPr>
              <a:defRPr sz="1050">
                <a:solidFill>
                  <a:srgbClr val="3F3725"/>
                </a:solidFill>
                <a:latin typeface="ＤＦ平成ゴシック体W5" panose="020B0509000000000000" pitchFamily="49" charset="-128"/>
                <a:ea typeface="ＤＦ平成ゴシック体W5" panose="020B0509000000000000" pitchFamily="49" charset="-128"/>
              </a:defRPr>
            </a:lvl1pPr>
          </a:lstStyle>
          <a:p>
            <a:r>
              <a:rPr lang="ja-JP" altLang="en-US" sz="1200" b="1" dirty="0">
                <a:solidFill>
                  <a:srgbClr val="FF3300"/>
                </a:solidFill>
              </a:rPr>
              <a:t>良い</a:t>
            </a:r>
            <a:endParaRPr lang="en-US" altLang="ja-JP" sz="1200" b="1" dirty="0">
              <a:solidFill>
                <a:srgbClr val="FF3300"/>
              </a:solidFill>
            </a:endParaRPr>
          </a:p>
        </p:txBody>
      </p:sp>
      <p:sp>
        <p:nvSpPr>
          <p:cNvPr id="3" name="Text Box 52">
            <a:extLst>
              <a:ext uri="{FF2B5EF4-FFF2-40B4-BE49-F238E27FC236}">
                <a16:creationId xmlns:a16="http://schemas.microsoft.com/office/drawing/2014/main" id="{4D0D6DD2-4FA8-34E1-1804-ECABE07CB9E6}"/>
              </a:ext>
            </a:extLst>
          </p:cNvPr>
          <p:cNvSpPr txBox="1">
            <a:spLocks noChangeArrowheads="1"/>
          </p:cNvSpPr>
          <p:nvPr/>
        </p:nvSpPr>
        <p:spPr bwMode="auto">
          <a:xfrm>
            <a:off x="3117947"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3</a:t>
            </a:r>
          </a:p>
        </p:txBody>
      </p:sp>
      <p:pic>
        <p:nvPicPr>
          <p:cNvPr id="6" name="図 5">
            <a:extLst>
              <a:ext uri="{FF2B5EF4-FFF2-40B4-BE49-F238E27FC236}">
                <a16:creationId xmlns:a16="http://schemas.microsoft.com/office/drawing/2014/main" id="{BFAAF6EE-BB86-532D-B33C-E8A052F9F48F}"/>
              </a:ext>
            </a:extLst>
          </p:cNvPr>
          <p:cNvPicPr>
            <a:picLocks noChangeAspect="1"/>
          </p:cNvPicPr>
          <p:nvPr/>
        </p:nvPicPr>
        <p:blipFill>
          <a:blip r:embed="rId28"/>
          <a:stretch>
            <a:fillRect/>
          </a:stretch>
        </p:blipFill>
        <p:spPr>
          <a:xfrm>
            <a:off x="0" y="9500"/>
            <a:ext cx="6858000" cy="345491"/>
          </a:xfrm>
          <a:prstGeom prst="rect">
            <a:avLst/>
          </a:prstGeom>
        </p:spPr>
      </p:pic>
      <p:sp>
        <p:nvSpPr>
          <p:cNvPr id="2" name="Text Box 4">
            <a:extLst>
              <a:ext uri="{FF2B5EF4-FFF2-40B4-BE49-F238E27FC236}">
                <a16:creationId xmlns:a16="http://schemas.microsoft.com/office/drawing/2014/main" id="{3D14A64F-DC49-7564-B47A-17EE5C533615}"/>
              </a:ext>
            </a:extLst>
          </p:cNvPr>
          <p:cNvSpPr txBox="1">
            <a:spLocks noChangeArrowheads="1"/>
          </p:cNvSpPr>
          <p:nvPr/>
        </p:nvSpPr>
        <p:spPr bwMode="auto">
          <a:xfrm>
            <a:off x="1067833" y="339252"/>
            <a:ext cx="4743450" cy="369241"/>
          </a:xfrm>
          <a:prstGeom prst="rect">
            <a:avLst/>
          </a:prstGeom>
          <a:noFill/>
          <a:ln w="9525">
            <a:noFill/>
            <a:miter lim="800000"/>
            <a:headEnd/>
            <a:tailEnd/>
          </a:ln>
        </p:spPr>
        <p:txBody>
          <a:bodyPr lIns="91341" tIns="45675" rIns="91341" bIns="45675">
            <a:spAutoFit/>
          </a:bodyPr>
          <a:lstStyle/>
          <a:p>
            <a:pPr algn="ctr">
              <a:spcBef>
                <a:spcPct val="10000"/>
              </a:spcBef>
            </a:pPr>
            <a:r>
              <a:rPr lang="ja-JP" altLang="en-US" sz="1800" b="1"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印鑑と通帳はそれぞれ別の方が管理を！</a:t>
            </a:r>
            <a:endParaRPr lang="en-US" altLang="ja-JP" sz="1800" b="1"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86961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39</a:t>
            </a:r>
          </a:p>
        </p:txBody>
      </p:sp>
      <p:pic>
        <p:nvPicPr>
          <p:cNvPr id="4" name="図 3"/>
          <p:cNvPicPr>
            <a:picLocks noChangeAspect="1"/>
          </p:cNvPicPr>
          <p:nvPr/>
        </p:nvPicPr>
        <p:blipFill>
          <a:blip r:embed="rId2"/>
          <a:stretch>
            <a:fillRect/>
          </a:stretch>
        </p:blipFill>
        <p:spPr>
          <a:xfrm>
            <a:off x="0" y="-3026"/>
            <a:ext cx="6858000" cy="764986"/>
          </a:xfrm>
          <a:prstGeom prst="rect">
            <a:avLst/>
          </a:prstGeom>
        </p:spPr>
      </p:pic>
      <p:pic>
        <p:nvPicPr>
          <p:cNvPr id="2" name="図 1">
            <a:extLst>
              <a:ext uri="{FF2B5EF4-FFF2-40B4-BE49-F238E27FC236}">
                <a16:creationId xmlns:a16="http://schemas.microsoft.com/office/drawing/2014/main" id="{501A5500-E829-B003-537E-1F3E252A26FF}"/>
              </a:ext>
            </a:extLst>
          </p:cNvPr>
          <p:cNvPicPr>
            <a:picLocks noChangeAspect="1"/>
          </p:cNvPicPr>
          <p:nvPr/>
        </p:nvPicPr>
        <p:blipFill>
          <a:blip r:embed="rId3"/>
          <a:stretch>
            <a:fillRect/>
          </a:stretch>
        </p:blipFill>
        <p:spPr>
          <a:xfrm rot="16200000">
            <a:off x="-1036473" y="1959406"/>
            <a:ext cx="8944148" cy="6569226"/>
          </a:xfrm>
          <a:prstGeom prst="rect">
            <a:avLst/>
          </a:prstGeom>
        </p:spPr>
      </p:pic>
    </p:spTree>
    <p:extLst>
      <p:ext uri="{BB962C8B-B14F-4D97-AF65-F5344CB8AC3E}">
        <p14:creationId xmlns:p14="http://schemas.microsoft.com/office/powerpoint/2010/main" val="463125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40</a:t>
            </a:r>
          </a:p>
        </p:txBody>
      </p:sp>
      <p:pic>
        <p:nvPicPr>
          <p:cNvPr id="7" name="図 6"/>
          <p:cNvPicPr>
            <a:picLocks noChangeAspect="1"/>
          </p:cNvPicPr>
          <p:nvPr/>
        </p:nvPicPr>
        <p:blipFill rotWithShape="1">
          <a:blip r:embed="rId2"/>
          <a:srcRect b="46852"/>
          <a:stretch/>
        </p:blipFill>
        <p:spPr>
          <a:xfrm>
            <a:off x="-40622" y="-15552"/>
            <a:ext cx="6895824" cy="360040"/>
          </a:xfrm>
          <a:prstGeom prst="rect">
            <a:avLst/>
          </a:prstGeom>
        </p:spPr>
      </p:pic>
      <p:pic>
        <p:nvPicPr>
          <p:cNvPr id="5" name="図 4"/>
          <p:cNvPicPr>
            <a:picLocks noChangeAspect="1"/>
          </p:cNvPicPr>
          <p:nvPr/>
        </p:nvPicPr>
        <p:blipFill>
          <a:blip r:embed="rId3"/>
          <a:stretch>
            <a:fillRect/>
          </a:stretch>
        </p:blipFill>
        <p:spPr>
          <a:xfrm>
            <a:off x="116632" y="303733"/>
            <a:ext cx="6624736" cy="9436873"/>
          </a:xfrm>
          <a:prstGeom prst="rect">
            <a:avLst/>
          </a:prstGeom>
        </p:spPr>
      </p:pic>
    </p:spTree>
    <p:extLst>
      <p:ext uri="{BB962C8B-B14F-4D97-AF65-F5344CB8AC3E}">
        <p14:creationId xmlns:p14="http://schemas.microsoft.com/office/powerpoint/2010/main" val="1413459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314CBF6-658B-D160-AEDA-F0DFFC8AAF57}"/>
              </a:ext>
            </a:extLst>
          </p:cNvPr>
          <p:cNvPicPr>
            <a:picLocks noChangeAspect="1"/>
          </p:cNvPicPr>
          <p:nvPr/>
        </p:nvPicPr>
        <p:blipFill>
          <a:blip r:embed="rId2"/>
          <a:stretch>
            <a:fillRect/>
          </a:stretch>
        </p:blipFill>
        <p:spPr>
          <a:xfrm>
            <a:off x="1049654" y="4314351"/>
            <a:ext cx="4752528" cy="5068672"/>
          </a:xfrm>
          <a:prstGeom prst="rect">
            <a:avLst/>
          </a:prstGeom>
        </p:spPr>
      </p:pic>
      <p:sp>
        <p:nvSpPr>
          <p:cNvPr id="3" name="Text Box 52"/>
          <p:cNvSpPr txBox="1">
            <a:spLocks noChangeArrowheads="1"/>
          </p:cNvSpPr>
          <p:nvPr/>
        </p:nvSpPr>
        <p:spPr bwMode="auto">
          <a:xfrm>
            <a:off x="3116918"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41</a:t>
            </a:r>
          </a:p>
        </p:txBody>
      </p:sp>
      <p:sp>
        <p:nvSpPr>
          <p:cNvPr id="4" name="角丸四角形 3"/>
          <p:cNvSpPr/>
          <p:nvPr/>
        </p:nvSpPr>
        <p:spPr>
          <a:xfrm>
            <a:off x="655934" y="9277410"/>
            <a:ext cx="5544616" cy="375222"/>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tx1"/>
                </a:solidFill>
              </a:rPr>
              <a:t>※</a:t>
            </a:r>
            <a:r>
              <a:rPr kumimoji="1" lang="ja-JP" altLang="en-US" sz="1050" dirty="0">
                <a:solidFill>
                  <a:schemeClr val="tx1"/>
                </a:solidFill>
              </a:rPr>
              <a:t>上記に記載している金額は例であり、金額を指定しているものではありません。</a:t>
            </a:r>
          </a:p>
        </p:txBody>
      </p:sp>
      <p:sp>
        <p:nvSpPr>
          <p:cNvPr id="6" name="角丸四角形 5"/>
          <p:cNvSpPr/>
          <p:nvPr/>
        </p:nvSpPr>
        <p:spPr>
          <a:xfrm>
            <a:off x="276730" y="4237631"/>
            <a:ext cx="3816424" cy="3752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rgbClr val="0000CC"/>
                </a:solidFill>
              </a:rPr>
              <a:t>※</a:t>
            </a:r>
            <a:r>
              <a:rPr kumimoji="1" lang="ja-JP" altLang="en-US" sz="1100" dirty="0">
                <a:solidFill>
                  <a:srgbClr val="0000CC"/>
                </a:solidFill>
              </a:rPr>
              <a:t>単価整理表を作成し、支出間違えがないようにしてください。</a:t>
            </a:r>
            <a:endParaRPr kumimoji="1" lang="en-US" altLang="ja-JP" sz="1100" dirty="0">
              <a:solidFill>
                <a:srgbClr val="0000CC"/>
              </a:solidFill>
            </a:endParaRPr>
          </a:p>
          <a:p>
            <a:pPr algn="ctr"/>
            <a:r>
              <a:rPr lang="en-US" altLang="ja-JP" dirty="0">
                <a:solidFill>
                  <a:srgbClr val="FF0000"/>
                </a:solidFill>
              </a:rPr>
              <a:t>〔</a:t>
            </a:r>
            <a:r>
              <a:rPr lang="ja-JP" altLang="en-US" dirty="0">
                <a:solidFill>
                  <a:srgbClr val="FF0000"/>
                </a:solidFill>
              </a:rPr>
              <a:t>認定期間中の単価増額は出来ません。</a:t>
            </a:r>
            <a:r>
              <a:rPr lang="en-US" altLang="ja-JP" dirty="0">
                <a:solidFill>
                  <a:srgbClr val="FF0000"/>
                </a:solidFill>
              </a:rPr>
              <a:t>〕</a:t>
            </a:r>
            <a:endParaRPr kumimoji="1" lang="ja-JP" altLang="en-US" dirty="0">
              <a:solidFill>
                <a:srgbClr val="FF0000"/>
              </a:solidFill>
            </a:endParaRPr>
          </a:p>
        </p:txBody>
      </p:sp>
      <p:pic>
        <p:nvPicPr>
          <p:cNvPr id="8" name="図 7">
            <a:extLst>
              <a:ext uri="{FF2B5EF4-FFF2-40B4-BE49-F238E27FC236}">
                <a16:creationId xmlns:a16="http://schemas.microsoft.com/office/drawing/2014/main" id="{72A32586-09B1-16D5-3616-612B40CBCC6B}"/>
              </a:ext>
            </a:extLst>
          </p:cNvPr>
          <p:cNvPicPr>
            <a:picLocks noChangeAspect="1"/>
          </p:cNvPicPr>
          <p:nvPr/>
        </p:nvPicPr>
        <p:blipFill>
          <a:blip r:embed="rId3"/>
          <a:stretch>
            <a:fillRect/>
          </a:stretch>
        </p:blipFill>
        <p:spPr>
          <a:xfrm>
            <a:off x="-3082" y="-30572"/>
            <a:ext cx="6858000" cy="4268203"/>
          </a:xfrm>
          <a:prstGeom prst="rect">
            <a:avLst/>
          </a:prstGeom>
        </p:spPr>
      </p:pic>
    </p:spTree>
    <p:extLst>
      <p:ext uri="{BB962C8B-B14F-4D97-AF65-F5344CB8AC3E}">
        <p14:creationId xmlns:p14="http://schemas.microsoft.com/office/powerpoint/2010/main" val="630972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03818" y="3377019"/>
            <a:ext cx="6121526" cy="1143933"/>
          </a:xfrm>
          <a:prstGeom prst="rect">
            <a:avLst/>
          </a:prstGeom>
        </p:spPr>
      </p:pic>
      <p:sp>
        <p:nvSpPr>
          <p:cNvPr id="4" name="Text Box 52"/>
          <p:cNvSpPr txBox="1">
            <a:spLocks noChangeArrowheads="1"/>
          </p:cNvSpPr>
          <p:nvPr/>
        </p:nvSpPr>
        <p:spPr bwMode="auto">
          <a:xfrm>
            <a:off x="3117252"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42</a:t>
            </a:r>
          </a:p>
        </p:txBody>
      </p:sp>
    </p:spTree>
    <p:extLst>
      <p:ext uri="{BB962C8B-B14F-4D97-AF65-F5344CB8AC3E}">
        <p14:creationId xmlns:p14="http://schemas.microsoft.com/office/powerpoint/2010/main" val="787677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252"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43</a:t>
            </a:r>
          </a:p>
        </p:txBody>
      </p:sp>
      <p:pic>
        <p:nvPicPr>
          <p:cNvPr id="4" name="図 3"/>
          <p:cNvPicPr>
            <a:picLocks noChangeAspect="1"/>
          </p:cNvPicPr>
          <p:nvPr/>
        </p:nvPicPr>
        <p:blipFill>
          <a:blip r:embed="rId2"/>
          <a:stretch>
            <a:fillRect/>
          </a:stretch>
        </p:blipFill>
        <p:spPr>
          <a:xfrm>
            <a:off x="368237" y="265163"/>
            <a:ext cx="6121526" cy="9375673"/>
          </a:xfrm>
          <a:prstGeom prst="rect">
            <a:avLst/>
          </a:prstGeom>
          <a:ln>
            <a:solidFill>
              <a:schemeClr val="tx1"/>
            </a:solidFill>
          </a:ln>
        </p:spPr>
      </p:pic>
    </p:spTree>
    <p:extLst>
      <p:ext uri="{BB962C8B-B14F-4D97-AF65-F5344CB8AC3E}">
        <p14:creationId xmlns:p14="http://schemas.microsoft.com/office/powerpoint/2010/main" val="268622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252"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44</a:t>
            </a:r>
          </a:p>
        </p:txBody>
      </p:sp>
      <p:pic>
        <p:nvPicPr>
          <p:cNvPr id="4" name="図 3"/>
          <p:cNvPicPr>
            <a:picLocks noChangeAspect="1"/>
          </p:cNvPicPr>
          <p:nvPr/>
        </p:nvPicPr>
        <p:blipFill>
          <a:blip r:embed="rId2"/>
          <a:stretch>
            <a:fillRect/>
          </a:stretch>
        </p:blipFill>
        <p:spPr>
          <a:xfrm>
            <a:off x="368237" y="261350"/>
            <a:ext cx="6121526" cy="9383299"/>
          </a:xfrm>
          <a:prstGeom prst="rect">
            <a:avLst/>
          </a:prstGeom>
          <a:ln>
            <a:solidFill>
              <a:schemeClr val="tx1"/>
            </a:solidFill>
          </a:ln>
        </p:spPr>
      </p:pic>
    </p:spTree>
    <p:extLst>
      <p:ext uri="{BB962C8B-B14F-4D97-AF65-F5344CB8AC3E}">
        <p14:creationId xmlns:p14="http://schemas.microsoft.com/office/powerpoint/2010/main" val="907305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6918"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45</a:t>
            </a:r>
          </a:p>
        </p:txBody>
      </p:sp>
      <p:pic>
        <p:nvPicPr>
          <p:cNvPr id="4" name="図 3"/>
          <p:cNvPicPr>
            <a:picLocks noChangeAspect="1"/>
          </p:cNvPicPr>
          <p:nvPr/>
        </p:nvPicPr>
        <p:blipFill>
          <a:blip r:embed="rId2"/>
          <a:stretch>
            <a:fillRect/>
          </a:stretch>
        </p:blipFill>
        <p:spPr>
          <a:xfrm>
            <a:off x="368237" y="319309"/>
            <a:ext cx="6121526" cy="9267381"/>
          </a:xfrm>
          <a:prstGeom prst="rect">
            <a:avLst/>
          </a:prstGeom>
          <a:ln>
            <a:solidFill>
              <a:schemeClr val="tx1"/>
            </a:solidFill>
          </a:ln>
        </p:spPr>
      </p:pic>
    </p:spTree>
    <p:extLst>
      <p:ext uri="{BB962C8B-B14F-4D97-AF65-F5344CB8AC3E}">
        <p14:creationId xmlns:p14="http://schemas.microsoft.com/office/powerpoint/2010/main" val="4137818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6918"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46</a:t>
            </a:r>
          </a:p>
        </p:txBody>
      </p:sp>
      <p:pic>
        <p:nvPicPr>
          <p:cNvPr id="4" name="図 3"/>
          <p:cNvPicPr>
            <a:picLocks noChangeAspect="1"/>
          </p:cNvPicPr>
          <p:nvPr/>
        </p:nvPicPr>
        <p:blipFill>
          <a:blip r:embed="rId2"/>
          <a:stretch>
            <a:fillRect/>
          </a:stretch>
        </p:blipFill>
        <p:spPr>
          <a:xfrm>
            <a:off x="368237" y="639610"/>
            <a:ext cx="6121526" cy="8626779"/>
          </a:xfrm>
          <a:prstGeom prst="rect">
            <a:avLst/>
          </a:prstGeom>
          <a:ln>
            <a:solidFill>
              <a:schemeClr val="tx1"/>
            </a:solidFill>
          </a:ln>
        </p:spPr>
      </p:pic>
    </p:spTree>
    <p:extLst>
      <p:ext uri="{BB962C8B-B14F-4D97-AF65-F5344CB8AC3E}">
        <p14:creationId xmlns:p14="http://schemas.microsoft.com/office/powerpoint/2010/main" val="3477699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252"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47</a:t>
            </a:r>
          </a:p>
        </p:txBody>
      </p:sp>
      <p:pic>
        <p:nvPicPr>
          <p:cNvPr id="4" name="図 3"/>
          <p:cNvPicPr>
            <a:picLocks noChangeAspect="1"/>
          </p:cNvPicPr>
          <p:nvPr/>
        </p:nvPicPr>
        <p:blipFill>
          <a:blip r:embed="rId2"/>
          <a:stretch>
            <a:fillRect/>
          </a:stretch>
        </p:blipFill>
        <p:spPr>
          <a:xfrm>
            <a:off x="368237" y="193477"/>
            <a:ext cx="6121526" cy="9519046"/>
          </a:xfrm>
          <a:prstGeom prst="rect">
            <a:avLst/>
          </a:prstGeom>
          <a:ln>
            <a:solidFill>
              <a:schemeClr val="tx1"/>
            </a:solidFill>
          </a:ln>
        </p:spPr>
      </p:pic>
    </p:spTree>
    <p:extLst>
      <p:ext uri="{BB962C8B-B14F-4D97-AF65-F5344CB8AC3E}">
        <p14:creationId xmlns:p14="http://schemas.microsoft.com/office/powerpoint/2010/main" val="470701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252"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48</a:t>
            </a:r>
          </a:p>
        </p:txBody>
      </p:sp>
      <p:pic>
        <p:nvPicPr>
          <p:cNvPr id="4" name="図 3"/>
          <p:cNvPicPr>
            <a:picLocks noChangeAspect="1"/>
          </p:cNvPicPr>
          <p:nvPr/>
        </p:nvPicPr>
        <p:blipFill>
          <a:blip r:embed="rId2"/>
          <a:stretch>
            <a:fillRect/>
          </a:stretch>
        </p:blipFill>
        <p:spPr>
          <a:xfrm>
            <a:off x="368237" y="305582"/>
            <a:ext cx="6121526" cy="9294835"/>
          </a:xfrm>
          <a:prstGeom prst="rect">
            <a:avLst/>
          </a:prstGeom>
          <a:ln>
            <a:solidFill>
              <a:schemeClr val="tx1"/>
            </a:solidFill>
          </a:ln>
        </p:spPr>
      </p:pic>
    </p:spTree>
    <p:extLst>
      <p:ext uri="{BB962C8B-B14F-4D97-AF65-F5344CB8AC3E}">
        <p14:creationId xmlns:p14="http://schemas.microsoft.com/office/powerpoint/2010/main" val="395445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角丸四角形 149"/>
          <p:cNvSpPr/>
          <p:nvPr/>
        </p:nvSpPr>
        <p:spPr>
          <a:xfrm>
            <a:off x="179261" y="6238038"/>
            <a:ext cx="4825944" cy="317435"/>
          </a:xfrm>
          <a:prstGeom prst="roundRect">
            <a:avLst>
              <a:gd name="adj" fmla="val 17336"/>
            </a:avLst>
          </a:prstGeom>
          <a:solidFill>
            <a:srgbClr val="FF66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角丸四角形 88"/>
          <p:cNvSpPr/>
          <p:nvPr/>
        </p:nvSpPr>
        <p:spPr>
          <a:xfrm>
            <a:off x="109262" y="777874"/>
            <a:ext cx="6647370" cy="1614370"/>
          </a:xfrm>
          <a:prstGeom prst="roundRect">
            <a:avLst>
              <a:gd name="adj" fmla="val 0"/>
            </a:avLst>
          </a:prstGeom>
          <a:solidFill>
            <a:srgbClr val="FFFF00">
              <a:alpha val="2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 name="角丸四角形 134"/>
          <p:cNvSpPr/>
          <p:nvPr/>
        </p:nvSpPr>
        <p:spPr>
          <a:xfrm>
            <a:off x="109262" y="7079451"/>
            <a:ext cx="3240052" cy="821794"/>
          </a:xfrm>
          <a:prstGeom prst="roundRect">
            <a:avLst>
              <a:gd name="adj" fmla="val 17336"/>
            </a:avLst>
          </a:prstGeom>
          <a:solidFill>
            <a:srgbClr val="FFCC00">
              <a:alpha val="31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角丸四角形 135"/>
          <p:cNvSpPr/>
          <p:nvPr/>
        </p:nvSpPr>
        <p:spPr>
          <a:xfrm>
            <a:off x="3597364" y="7087129"/>
            <a:ext cx="3107673" cy="772391"/>
          </a:xfrm>
          <a:prstGeom prst="roundRect">
            <a:avLst>
              <a:gd name="adj" fmla="val 17336"/>
            </a:avLst>
          </a:prstGeom>
          <a:solidFill>
            <a:srgbClr val="FFCC00">
              <a:alpha val="31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268620" y="93398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テキスト ボックス 32"/>
          <p:cNvSpPr txBox="1"/>
          <p:nvPr/>
        </p:nvSpPr>
        <p:spPr>
          <a:xfrm>
            <a:off x="85302" y="846486"/>
            <a:ext cx="1148417" cy="369332"/>
          </a:xfrm>
          <a:prstGeom prst="rect">
            <a:avLst/>
          </a:prstGeom>
          <a:noFill/>
        </p:spPr>
        <p:txBody>
          <a:bodyPr wrap="square" rtlCol="0">
            <a:prstTxWarp prst="textArchUp">
              <a:avLst/>
            </a:prstTxWarp>
            <a:spAutoFit/>
          </a:bodyPr>
          <a:lstStyle/>
          <a:p>
            <a:r>
              <a:rPr lang="ja-JP" altLang="en-US" dirty="0">
                <a:ln w="12700">
                  <a:noFill/>
                </a:ln>
                <a:solidFill>
                  <a:srgbClr val="FF6600"/>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ポイント</a:t>
            </a:r>
          </a:p>
        </p:txBody>
      </p:sp>
      <p:sp>
        <p:nvSpPr>
          <p:cNvPr id="34" name="正方形/長方形 33"/>
          <p:cNvSpPr/>
          <p:nvPr/>
        </p:nvSpPr>
        <p:spPr>
          <a:xfrm>
            <a:off x="278442" y="1351751"/>
            <a:ext cx="6336000" cy="47708"/>
          </a:xfrm>
          <a:prstGeom prst="rect">
            <a:avLst/>
          </a:prstGeom>
          <a:solidFill>
            <a:srgbClr val="A99770"/>
          </a:solidFill>
          <a:ln>
            <a:solidFill>
              <a:srgbClr val="A9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正方形/長方形 34"/>
          <p:cNvSpPr/>
          <p:nvPr/>
        </p:nvSpPr>
        <p:spPr>
          <a:xfrm>
            <a:off x="278442" y="1316635"/>
            <a:ext cx="6336000" cy="0"/>
          </a:xfrm>
          <a:prstGeom prst="rect">
            <a:avLst/>
          </a:prstGeom>
          <a:solidFill>
            <a:srgbClr val="A99770"/>
          </a:solidFill>
          <a:ln>
            <a:solidFill>
              <a:srgbClr val="A9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テキスト ボックス 35"/>
          <p:cNvSpPr txBox="1"/>
          <p:nvPr/>
        </p:nvSpPr>
        <p:spPr>
          <a:xfrm>
            <a:off x="310770" y="1372171"/>
            <a:ext cx="6535039" cy="1040285"/>
          </a:xfrm>
          <a:prstGeom prst="rect">
            <a:avLst/>
          </a:prstGeom>
          <a:noFill/>
        </p:spPr>
        <p:txBody>
          <a:bodyPr wrap="square" rtlCol="0">
            <a:spAutoFit/>
          </a:bodyPr>
          <a:lstStyle/>
          <a:p>
            <a:pPr>
              <a:lnSpc>
                <a:spcPct val="110000"/>
              </a:lnSpc>
            </a:pPr>
            <a:r>
              <a:rPr lang="ja-JP" altLang="en-US" sz="1400" dirty="0">
                <a:solidFill>
                  <a:srgbClr val="3F3725"/>
                </a:solidFill>
                <a:latin typeface="ＤＨＰ平成ゴシックW5" panose="020B0500000000000000" pitchFamily="50" charset="-128"/>
                <a:ea typeface="ＤＨＰ平成ゴシックW5" panose="020B0500000000000000" pitchFamily="50" charset="-128"/>
              </a:rPr>
              <a:t>○日当の取扱いについては、活動組織等の構成員間で十分な合意形成を図りま</a:t>
            </a:r>
            <a:endParaRPr lang="en-US" altLang="ja-JP" sz="1400" dirty="0">
              <a:solidFill>
                <a:srgbClr val="3F3725"/>
              </a:solidFill>
              <a:latin typeface="ＤＨＰ平成ゴシックW5" panose="020B0500000000000000" pitchFamily="50" charset="-128"/>
              <a:ea typeface="ＤＨＰ平成ゴシックW5" panose="020B0500000000000000" pitchFamily="50" charset="-128"/>
            </a:endParaRPr>
          </a:p>
          <a:p>
            <a:pPr>
              <a:lnSpc>
                <a:spcPct val="110000"/>
              </a:lnSpc>
            </a:pPr>
            <a:r>
              <a:rPr lang="ja-JP" altLang="en-US" sz="1400" dirty="0">
                <a:solidFill>
                  <a:srgbClr val="3F3725"/>
                </a:solidFill>
                <a:latin typeface="ＤＨＰ平成ゴシックW5" panose="020B0500000000000000" pitchFamily="50" charset="-128"/>
                <a:ea typeface="ＤＨＰ平成ゴシックW5" panose="020B0500000000000000" pitchFamily="50" charset="-128"/>
              </a:rPr>
              <a:t>　しょう。</a:t>
            </a:r>
            <a:endParaRPr lang="en-US" altLang="ja-JP" sz="1400" dirty="0">
              <a:solidFill>
                <a:srgbClr val="3F3725"/>
              </a:solidFill>
              <a:latin typeface="ＤＨＰ平成ゴシックW5" panose="020B0500000000000000" pitchFamily="50" charset="-128"/>
              <a:ea typeface="ＤＨＰ平成ゴシックW5" panose="020B0500000000000000" pitchFamily="50" charset="-128"/>
            </a:endParaRPr>
          </a:p>
          <a:p>
            <a:pPr>
              <a:lnSpc>
                <a:spcPct val="110000"/>
              </a:lnSpc>
            </a:pPr>
            <a:r>
              <a:rPr lang="ja-JP" altLang="en-US" sz="1400" dirty="0">
                <a:solidFill>
                  <a:srgbClr val="3F3725"/>
                </a:solidFill>
                <a:latin typeface="ＤＨＰ平成ゴシックW5" panose="020B0500000000000000" pitchFamily="50" charset="-128"/>
                <a:ea typeface="ＤＨＰ平成ゴシックW5" panose="020B0500000000000000" pitchFamily="50" charset="-128"/>
              </a:rPr>
              <a:t>○草刈りや泥上げ、補修作業などの労力提供の対価として日当を支払う場合は、</a:t>
            </a:r>
            <a:endParaRPr lang="en-US" altLang="ja-JP" sz="1400" dirty="0">
              <a:solidFill>
                <a:srgbClr val="3F3725"/>
              </a:solidFill>
              <a:latin typeface="ＤＨＰ平成ゴシックW5" panose="020B0500000000000000" pitchFamily="50" charset="-128"/>
              <a:ea typeface="ＤＨＰ平成ゴシックW5" panose="020B0500000000000000" pitchFamily="50" charset="-128"/>
            </a:endParaRPr>
          </a:p>
          <a:p>
            <a:pPr>
              <a:lnSpc>
                <a:spcPct val="110000"/>
              </a:lnSpc>
            </a:pPr>
            <a:r>
              <a:rPr lang="ja-JP" altLang="en-US" sz="1400" dirty="0">
                <a:solidFill>
                  <a:srgbClr val="3F3725"/>
                </a:solidFill>
                <a:latin typeface="ＤＨＰ平成ゴシックW5" panose="020B0500000000000000" pitchFamily="50" charset="-128"/>
                <a:ea typeface="ＤＨＰ平成ゴシックW5" panose="020B0500000000000000" pitchFamily="50" charset="-128"/>
              </a:rPr>
              <a:t>　活動に参加した本人に支払い、受領を確認しましょう。</a:t>
            </a:r>
            <a:endParaRPr lang="en-US" altLang="ja-JP" sz="1400" dirty="0">
              <a:solidFill>
                <a:srgbClr val="3F3725"/>
              </a:solidFill>
              <a:latin typeface="ＤＨＰ平成ゴシックW5" panose="020B0500000000000000" pitchFamily="50" charset="-128"/>
              <a:ea typeface="ＤＨＰ平成ゴシックW5" panose="020B0500000000000000" pitchFamily="50" charset="-128"/>
            </a:endParaRPr>
          </a:p>
        </p:txBody>
      </p:sp>
      <p:sp>
        <p:nvSpPr>
          <p:cNvPr id="94" name="下矢印 93"/>
          <p:cNvSpPr/>
          <p:nvPr/>
        </p:nvSpPr>
        <p:spPr>
          <a:xfrm>
            <a:off x="2945600" y="4991234"/>
            <a:ext cx="144000" cy="468000"/>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97" name="図 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97" y="5462118"/>
            <a:ext cx="523908" cy="567000"/>
          </a:xfrm>
          <a:prstGeom prst="rect">
            <a:avLst/>
          </a:prstGeom>
        </p:spPr>
      </p:pic>
      <p:pic>
        <p:nvPicPr>
          <p:cNvPr id="98" name="図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12" y="5433992"/>
            <a:ext cx="390490" cy="567000"/>
          </a:xfrm>
          <a:prstGeom prst="rect">
            <a:avLst/>
          </a:prstGeom>
        </p:spPr>
      </p:pic>
      <p:pic>
        <p:nvPicPr>
          <p:cNvPr id="101" name="図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8775" y="5460171"/>
            <a:ext cx="316386" cy="567000"/>
          </a:xfrm>
          <a:prstGeom prst="rect">
            <a:avLst/>
          </a:prstGeom>
        </p:spPr>
      </p:pic>
      <p:pic>
        <p:nvPicPr>
          <p:cNvPr id="105" name="図 10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94" r="100000">
                        <a14:foregroundMark x1="64567" y1="68548" x2="64567" y2="68548"/>
                        <a14:foregroundMark x1="83858" y1="75000" x2="83858" y2="75000"/>
                        <a14:foregroundMark x1="92126" y1="58871" x2="92126" y2="58871"/>
                        <a14:foregroundMark x1="62992" y1="79032" x2="62992" y2="79032"/>
                        <a14:foregroundMark x1="59449" y1="70161" x2="59449" y2="70161"/>
                        <a14:foregroundMark x1="64567" y1="59677" x2="64567" y2="59677"/>
                        <a14:foregroundMark x1="42520" y1="35484" x2="42520" y2="35484"/>
                        <a14:foregroundMark x1="40157" y1="17742" x2="40157" y2="17742"/>
                        <a14:foregroundMark x1="38189" y1="11290" x2="38189" y2="11290"/>
                        <a14:foregroundMark x1="47638" y1="60484" x2="47638" y2="60484"/>
                        <a14:foregroundMark x1="48031" y1="55645" x2="48031" y2="55645"/>
                        <a14:foregroundMark x1="2756" y1="6452" x2="2756" y2="6452"/>
                        <a14:foregroundMark x1="2362" y1="4839" x2="2362" y2="4839"/>
                        <a14:foregroundMark x1="1969" y1="10484" x2="1969" y2="10484"/>
                        <a14:foregroundMark x1="1969" y1="14516" x2="1969" y2="14516"/>
                        <a14:foregroundMark x1="4331" y1="19355" x2="4331" y2="19355"/>
                      </a14:backgroundRemoval>
                    </a14:imgEffect>
                  </a14:imgLayer>
                </a14:imgProps>
              </a:ext>
              <a:ext uri="{28A0092B-C50C-407E-A947-70E740481C1C}">
                <a14:useLocalDpi xmlns:a14="http://schemas.microsoft.com/office/drawing/2010/main" val="0"/>
              </a:ext>
            </a:extLst>
          </a:blip>
          <a:stretch>
            <a:fillRect/>
          </a:stretch>
        </p:blipFill>
        <p:spPr>
          <a:xfrm>
            <a:off x="2870772" y="5141055"/>
            <a:ext cx="386504" cy="189000"/>
          </a:xfrm>
          <a:prstGeom prst="rect">
            <a:avLst/>
          </a:prstGeom>
        </p:spPr>
      </p:pic>
      <p:sp>
        <p:nvSpPr>
          <p:cNvPr id="106" name="下矢印 105"/>
          <p:cNvSpPr/>
          <p:nvPr/>
        </p:nvSpPr>
        <p:spPr>
          <a:xfrm>
            <a:off x="2329493" y="4997113"/>
            <a:ext cx="144000" cy="468000"/>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7" name="下矢印 106"/>
          <p:cNvSpPr/>
          <p:nvPr/>
        </p:nvSpPr>
        <p:spPr>
          <a:xfrm>
            <a:off x="1404755" y="4986099"/>
            <a:ext cx="144000" cy="468000"/>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8" name="下矢印 107"/>
          <p:cNvSpPr/>
          <p:nvPr/>
        </p:nvSpPr>
        <p:spPr>
          <a:xfrm>
            <a:off x="962676" y="4994082"/>
            <a:ext cx="144000" cy="468000"/>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9" name="下矢印 108"/>
          <p:cNvSpPr/>
          <p:nvPr/>
        </p:nvSpPr>
        <p:spPr>
          <a:xfrm>
            <a:off x="464712" y="4986958"/>
            <a:ext cx="144000" cy="468000"/>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10" name="図 10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394" r="100000">
                        <a14:foregroundMark x1="64567" y1="68548" x2="64567" y2="68548"/>
                        <a14:foregroundMark x1="83858" y1="75000" x2="83858" y2="75000"/>
                        <a14:foregroundMark x1="92126" y1="58871" x2="92126" y2="58871"/>
                        <a14:foregroundMark x1="62992" y1="79032" x2="62992" y2="79032"/>
                        <a14:foregroundMark x1="59449" y1="70161" x2="59449" y2="70161"/>
                        <a14:foregroundMark x1="64567" y1="59677" x2="64567" y2="59677"/>
                        <a14:foregroundMark x1="42520" y1="35484" x2="42520" y2="35484"/>
                        <a14:foregroundMark x1="40157" y1="17742" x2="40157" y2="17742"/>
                        <a14:foregroundMark x1="38189" y1="11290" x2="38189" y2="11290"/>
                        <a14:foregroundMark x1="47638" y1="60484" x2="47638" y2="60484"/>
                        <a14:foregroundMark x1="48031" y1="55645" x2="48031" y2="55645"/>
                        <a14:foregroundMark x1="2756" y1="6452" x2="2756" y2="6452"/>
                        <a14:foregroundMark x1="2362" y1="4839" x2="2362" y2="4839"/>
                        <a14:foregroundMark x1="1969" y1="10484" x2="1969" y2="10484"/>
                        <a14:foregroundMark x1="1969" y1="14516" x2="1969" y2="14516"/>
                        <a14:foregroundMark x1="4331" y1="19355" x2="4331" y2="19355"/>
                      </a14:backgroundRemoval>
                    </a14:imgEffect>
                  </a14:imgLayer>
                </a14:imgProps>
              </a:ext>
              <a:ext uri="{28A0092B-C50C-407E-A947-70E740481C1C}">
                <a14:useLocalDpi xmlns:a14="http://schemas.microsoft.com/office/drawing/2010/main" val="0"/>
              </a:ext>
            </a:extLst>
          </a:blip>
          <a:stretch>
            <a:fillRect/>
          </a:stretch>
        </p:blipFill>
        <p:spPr>
          <a:xfrm>
            <a:off x="352779" y="5126056"/>
            <a:ext cx="447590" cy="218871"/>
          </a:xfrm>
          <a:prstGeom prst="rect">
            <a:avLst/>
          </a:prstGeom>
        </p:spPr>
      </p:pic>
      <p:pic>
        <p:nvPicPr>
          <p:cNvPr id="111" name="図 1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94" r="100000">
                        <a14:foregroundMark x1="64567" y1="68548" x2="64567" y2="68548"/>
                        <a14:foregroundMark x1="83858" y1="75000" x2="83858" y2="75000"/>
                        <a14:foregroundMark x1="92126" y1="58871" x2="92126" y2="58871"/>
                        <a14:foregroundMark x1="62992" y1="79032" x2="62992" y2="79032"/>
                        <a14:foregroundMark x1="59449" y1="70161" x2="59449" y2="70161"/>
                        <a14:foregroundMark x1="64567" y1="59677" x2="64567" y2="59677"/>
                        <a14:foregroundMark x1="42520" y1="35484" x2="42520" y2="35484"/>
                        <a14:foregroundMark x1="40157" y1="17742" x2="40157" y2="17742"/>
                        <a14:foregroundMark x1="38189" y1="11290" x2="38189" y2="11290"/>
                        <a14:foregroundMark x1="47638" y1="60484" x2="47638" y2="60484"/>
                        <a14:foregroundMark x1="48031" y1="55645" x2="48031" y2="55645"/>
                        <a14:foregroundMark x1="2756" y1="6452" x2="2756" y2="6452"/>
                        <a14:foregroundMark x1="2362" y1="4839" x2="2362" y2="4839"/>
                        <a14:foregroundMark x1="1969" y1="10484" x2="1969" y2="10484"/>
                        <a14:foregroundMark x1="1969" y1="14516" x2="1969" y2="14516"/>
                        <a14:foregroundMark x1="4331" y1="19355" x2="4331" y2="19355"/>
                      </a14:backgroundRemoval>
                    </a14:imgEffect>
                  </a14:imgLayer>
                </a14:imgProps>
              </a:ext>
              <a:ext uri="{28A0092B-C50C-407E-A947-70E740481C1C}">
                <a14:useLocalDpi xmlns:a14="http://schemas.microsoft.com/office/drawing/2010/main" val="0"/>
              </a:ext>
            </a:extLst>
          </a:blip>
          <a:stretch>
            <a:fillRect/>
          </a:stretch>
        </p:blipFill>
        <p:spPr>
          <a:xfrm>
            <a:off x="2254333" y="5139049"/>
            <a:ext cx="386504" cy="189000"/>
          </a:xfrm>
          <a:prstGeom prst="rect">
            <a:avLst/>
          </a:prstGeom>
        </p:spPr>
      </p:pic>
      <p:pic>
        <p:nvPicPr>
          <p:cNvPr id="112" name="図 11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94" r="100000">
                        <a14:foregroundMark x1="64567" y1="68548" x2="64567" y2="68548"/>
                        <a14:foregroundMark x1="83858" y1="75000" x2="83858" y2="75000"/>
                        <a14:foregroundMark x1="92126" y1="58871" x2="92126" y2="58871"/>
                        <a14:foregroundMark x1="62992" y1="79032" x2="62992" y2="79032"/>
                        <a14:foregroundMark x1="59449" y1="70161" x2="59449" y2="70161"/>
                        <a14:foregroundMark x1="64567" y1="59677" x2="64567" y2="59677"/>
                        <a14:foregroundMark x1="42520" y1="35484" x2="42520" y2="35484"/>
                        <a14:foregroundMark x1="40157" y1="17742" x2="40157" y2="17742"/>
                        <a14:foregroundMark x1="38189" y1="11290" x2="38189" y2="11290"/>
                        <a14:foregroundMark x1="47638" y1="60484" x2="47638" y2="60484"/>
                        <a14:foregroundMark x1="48031" y1="55645" x2="48031" y2="55645"/>
                        <a14:foregroundMark x1="2756" y1="6452" x2="2756" y2="6452"/>
                        <a14:foregroundMark x1="2362" y1="4839" x2="2362" y2="4839"/>
                        <a14:foregroundMark x1="1969" y1="10484" x2="1969" y2="10484"/>
                        <a14:foregroundMark x1="1969" y1="14516" x2="1969" y2="14516"/>
                        <a14:foregroundMark x1="4331" y1="19355" x2="4331" y2="19355"/>
                      </a14:backgroundRemoval>
                    </a14:imgEffect>
                  </a14:imgLayer>
                </a14:imgProps>
              </a:ext>
              <a:ext uri="{28A0092B-C50C-407E-A947-70E740481C1C}">
                <a14:useLocalDpi xmlns:a14="http://schemas.microsoft.com/office/drawing/2010/main" val="0"/>
              </a:ext>
            </a:extLst>
          </a:blip>
          <a:stretch>
            <a:fillRect/>
          </a:stretch>
        </p:blipFill>
        <p:spPr>
          <a:xfrm>
            <a:off x="1346097" y="5128541"/>
            <a:ext cx="386504" cy="189000"/>
          </a:xfrm>
          <a:prstGeom prst="rect">
            <a:avLst/>
          </a:prstGeom>
        </p:spPr>
      </p:pic>
      <p:pic>
        <p:nvPicPr>
          <p:cNvPr id="113" name="図 11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94" r="100000">
                        <a14:foregroundMark x1="64567" y1="68548" x2="64567" y2="68548"/>
                        <a14:foregroundMark x1="83858" y1="75000" x2="83858" y2="75000"/>
                        <a14:foregroundMark x1="92126" y1="58871" x2="92126" y2="58871"/>
                        <a14:foregroundMark x1="62992" y1="79032" x2="62992" y2="79032"/>
                        <a14:foregroundMark x1="59449" y1="70161" x2="59449" y2="70161"/>
                        <a14:foregroundMark x1="64567" y1="59677" x2="64567" y2="59677"/>
                        <a14:foregroundMark x1="42520" y1="35484" x2="42520" y2="35484"/>
                        <a14:foregroundMark x1="40157" y1="17742" x2="40157" y2="17742"/>
                        <a14:foregroundMark x1="38189" y1="11290" x2="38189" y2="11290"/>
                        <a14:foregroundMark x1="47638" y1="60484" x2="47638" y2="60484"/>
                        <a14:foregroundMark x1="48031" y1="55645" x2="48031" y2="55645"/>
                        <a14:foregroundMark x1="2756" y1="6452" x2="2756" y2="6452"/>
                        <a14:foregroundMark x1="2362" y1="4839" x2="2362" y2="4839"/>
                        <a14:foregroundMark x1="1969" y1="10484" x2="1969" y2="10484"/>
                        <a14:foregroundMark x1="1969" y1="14516" x2="1969" y2="14516"/>
                        <a14:foregroundMark x1="4331" y1="19355" x2="4331" y2="19355"/>
                      </a14:backgroundRemoval>
                    </a14:imgEffect>
                  </a14:imgLayer>
                </a14:imgProps>
              </a:ext>
              <a:ext uri="{28A0092B-C50C-407E-A947-70E740481C1C}">
                <a14:useLocalDpi xmlns:a14="http://schemas.microsoft.com/office/drawing/2010/main" val="0"/>
              </a:ext>
            </a:extLst>
          </a:blip>
          <a:stretch>
            <a:fillRect/>
          </a:stretch>
        </p:blipFill>
        <p:spPr>
          <a:xfrm>
            <a:off x="865771" y="5127736"/>
            <a:ext cx="386504" cy="189000"/>
          </a:xfrm>
          <a:prstGeom prst="rect">
            <a:avLst/>
          </a:prstGeom>
        </p:spPr>
      </p:pic>
      <p:sp>
        <p:nvSpPr>
          <p:cNvPr id="116" name="下矢印 115"/>
          <p:cNvSpPr/>
          <p:nvPr/>
        </p:nvSpPr>
        <p:spPr>
          <a:xfrm>
            <a:off x="2336188" y="3025893"/>
            <a:ext cx="597702" cy="162190"/>
          </a:xfrm>
          <a:prstGeom prst="downArrow">
            <a:avLst>
              <a:gd name="adj1" fmla="val 62552"/>
              <a:gd name="adj2" fmla="val 42214"/>
            </a:avLst>
          </a:prstGeom>
          <a:solidFill>
            <a:srgbClr val="FE9F8C"/>
          </a:solidFill>
          <a:ln>
            <a:solidFill>
              <a:srgbClr val="FE9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30" name="Rectangle 110"/>
          <p:cNvSpPr>
            <a:spLocks noChangeArrowheads="1"/>
          </p:cNvSpPr>
          <p:nvPr/>
        </p:nvSpPr>
        <p:spPr bwMode="auto">
          <a:xfrm>
            <a:off x="276938" y="7124390"/>
            <a:ext cx="3005429" cy="738664"/>
          </a:xfrm>
          <a:prstGeom prst="rect">
            <a:avLst/>
          </a:prstGeom>
          <a:noFill/>
        </p:spPr>
        <p:txBody>
          <a:bodyPr wrap="square" lIns="0" tIns="0" rIns="0" bIns="0" rtlCol="0">
            <a:spAutoFit/>
          </a:bodyPr>
          <a:lstStyle/>
          <a:p>
            <a:r>
              <a:rPr lang="ja-JP" altLang="en-US" dirty="0">
                <a:solidFill>
                  <a:srgbClr val="3F3725"/>
                </a:solidFill>
                <a:latin typeface="ＤＦ平成ゴシック体W5" panose="020B0509000000000000" pitchFamily="49" charset="-128"/>
                <a:ea typeface="ＤＦ平成ゴシック体W5" panose="020B0509000000000000" pitchFamily="49" charset="-128"/>
              </a:rPr>
              <a:t>参加者ごとの活動日、活動内容、時間等と支払額を一覧表にし、</a:t>
            </a:r>
            <a:r>
              <a:rPr lang="ja-JP" altLang="en-US" b="1" dirty="0">
                <a:solidFill>
                  <a:srgbClr val="FF0000"/>
                </a:solidFill>
                <a:latin typeface="ＤＦ平成ゴシック体W5" panose="020B0509000000000000" pitchFamily="49" charset="-128"/>
                <a:ea typeface="ＤＦ平成ゴシック体W5" panose="020B0509000000000000" pitchFamily="49" charset="-128"/>
              </a:rPr>
              <a:t>参加者本人から受領印又はサインと受領日を記入してもらい</a:t>
            </a:r>
            <a:r>
              <a:rPr lang="ja-JP" altLang="en-US" dirty="0">
                <a:solidFill>
                  <a:srgbClr val="3F3725"/>
                </a:solidFill>
                <a:latin typeface="ＤＦ平成ゴシック体W5" panose="020B0509000000000000" pitchFamily="49" charset="-128"/>
                <a:ea typeface="ＤＦ平成ゴシック体W5" panose="020B0509000000000000" pitchFamily="49" charset="-128"/>
              </a:rPr>
              <a:t>、管理しましょう。</a:t>
            </a:r>
            <a:r>
              <a:rPr lang="en-US" altLang="ja-JP" sz="1000" dirty="0">
                <a:solidFill>
                  <a:srgbClr val="3F3725"/>
                </a:solidFill>
                <a:latin typeface="ＤＦ平成ゴシック体W5" panose="020B0509000000000000" pitchFamily="49" charset="-128"/>
                <a:ea typeface="ＤＦ平成ゴシック体W5" panose="020B0509000000000000" pitchFamily="49" charset="-128"/>
              </a:rPr>
              <a:t>※1</a:t>
            </a:r>
          </a:p>
        </p:txBody>
      </p:sp>
      <p:sp>
        <p:nvSpPr>
          <p:cNvPr id="131" name="正方形/長方形 130"/>
          <p:cNvSpPr/>
          <p:nvPr/>
        </p:nvSpPr>
        <p:spPr>
          <a:xfrm>
            <a:off x="1287969" y="7908955"/>
            <a:ext cx="857927" cy="253916"/>
          </a:xfrm>
          <a:prstGeom prst="rect">
            <a:avLst/>
          </a:prstGeom>
        </p:spPr>
        <p:txBody>
          <a:bodyPr wrap="none">
            <a:spAutoFit/>
          </a:bodyPr>
          <a:lstStyle/>
          <a:p>
            <a:r>
              <a:rPr lang="ja-JP" altLang="en-US" sz="1050" dirty="0">
                <a:latin typeface="HG丸ｺﾞｼｯｸM-PRO" panose="020F0600000000000000" pitchFamily="50" charset="-128"/>
                <a:ea typeface="HG丸ｺﾞｼｯｸM-PRO" panose="020F0600000000000000" pitchFamily="50" charset="-128"/>
              </a:rPr>
              <a:t>一覧表の例</a:t>
            </a:r>
            <a:endParaRPr lang="ja-JP" altLang="en-US" sz="1050" dirty="0"/>
          </a:p>
        </p:txBody>
      </p:sp>
      <p:sp>
        <p:nvSpPr>
          <p:cNvPr id="4" name="正方形/長方形 3"/>
          <p:cNvSpPr/>
          <p:nvPr/>
        </p:nvSpPr>
        <p:spPr>
          <a:xfrm>
            <a:off x="3694843" y="7114527"/>
            <a:ext cx="2998458" cy="738664"/>
          </a:xfrm>
          <a:prstGeom prst="rect">
            <a:avLst/>
          </a:prstGeom>
          <a:noFill/>
        </p:spPr>
        <p:txBody>
          <a:bodyPr wrap="square" lIns="0" tIns="0" rIns="0" bIns="0" rtlCol="0">
            <a:spAutoFit/>
          </a:bodyPr>
          <a:lstStyle/>
          <a:p>
            <a:r>
              <a:rPr lang="ja-JP" altLang="en-US" dirty="0">
                <a:solidFill>
                  <a:srgbClr val="3F3725"/>
                </a:solidFill>
                <a:latin typeface="ＤＦ平成ゴシック体W5" panose="020B0509000000000000" pitchFamily="49" charset="-128"/>
                <a:ea typeface="ＤＦ平成ゴシック体W5" panose="020B0509000000000000" pitchFamily="49" charset="-128"/>
              </a:rPr>
              <a:t>代表者が一括して受け取る場合も、一覧表に</a:t>
            </a:r>
            <a:r>
              <a:rPr lang="ja-JP" altLang="en-US" b="1" dirty="0">
                <a:solidFill>
                  <a:srgbClr val="FF0000"/>
                </a:solidFill>
                <a:latin typeface="ＤＦ平成ゴシック体W5" panose="020B0509000000000000" pitchFamily="49" charset="-128"/>
                <a:ea typeface="ＤＦ平成ゴシック体W5" panose="020B0509000000000000" pitchFamily="49" charset="-128"/>
              </a:rPr>
              <a:t>参加者本人から受領印・サインを記入してもらい</a:t>
            </a:r>
            <a:r>
              <a:rPr lang="ja-JP" altLang="en-US" dirty="0">
                <a:solidFill>
                  <a:srgbClr val="3F3725"/>
                </a:solidFill>
                <a:latin typeface="ＤＦ平成ゴシック体W5" panose="020B0509000000000000" pitchFamily="49" charset="-128"/>
                <a:ea typeface="ＤＦ平成ゴシック体W5" panose="020B0509000000000000" pitchFamily="49" charset="-128"/>
              </a:rPr>
              <a:t>、</a:t>
            </a:r>
            <a:r>
              <a:rPr lang="ja-JP" altLang="en-US" u="sng" dirty="0">
                <a:solidFill>
                  <a:srgbClr val="3F3725"/>
                </a:solidFill>
                <a:latin typeface="ＤＦ平成ゴシック体W5" panose="020B0509000000000000" pitchFamily="49" charset="-128"/>
                <a:ea typeface="ＤＦ平成ゴシック体W5" panose="020B0509000000000000" pitchFamily="49" charset="-128"/>
              </a:rPr>
              <a:t>これを活動組織に提出</a:t>
            </a:r>
            <a:r>
              <a:rPr lang="ja-JP" altLang="en-US" dirty="0">
                <a:solidFill>
                  <a:srgbClr val="3F3725"/>
                </a:solidFill>
                <a:latin typeface="ＤＦ平成ゴシック体W5" panose="020B0509000000000000" pitchFamily="49" charset="-128"/>
                <a:ea typeface="ＤＦ平成ゴシック体W5" panose="020B0509000000000000" pitchFamily="49" charset="-128"/>
              </a:rPr>
              <a:t>しましょう。</a:t>
            </a:r>
            <a:r>
              <a:rPr lang="en-US" altLang="ja-JP" sz="1000" dirty="0">
                <a:solidFill>
                  <a:srgbClr val="3F3725"/>
                </a:solidFill>
                <a:latin typeface="ＤＦ平成ゴシック体W5" panose="020B0509000000000000" pitchFamily="49" charset="-128"/>
                <a:ea typeface="ＤＦ平成ゴシック体W5" panose="020B0509000000000000" pitchFamily="49" charset="-128"/>
              </a:rPr>
              <a:t>※1</a:t>
            </a:r>
            <a:endParaRPr lang="ja-JP" altLang="ja-JP" sz="10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59" name="角丸四角形 58"/>
          <p:cNvSpPr/>
          <p:nvPr/>
        </p:nvSpPr>
        <p:spPr>
          <a:xfrm>
            <a:off x="4352620" y="7901245"/>
            <a:ext cx="1499949" cy="250684"/>
          </a:xfrm>
          <a:prstGeom prst="roundRect">
            <a:avLst>
              <a:gd name="adj" fmla="val 17336"/>
            </a:avLst>
          </a:prstGeom>
          <a:solidFill>
            <a:srgbClr val="FFC000">
              <a:alpha val="20000"/>
            </a:srgb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活動組織</a:t>
            </a:r>
          </a:p>
        </p:txBody>
      </p:sp>
      <p:sp>
        <p:nvSpPr>
          <p:cNvPr id="60" name="角丸四角形 59"/>
          <p:cNvSpPr/>
          <p:nvPr/>
        </p:nvSpPr>
        <p:spPr>
          <a:xfrm>
            <a:off x="4333027" y="8344813"/>
            <a:ext cx="1519541" cy="382409"/>
          </a:xfrm>
          <a:prstGeom prst="roundRect">
            <a:avLst>
              <a:gd name="adj" fmla="val 17336"/>
            </a:avLst>
          </a:prstGeom>
          <a:solidFill>
            <a:srgbClr val="FFC000">
              <a:alpha val="20000"/>
            </a:srgb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構成団体や集落の</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代表者</a:t>
            </a:r>
          </a:p>
        </p:txBody>
      </p:sp>
      <p:pic>
        <p:nvPicPr>
          <p:cNvPr id="61" name="図 60"/>
          <p:cNvPicPr>
            <a:picLocks noChangeAspect="1"/>
          </p:cNvPicPr>
          <p:nvPr/>
        </p:nvPicPr>
        <p:blipFill rotWithShape="1">
          <a:blip r:embed="rId10" cstate="print">
            <a:extLst>
              <a:ext uri="{28A0092B-C50C-407E-A947-70E740481C1C}">
                <a14:useLocalDpi xmlns:a14="http://schemas.microsoft.com/office/drawing/2010/main" val="0"/>
              </a:ext>
            </a:extLst>
          </a:blip>
          <a:srcRect r="-2655" b="24935"/>
          <a:stretch/>
        </p:blipFill>
        <p:spPr>
          <a:xfrm>
            <a:off x="4182064" y="9010698"/>
            <a:ext cx="410447" cy="490411"/>
          </a:xfrm>
          <a:prstGeom prst="rect">
            <a:avLst/>
          </a:prstGeom>
        </p:spPr>
      </p:pic>
      <p:pic>
        <p:nvPicPr>
          <p:cNvPr id="62" name="図 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81879" y="9020315"/>
            <a:ext cx="283000" cy="507169"/>
          </a:xfrm>
          <a:prstGeom prst="rect">
            <a:avLst/>
          </a:prstGeom>
        </p:spPr>
      </p:pic>
      <p:pic>
        <p:nvPicPr>
          <p:cNvPr id="63" name="図 62"/>
          <p:cNvPicPr>
            <a:picLocks noChangeAspect="1"/>
          </p:cNvPicPr>
          <p:nvPr/>
        </p:nvPicPr>
        <p:blipFill rotWithShape="1">
          <a:blip r:embed="rId12" cstate="print">
            <a:extLst>
              <a:ext uri="{28A0092B-C50C-407E-A947-70E740481C1C}">
                <a14:useLocalDpi xmlns:a14="http://schemas.microsoft.com/office/drawing/2010/main" val="0"/>
              </a:ext>
            </a:extLst>
          </a:blip>
          <a:srcRect r="2116" b="22202"/>
          <a:stretch/>
        </p:blipFill>
        <p:spPr>
          <a:xfrm>
            <a:off x="5725437" y="9033107"/>
            <a:ext cx="306056" cy="474920"/>
          </a:xfrm>
          <a:prstGeom prst="rect">
            <a:avLst/>
          </a:prstGeom>
        </p:spPr>
      </p:pic>
      <p:sp>
        <p:nvSpPr>
          <p:cNvPr id="6" name="下矢印 5"/>
          <p:cNvSpPr/>
          <p:nvPr/>
        </p:nvSpPr>
        <p:spPr>
          <a:xfrm>
            <a:off x="5032072" y="8822966"/>
            <a:ext cx="108000" cy="175339"/>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5" name="下矢印 64"/>
          <p:cNvSpPr/>
          <p:nvPr/>
        </p:nvSpPr>
        <p:spPr>
          <a:xfrm rot="2494114">
            <a:off x="4408521" y="8767946"/>
            <a:ext cx="99665" cy="248082"/>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6" name="下矢印 65"/>
          <p:cNvSpPr/>
          <p:nvPr/>
        </p:nvSpPr>
        <p:spPr>
          <a:xfrm rot="13294114">
            <a:off x="4536889" y="8783179"/>
            <a:ext cx="85393" cy="248082"/>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7" name="下矢印 66"/>
          <p:cNvSpPr/>
          <p:nvPr/>
        </p:nvSpPr>
        <p:spPr>
          <a:xfrm flipV="1">
            <a:off x="5140072" y="8814046"/>
            <a:ext cx="108000" cy="175339"/>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3" name="下矢印 72"/>
          <p:cNvSpPr/>
          <p:nvPr/>
        </p:nvSpPr>
        <p:spPr>
          <a:xfrm>
            <a:off x="4664805" y="8156737"/>
            <a:ext cx="108000" cy="175339"/>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4" name="下矢印 73"/>
          <p:cNvSpPr/>
          <p:nvPr/>
        </p:nvSpPr>
        <p:spPr>
          <a:xfrm flipV="1">
            <a:off x="5450774" y="8155794"/>
            <a:ext cx="108000" cy="175339"/>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5" name="ホームベース 74"/>
          <p:cNvSpPr/>
          <p:nvPr/>
        </p:nvSpPr>
        <p:spPr>
          <a:xfrm>
            <a:off x="3531979" y="8744196"/>
            <a:ext cx="747316" cy="208877"/>
          </a:xfrm>
          <a:prstGeom prst="homePlate">
            <a:avLst>
              <a:gd name="adj" fmla="val 39487"/>
            </a:avLst>
          </a:prstGeom>
          <a:solidFill>
            <a:srgbClr val="FFCC00">
              <a:alpha val="74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sp>
      <p:sp>
        <p:nvSpPr>
          <p:cNvPr id="76" name="テキスト ボックス 75"/>
          <p:cNvSpPr txBox="1"/>
          <p:nvPr/>
        </p:nvSpPr>
        <p:spPr>
          <a:xfrm>
            <a:off x="3565643" y="8711561"/>
            <a:ext cx="643625" cy="239104"/>
          </a:xfrm>
          <a:prstGeom prst="rect">
            <a:avLst/>
          </a:prstGeom>
          <a:noFill/>
        </p:spPr>
        <p:txBody>
          <a:bodyPr wrap="square" rtlCol="0">
            <a:spAutoFit/>
          </a:bodyPr>
          <a:lstStyle/>
          <a:p>
            <a:pPr>
              <a:lnSpc>
                <a:spcPct val="110000"/>
              </a:lnSpc>
            </a:pPr>
            <a:r>
              <a:rPr lang="ja-JP" altLang="en-US" sz="900" dirty="0">
                <a:solidFill>
                  <a:srgbClr val="383838"/>
                </a:solidFill>
                <a:latin typeface="ＤＦ平成ゴシック体W5" panose="020B0509000000000000" pitchFamily="49" charset="-128"/>
                <a:ea typeface="ＤＦ平成ゴシック体W5" panose="020B0509000000000000" pitchFamily="49" charset="-128"/>
              </a:rPr>
              <a:t>日当支払</a:t>
            </a:r>
            <a:endParaRPr lang="en-US" altLang="ja-JP" sz="900" dirty="0">
              <a:solidFill>
                <a:srgbClr val="383838"/>
              </a:solidFill>
              <a:latin typeface="ＤＦ平成ゴシック体W5" panose="020B0509000000000000" pitchFamily="49" charset="-128"/>
              <a:ea typeface="ＤＦ平成ゴシック体W5" panose="020B0509000000000000" pitchFamily="49" charset="-128"/>
            </a:endParaRPr>
          </a:p>
        </p:txBody>
      </p:sp>
      <p:sp>
        <p:nvSpPr>
          <p:cNvPr id="115" name="角丸四角形 114"/>
          <p:cNvSpPr/>
          <p:nvPr/>
        </p:nvSpPr>
        <p:spPr>
          <a:xfrm>
            <a:off x="109263" y="2549280"/>
            <a:ext cx="4954109" cy="474953"/>
          </a:xfrm>
          <a:prstGeom prst="roundRect">
            <a:avLst>
              <a:gd name="adj" fmla="val 17336"/>
            </a:avLst>
          </a:prstGeom>
          <a:solidFill>
            <a:srgbClr val="FFC000">
              <a:alpha val="20000"/>
            </a:srgb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F3725"/>
                </a:solidFill>
                <a:latin typeface="ＤＨＰ平成ゴシックW5" panose="020B0500000000000000" pitchFamily="50" charset="-128"/>
                <a:ea typeface="ＤＨＰ平成ゴシックW5" panose="020B0500000000000000" pitchFamily="50" charset="-128"/>
              </a:rPr>
              <a:t>日当の取扱いについて、活動組織等の構成員間で合意形成</a:t>
            </a:r>
            <a:endParaRPr lang="en-US" altLang="ja-JP" dirty="0">
              <a:solidFill>
                <a:srgbClr val="3F3725"/>
              </a:solidFill>
              <a:latin typeface="ＤＨＰ平成ゴシックW5" panose="020B0500000000000000" pitchFamily="50" charset="-128"/>
              <a:ea typeface="ＤＨＰ平成ゴシックW5" panose="020B0500000000000000" pitchFamily="50" charset="-128"/>
            </a:endParaRPr>
          </a:p>
          <a:p>
            <a:pPr algn="ctr"/>
            <a:r>
              <a:rPr lang="ja-JP" altLang="en-US" dirty="0">
                <a:solidFill>
                  <a:srgbClr val="3F3725"/>
                </a:solidFill>
                <a:latin typeface="ＤＨＰ平成ゴシックW5" panose="020B0500000000000000" pitchFamily="50" charset="-128"/>
                <a:ea typeface="ＤＨＰ平成ゴシックW5" panose="020B0500000000000000" pitchFamily="50" charset="-128"/>
              </a:rPr>
              <a:t>（ポイント  １  の場の活用）</a:t>
            </a:r>
            <a:endParaRPr lang="ja-JP" altLang="en-US"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68" name="下矢印 67"/>
          <p:cNvSpPr/>
          <p:nvPr/>
        </p:nvSpPr>
        <p:spPr>
          <a:xfrm rot="7894114">
            <a:off x="5719830" y="8756570"/>
            <a:ext cx="99665" cy="248082"/>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9" name="下矢印 68"/>
          <p:cNvSpPr/>
          <p:nvPr/>
        </p:nvSpPr>
        <p:spPr>
          <a:xfrm rot="18694114">
            <a:off x="5622183" y="8817834"/>
            <a:ext cx="85393" cy="248082"/>
          </a:xfrm>
          <a:prstGeom prst="downArrow">
            <a:avLst/>
          </a:prstGeom>
          <a:solidFill>
            <a:schemeClr val="accent4"/>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90" name="図 8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7553" y="792141"/>
            <a:ext cx="383040" cy="504000"/>
          </a:xfrm>
          <a:prstGeom prst="rect">
            <a:avLst/>
          </a:prstGeom>
        </p:spPr>
      </p:pic>
      <p:sp>
        <p:nvSpPr>
          <p:cNvPr id="31" name="テキスト ボックス 30"/>
          <p:cNvSpPr txBox="1"/>
          <p:nvPr/>
        </p:nvSpPr>
        <p:spPr>
          <a:xfrm>
            <a:off x="249207" y="832472"/>
            <a:ext cx="6287622" cy="481863"/>
          </a:xfrm>
          <a:prstGeom prst="rect">
            <a:avLst/>
          </a:prstGeom>
          <a:noFill/>
        </p:spPr>
        <p:txBody>
          <a:bodyPr wrap="square" rtlCol="0">
            <a:spAutoFit/>
          </a:bodyPr>
          <a:lstStyle/>
          <a:p>
            <a:pPr>
              <a:lnSpc>
                <a:spcPct val="150000"/>
              </a:lnSpc>
            </a:pPr>
            <a:r>
              <a:rPr lang="ja-JP" altLang="en-US" sz="2000" dirty="0">
                <a:latin typeface="HGP創英角ｺﾞｼｯｸUB" panose="020B0900000000000000" pitchFamily="50" charset="-128"/>
                <a:ea typeface="HGP創英角ｺﾞｼｯｸUB" panose="020B0900000000000000" pitchFamily="50" charset="-128"/>
              </a:rPr>
              <a:t>３　日当は活動参加者本人に支払い受領を確認しましょう</a:t>
            </a:r>
            <a:endParaRPr lang="en-US" altLang="ja-JP" sz="2000" dirty="0">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1085990" y="6783912"/>
            <a:ext cx="1261884" cy="295466"/>
          </a:xfrm>
          <a:prstGeom prst="rect">
            <a:avLst/>
          </a:prstGeom>
          <a:solidFill>
            <a:srgbClr val="FF9966"/>
          </a:solidFill>
        </p:spPr>
        <p:txBody>
          <a:bodyPr wrap="square" rtlCol="0" anchor="ctr">
            <a:spAutoFit/>
          </a:bodyPr>
          <a:lstStyle/>
          <a:p>
            <a:pPr algn="ctr">
              <a:lnSpc>
                <a:spcPct val="110000"/>
              </a:lnSpc>
              <a:spcBef>
                <a:spcPts val="450"/>
              </a:spcBef>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日当の受領確認</a:t>
            </a:r>
          </a:p>
        </p:txBody>
      </p:sp>
      <p:sp>
        <p:nvSpPr>
          <p:cNvPr id="92" name="正方形/長方形 91"/>
          <p:cNvSpPr/>
          <p:nvPr/>
        </p:nvSpPr>
        <p:spPr>
          <a:xfrm>
            <a:off x="3959731" y="6790121"/>
            <a:ext cx="2397965" cy="295466"/>
          </a:xfrm>
          <a:prstGeom prst="rect">
            <a:avLst/>
          </a:prstGeom>
          <a:solidFill>
            <a:srgbClr val="FF9966"/>
          </a:solidFill>
        </p:spPr>
        <p:txBody>
          <a:bodyPr wrap="square" rtlCol="0" anchor="ctr">
            <a:spAutoFit/>
          </a:bodyPr>
          <a:lstStyle/>
          <a:p>
            <a:pPr algn="ctr">
              <a:lnSpc>
                <a:spcPct val="110000"/>
              </a:lnSpc>
              <a:spcBef>
                <a:spcPts val="450"/>
              </a:spcBef>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代表者が一括して受け取る場合</a:t>
            </a:r>
          </a:p>
        </p:txBody>
      </p:sp>
      <p:sp>
        <p:nvSpPr>
          <p:cNvPr id="117" name="Rectangle 110"/>
          <p:cNvSpPr>
            <a:spLocks noChangeArrowheads="1"/>
          </p:cNvSpPr>
          <p:nvPr/>
        </p:nvSpPr>
        <p:spPr bwMode="auto">
          <a:xfrm>
            <a:off x="179261" y="8926638"/>
            <a:ext cx="3092416" cy="523220"/>
          </a:xfrm>
          <a:prstGeom prst="rect">
            <a:avLst/>
          </a:prstGeom>
          <a:noFill/>
        </p:spPr>
        <p:txBody>
          <a:bodyPr wrap="square" lIns="0" tIns="0" rIns="0" bIns="0" rtlCol="0">
            <a:spAutoFit/>
          </a:bodyPr>
          <a:lstStyle/>
          <a:p>
            <a:r>
              <a:rPr lang="en-US" altLang="ja-JP" sz="1000" dirty="0">
                <a:solidFill>
                  <a:srgbClr val="3F3725"/>
                </a:solidFill>
                <a:latin typeface="ＤＦ平成ゴシック体W5" panose="020B0509000000000000" pitchFamily="49" charset="-128"/>
                <a:ea typeface="ＤＦ平成ゴシック体W5" panose="020B0509000000000000" pitchFamily="49" charset="-128"/>
              </a:rPr>
              <a:t>※1</a:t>
            </a: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　金融機関への振込により支払う場合、　　</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dirty="0">
                <a:solidFill>
                  <a:srgbClr val="3F3725"/>
                </a:solidFill>
                <a:latin typeface="ＤＦ平成ゴシック体W5" panose="020B0509000000000000" pitchFamily="49" charset="-128"/>
                <a:ea typeface="ＤＦ平成ゴシック体W5" panose="020B0509000000000000" pitchFamily="49" charset="-128"/>
              </a:rPr>
              <a:t>　振込受領書によって代えることもできます。</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pic>
        <p:nvPicPr>
          <p:cNvPr id="9" name="図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3677" y="3760223"/>
            <a:ext cx="1224000" cy="1224000"/>
          </a:xfrm>
          <a:prstGeom prst="rect">
            <a:avLst/>
          </a:prstGeom>
        </p:spPr>
      </p:pic>
      <p:pic>
        <p:nvPicPr>
          <p:cNvPr id="11" name="図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22091" y="3765264"/>
            <a:ext cx="1557252" cy="1224000"/>
          </a:xfrm>
          <a:prstGeom prst="rect">
            <a:avLst/>
          </a:prstGeom>
        </p:spPr>
      </p:pic>
      <p:pic>
        <p:nvPicPr>
          <p:cNvPr id="15" name="図 14"/>
          <p:cNvPicPr>
            <a:picLocks noChangeAspect="1"/>
          </p:cNvPicPr>
          <p:nvPr/>
        </p:nvPicPr>
        <p:blipFill rotWithShape="1">
          <a:blip r:embed="rId16" cstate="print">
            <a:extLst>
              <a:ext uri="{28A0092B-C50C-407E-A947-70E740481C1C}">
                <a14:useLocalDpi xmlns:a14="http://schemas.microsoft.com/office/drawing/2010/main" val="0"/>
              </a:ext>
            </a:extLst>
          </a:blip>
          <a:srcRect r="2871" b="29188"/>
          <a:stretch/>
        </p:blipFill>
        <p:spPr>
          <a:xfrm>
            <a:off x="1406773" y="5457887"/>
            <a:ext cx="347313" cy="536461"/>
          </a:xfrm>
          <a:prstGeom prst="rect">
            <a:avLst/>
          </a:prstGeom>
        </p:spPr>
      </p:pic>
      <p:pic>
        <p:nvPicPr>
          <p:cNvPr id="16" name="図 15"/>
          <p:cNvPicPr>
            <a:picLocks noChangeAspect="1"/>
          </p:cNvPicPr>
          <p:nvPr/>
        </p:nvPicPr>
        <p:blipFill rotWithShape="1">
          <a:blip r:embed="rId17" cstate="print">
            <a:extLst>
              <a:ext uri="{28A0092B-C50C-407E-A947-70E740481C1C}">
                <a14:useLocalDpi xmlns:a14="http://schemas.microsoft.com/office/drawing/2010/main" val="0"/>
              </a:ext>
            </a:extLst>
          </a:blip>
          <a:srcRect l="-168" t="-1" r="-1178" b="10684"/>
          <a:stretch/>
        </p:blipFill>
        <p:spPr>
          <a:xfrm>
            <a:off x="2864557" y="5455302"/>
            <a:ext cx="344639" cy="542377"/>
          </a:xfrm>
          <a:prstGeom prst="rect">
            <a:avLst/>
          </a:prstGeom>
        </p:spPr>
      </p:pic>
      <p:sp>
        <p:nvSpPr>
          <p:cNvPr id="102" name="ホームベース 101"/>
          <p:cNvSpPr/>
          <p:nvPr/>
        </p:nvSpPr>
        <p:spPr>
          <a:xfrm flipH="1">
            <a:off x="3380339" y="5497056"/>
            <a:ext cx="1506945" cy="446727"/>
          </a:xfrm>
          <a:prstGeom prst="homePlate">
            <a:avLst>
              <a:gd name="adj" fmla="val 57355"/>
            </a:avLst>
          </a:prstGeom>
          <a:solidFill>
            <a:srgbClr val="FFCC00">
              <a:alpha val="74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sp>
      <p:sp>
        <p:nvSpPr>
          <p:cNvPr id="103" name="テキスト ボックス 102"/>
          <p:cNvSpPr txBox="1"/>
          <p:nvPr/>
        </p:nvSpPr>
        <p:spPr>
          <a:xfrm>
            <a:off x="3581589" y="5472969"/>
            <a:ext cx="1104443" cy="498598"/>
          </a:xfrm>
          <a:prstGeom prst="rect">
            <a:avLst/>
          </a:prstGeom>
          <a:noFill/>
        </p:spPr>
        <p:txBody>
          <a:bodyPr wrap="square" rtlCol="0">
            <a:spAutoFit/>
          </a:bodyPr>
          <a:lstStyle/>
          <a:p>
            <a:pPr>
              <a:lnSpc>
                <a:spcPct val="110000"/>
              </a:lnSpc>
              <a:spcBef>
                <a:spcPts val="450"/>
              </a:spcBef>
            </a:pPr>
            <a:r>
              <a:rPr lang="ja-JP" altLang="en-US" dirty="0">
                <a:solidFill>
                  <a:srgbClr val="383838"/>
                </a:solidFill>
                <a:latin typeface="ＤＦ平成ゴシック体W5" panose="020B0509000000000000" pitchFamily="49" charset="-128"/>
                <a:ea typeface="ＤＦ平成ゴシック体W5" panose="020B0509000000000000" pitchFamily="49" charset="-128"/>
              </a:rPr>
              <a:t>日当の受領を確認します</a:t>
            </a:r>
            <a:endParaRPr lang="en-US" altLang="ja-JP" dirty="0">
              <a:solidFill>
                <a:srgbClr val="383838"/>
              </a:solidFill>
              <a:latin typeface="ＤＦ平成ゴシック体W5" panose="020B0509000000000000" pitchFamily="49" charset="-128"/>
              <a:ea typeface="ＤＦ平成ゴシック体W5" panose="020B0509000000000000" pitchFamily="49" charset="-128"/>
            </a:endParaRPr>
          </a:p>
        </p:txBody>
      </p:sp>
      <p:sp>
        <p:nvSpPr>
          <p:cNvPr id="104" name="角丸四角形 103"/>
          <p:cNvSpPr/>
          <p:nvPr/>
        </p:nvSpPr>
        <p:spPr>
          <a:xfrm>
            <a:off x="109262" y="3199975"/>
            <a:ext cx="4954110" cy="2993429"/>
          </a:xfrm>
          <a:prstGeom prst="roundRect">
            <a:avLst>
              <a:gd name="adj" fmla="val 3017"/>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18" name="角丸四角形 117"/>
          <p:cNvSpPr/>
          <p:nvPr/>
        </p:nvSpPr>
        <p:spPr>
          <a:xfrm>
            <a:off x="307175" y="3328278"/>
            <a:ext cx="3180182" cy="346593"/>
          </a:xfrm>
          <a:prstGeom prst="roundRect">
            <a:avLst>
              <a:gd name="adj" fmla="val 17336"/>
            </a:avLst>
          </a:prstGeom>
          <a:solidFill>
            <a:srgbClr val="FFC000">
              <a:alpha val="20000"/>
            </a:srgb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F3725"/>
                </a:solidFill>
                <a:latin typeface="ＤＦ平成ゴシック体W5" panose="020B0509000000000000" pitchFamily="49" charset="-128"/>
                <a:ea typeface="ＤＦ平成ゴシック体W5" panose="020B0509000000000000" pitchFamily="49" charset="-128"/>
              </a:rPr>
              <a:t>対象活動の日当</a:t>
            </a:r>
          </a:p>
        </p:txBody>
      </p:sp>
      <p:sp>
        <p:nvSpPr>
          <p:cNvPr id="120" name="角丸四角形 119"/>
          <p:cNvSpPr/>
          <p:nvPr/>
        </p:nvSpPr>
        <p:spPr>
          <a:xfrm>
            <a:off x="5216484" y="2531873"/>
            <a:ext cx="1470651" cy="4022816"/>
          </a:xfrm>
          <a:prstGeom prst="roundRect">
            <a:avLst>
              <a:gd name="adj" fmla="val 8574"/>
            </a:avLst>
          </a:prstGeom>
          <a:solidFill>
            <a:srgbClr val="777777">
              <a:alpha val="2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21" name="テキスト ボックス 120"/>
          <p:cNvSpPr txBox="1"/>
          <p:nvPr/>
        </p:nvSpPr>
        <p:spPr>
          <a:xfrm>
            <a:off x="5260926" y="2532582"/>
            <a:ext cx="1431760" cy="701731"/>
          </a:xfrm>
          <a:prstGeom prst="rect">
            <a:avLst/>
          </a:prstGeom>
          <a:noFill/>
        </p:spPr>
        <p:txBody>
          <a:bodyPr wrap="square" rtlCol="0">
            <a:spAutoFit/>
          </a:bodyPr>
          <a:lstStyle/>
          <a:p>
            <a:pPr>
              <a:lnSpc>
                <a:spcPct val="110000"/>
              </a:lnSpc>
            </a:pPr>
            <a:r>
              <a:rPr lang="ja-JP" altLang="en-US" dirty="0">
                <a:solidFill>
                  <a:srgbClr val="3F3725"/>
                </a:solidFill>
                <a:latin typeface="ＤＦ平成ゴシック体W5" panose="020B0509000000000000" pitchFamily="49" charset="-128"/>
                <a:ea typeface="ＤＦ平成ゴシック体W5" panose="020B0509000000000000" pitchFamily="49" charset="-128"/>
              </a:rPr>
              <a:t>合意形成や本人への支払いが不十分だったら･･･</a:t>
            </a:r>
            <a:endParaRPr lang="en-US" altLang="ja-JP"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27" name="円/楕円 126"/>
          <p:cNvSpPr/>
          <p:nvPr/>
        </p:nvSpPr>
        <p:spPr>
          <a:xfrm>
            <a:off x="5304664" y="5569962"/>
            <a:ext cx="1329661" cy="821972"/>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129" name="テキスト ボックス 128"/>
          <p:cNvSpPr txBox="1"/>
          <p:nvPr/>
        </p:nvSpPr>
        <p:spPr>
          <a:xfrm>
            <a:off x="5282942" y="5609704"/>
            <a:ext cx="1451378" cy="701731"/>
          </a:xfrm>
          <a:prstGeom prst="rect">
            <a:avLst/>
          </a:prstGeom>
          <a:noFill/>
        </p:spPr>
        <p:txBody>
          <a:bodyPr wrap="square" rtlCol="0">
            <a:spAutoFit/>
          </a:bodyPr>
          <a:lstStyle/>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最悪の場合</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交付金の返還に</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a:p>
            <a:pPr algn="ctr">
              <a:lnSpc>
                <a:spcPct val="110000"/>
              </a:lnSpc>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なるケースも･･･</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pic>
        <p:nvPicPr>
          <p:cNvPr id="133" name="図 1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33795">
            <a:off x="6309364" y="2954232"/>
            <a:ext cx="337266" cy="439912"/>
          </a:xfrm>
          <a:prstGeom prst="rect">
            <a:avLst/>
          </a:prstGeom>
        </p:spPr>
      </p:pic>
      <p:sp>
        <p:nvSpPr>
          <p:cNvPr id="134" name="下矢印 133"/>
          <p:cNvSpPr/>
          <p:nvPr/>
        </p:nvSpPr>
        <p:spPr>
          <a:xfrm>
            <a:off x="5786013" y="3210920"/>
            <a:ext cx="393131" cy="118831"/>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8" name="爆発 1 137"/>
          <p:cNvSpPr/>
          <p:nvPr/>
        </p:nvSpPr>
        <p:spPr>
          <a:xfrm>
            <a:off x="5290558" y="4498226"/>
            <a:ext cx="1400531" cy="615286"/>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9" name="テキスト ボックス 138"/>
          <p:cNvSpPr txBox="1"/>
          <p:nvPr/>
        </p:nvSpPr>
        <p:spPr>
          <a:xfrm>
            <a:off x="5407813" y="4639815"/>
            <a:ext cx="1408638" cy="295466"/>
          </a:xfrm>
          <a:prstGeom prst="rect">
            <a:avLst/>
          </a:prstGeom>
          <a:noFill/>
        </p:spPr>
        <p:txBody>
          <a:bodyPr wrap="square" rtlCol="0">
            <a:spAutoFit/>
          </a:bodyPr>
          <a:lstStyle/>
          <a:p>
            <a:pPr>
              <a:lnSpc>
                <a:spcPct val="110000"/>
              </a:lnSpc>
              <a:spcBef>
                <a:spcPts val="450"/>
              </a:spcBef>
            </a:pPr>
            <a:r>
              <a:rPr lang="ja-JP" altLang="en-US" dirty="0">
                <a:solidFill>
                  <a:schemeClr val="bg1"/>
                </a:solidFill>
                <a:latin typeface="ＤＦ平成ゴシック体W5" panose="020B0509000000000000" pitchFamily="49" charset="-128"/>
                <a:ea typeface="ＤＦ平成ゴシック体W5" panose="020B0509000000000000" pitchFamily="49" charset="-128"/>
              </a:rPr>
              <a:t>トラブル発生</a:t>
            </a:r>
            <a:endParaRPr lang="en-US" altLang="ja-JP" dirty="0">
              <a:solidFill>
                <a:schemeClr val="bg1"/>
              </a:solidFill>
              <a:latin typeface="ＤＦ平成ゴシック体W5" panose="020B0509000000000000" pitchFamily="49" charset="-128"/>
              <a:ea typeface="ＤＦ平成ゴシック体W5" panose="020B0509000000000000" pitchFamily="49" charset="-128"/>
            </a:endParaRPr>
          </a:p>
        </p:txBody>
      </p:sp>
      <p:pic>
        <p:nvPicPr>
          <p:cNvPr id="140" name="図 139"/>
          <p:cNvPicPr>
            <a:picLocks noChangeAspect="1"/>
          </p:cNvPicPr>
          <p:nvPr/>
        </p:nvPicPr>
        <p:blipFill rotWithShape="1">
          <a:blip r:embed="rId19" cstate="print">
            <a:extLst>
              <a:ext uri="{28A0092B-C50C-407E-A947-70E740481C1C}">
                <a14:useLocalDpi xmlns:a14="http://schemas.microsoft.com/office/drawing/2010/main" val="0"/>
              </a:ext>
            </a:extLst>
          </a:blip>
          <a:srcRect l="3977" b="45552"/>
          <a:stretch/>
        </p:blipFill>
        <p:spPr>
          <a:xfrm>
            <a:off x="5760078" y="3791175"/>
            <a:ext cx="497106" cy="561505"/>
          </a:xfrm>
          <a:prstGeom prst="rect">
            <a:avLst/>
          </a:prstGeom>
        </p:spPr>
      </p:pic>
      <p:sp>
        <p:nvSpPr>
          <p:cNvPr id="141" name="雲形吹き出し 140"/>
          <p:cNvSpPr/>
          <p:nvPr/>
        </p:nvSpPr>
        <p:spPr>
          <a:xfrm>
            <a:off x="5325432" y="3699792"/>
            <a:ext cx="473361" cy="326877"/>
          </a:xfrm>
          <a:prstGeom prst="cloudCallout">
            <a:avLst>
              <a:gd name="adj1" fmla="val 34270"/>
              <a:gd name="adj2" fmla="val 50695"/>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42" name="図 1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12132" y="3645195"/>
            <a:ext cx="413750" cy="416527"/>
          </a:xfrm>
          <a:prstGeom prst="rect">
            <a:avLst/>
          </a:prstGeom>
        </p:spPr>
      </p:pic>
      <p:sp>
        <p:nvSpPr>
          <p:cNvPr id="143" name="正方形/長方形 142"/>
          <p:cNvSpPr/>
          <p:nvPr/>
        </p:nvSpPr>
        <p:spPr>
          <a:xfrm>
            <a:off x="5152350" y="3397294"/>
            <a:ext cx="1595309" cy="261610"/>
          </a:xfrm>
          <a:prstGeom prst="rect">
            <a:avLst/>
          </a:prstGeom>
        </p:spPr>
        <p:txBody>
          <a:bodyPr wrap="none">
            <a:spAutoFit/>
          </a:bodyPr>
          <a:lstStyle/>
          <a:p>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・不透明な日当の扱い</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44" name="正方形/長方形 143"/>
          <p:cNvSpPr/>
          <p:nvPr/>
        </p:nvSpPr>
        <p:spPr>
          <a:xfrm>
            <a:off x="5183274" y="4994629"/>
            <a:ext cx="1595309" cy="430887"/>
          </a:xfrm>
          <a:prstGeom prst="rect">
            <a:avLst/>
          </a:prstGeom>
        </p:spPr>
        <p:txBody>
          <a:bodyPr wrap="none">
            <a:spAutoFit/>
          </a:bodyPr>
          <a:lstStyle/>
          <a:p>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・日当の目的外使用</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a:p>
            <a:r>
              <a:rPr lang="ja-JP" altLang="en-US" sz="1100" dirty="0">
                <a:solidFill>
                  <a:srgbClr val="3F3725"/>
                </a:solidFill>
                <a:latin typeface="ＤＦ平成ゴシック体W5" panose="020B0509000000000000" pitchFamily="49" charset="-128"/>
                <a:ea typeface="ＤＦ平成ゴシック体W5" panose="020B0509000000000000" pitchFamily="49" charset="-128"/>
              </a:rPr>
              <a:t>・揉めごとの発生など</a:t>
            </a:r>
            <a:endParaRPr lang="en-US" altLang="ja-JP" sz="1100" dirty="0">
              <a:solidFill>
                <a:srgbClr val="3F3725"/>
              </a:solidFill>
              <a:latin typeface="ＤＦ平成ゴシック体W5" panose="020B0509000000000000" pitchFamily="49" charset="-128"/>
              <a:ea typeface="ＤＦ平成ゴシック体W5" panose="020B0509000000000000" pitchFamily="49" charset="-128"/>
            </a:endParaRPr>
          </a:p>
        </p:txBody>
      </p:sp>
      <p:sp>
        <p:nvSpPr>
          <p:cNvPr id="145" name="下矢印 144"/>
          <p:cNvSpPr/>
          <p:nvPr/>
        </p:nvSpPr>
        <p:spPr>
          <a:xfrm>
            <a:off x="5794257" y="4460915"/>
            <a:ext cx="393131" cy="118831"/>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6" name="下矢印 145"/>
          <p:cNvSpPr/>
          <p:nvPr/>
        </p:nvSpPr>
        <p:spPr>
          <a:xfrm>
            <a:off x="5794256" y="5417507"/>
            <a:ext cx="393131" cy="118831"/>
          </a:xfrm>
          <a:prstGeom prst="downArrow">
            <a:avLst>
              <a:gd name="adj1" fmla="val 63462"/>
              <a:gd name="adj2" fmla="val 50000"/>
            </a:avLst>
          </a:prstGeom>
          <a:solidFill>
            <a:srgbClr val="73581D"/>
          </a:solidFill>
          <a:ln>
            <a:solidFill>
              <a:srgbClr val="735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8" name="テキスト ボックス 147"/>
          <p:cNvSpPr txBox="1"/>
          <p:nvPr/>
        </p:nvSpPr>
        <p:spPr>
          <a:xfrm>
            <a:off x="176263" y="6225369"/>
            <a:ext cx="4596542" cy="329321"/>
          </a:xfrm>
          <a:prstGeom prst="rect">
            <a:avLst/>
          </a:prstGeom>
          <a:noFill/>
        </p:spPr>
        <p:txBody>
          <a:bodyPr wrap="square" rtlCol="0">
            <a:spAutoFit/>
          </a:bodyPr>
          <a:lstStyle/>
          <a:p>
            <a:pPr algn="ctr">
              <a:lnSpc>
                <a:spcPct val="110000"/>
              </a:lnSpc>
              <a:spcBef>
                <a:spcPts val="450"/>
              </a:spcBef>
            </a:pPr>
            <a:r>
              <a:rPr lang="ja-JP" altLang="en-US" sz="1400" dirty="0">
                <a:solidFill>
                  <a:srgbClr val="3F3725"/>
                </a:solidFill>
                <a:latin typeface="ＤＦ平成ゴシック体W5" panose="020B0509000000000000" pitchFamily="49" charset="-128"/>
                <a:ea typeface="ＤＦ平成ゴシック体W5" panose="020B0509000000000000" pitchFamily="49" charset="-128"/>
              </a:rPr>
              <a:t>活動に対する理解が得られ、円滑な組織運営が可能に</a:t>
            </a:r>
            <a:endParaRPr lang="en-US" altLang="ja-JP" sz="1400" dirty="0">
              <a:solidFill>
                <a:srgbClr val="3F3725"/>
              </a:solidFill>
              <a:latin typeface="ＤＦ平成ゴシック体W5" panose="020B0509000000000000" pitchFamily="49" charset="-128"/>
              <a:ea typeface="ＤＦ平成ゴシック体W5" panose="020B0509000000000000" pitchFamily="49" charset="-128"/>
            </a:endParaRPr>
          </a:p>
        </p:txBody>
      </p:sp>
      <p:pic>
        <p:nvPicPr>
          <p:cNvPr id="149" name="図 14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200700">
            <a:off x="4579872" y="6236194"/>
            <a:ext cx="325682" cy="428529"/>
          </a:xfrm>
          <a:prstGeom prst="rect">
            <a:avLst/>
          </a:prstGeom>
        </p:spPr>
      </p:pic>
      <p:sp>
        <p:nvSpPr>
          <p:cNvPr id="19" name="正方形/長方形 18"/>
          <p:cNvSpPr/>
          <p:nvPr/>
        </p:nvSpPr>
        <p:spPr>
          <a:xfrm>
            <a:off x="2427932" y="2764710"/>
            <a:ext cx="180000" cy="185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1" name="ホームベース 150"/>
          <p:cNvSpPr/>
          <p:nvPr/>
        </p:nvSpPr>
        <p:spPr>
          <a:xfrm flipH="1">
            <a:off x="3360875" y="4860100"/>
            <a:ext cx="1515106" cy="545992"/>
          </a:xfrm>
          <a:prstGeom prst="homePlate">
            <a:avLst>
              <a:gd name="adj" fmla="val 47108"/>
            </a:avLst>
          </a:prstGeom>
          <a:solidFill>
            <a:srgbClr val="FFCC00">
              <a:alpha val="74000"/>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152" name="テキスト ボックス 151"/>
          <p:cNvSpPr txBox="1"/>
          <p:nvPr/>
        </p:nvSpPr>
        <p:spPr>
          <a:xfrm>
            <a:off x="3556898" y="4860249"/>
            <a:ext cx="1490227" cy="765851"/>
          </a:xfrm>
          <a:prstGeom prst="rect">
            <a:avLst/>
          </a:prstGeom>
          <a:noFill/>
        </p:spPr>
        <p:txBody>
          <a:bodyPr wrap="square" rtlCol="0">
            <a:spAutoFit/>
          </a:bodyPr>
          <a:lstStyle>
            <a:defPPr>
              <a:defRPr lang="ja-JP"/>
            </a:defPPr>
            <a:lvl1pPr>
              <a:lnSpc>
                <a:spcPct val="110000"/>
              </a:lnSpc>
              <a:spcBef>
                <a:spcPts val="450"/>
              </a:spcBef>
              <a:defRPr sz="1100">
                <a:solidFill>
                  <a:srgbClr val="777777"/>
                </a:solidFill>
                <a:latin typeface="ＤＦ平成ゴシック体W5" panose="020B0509000000000000" pitchFamily="49" charset="-128"/>
                <a:ea typeface="ＤＦ平成ゴシック体W5" panose="020B0509000000000000" pitchFamily="49" charset="-128"/>
              </a:defRPr>
            </a:lvl1pPr>
          </a:lstStyle>
          <a:p>
            <a:r>
              <a:rPr lang="ja-JP" altLang="en-US" sz="1200" dirty="0">
                <a:solidFill>
                  <a:srgbClr val="383838"/>
                </a:solidFill>
              </a:rPr>
              <a:t>日当は</a:t>
            </a:r>
            <a:r>
              <a:rPr lang="ja-JP" altLang="en-US" sz="1200" b="1" dirty="0">
                <a:solidFill>
                  <a:srgbClr val="FF0000"/>
                </a:solidFill>
              </a:rPr>
              <a:t>参加者本人に支払います</a:t>
            </a:r>
            <a:endParaRPr lang="en-US" altLang="ja-JP" sz="1200" b="1" dirty="0">
              <a:solidFill>
                <a:srgbClr val="FF0000"/>
              </a:solidFill>
            </a:endParaRPr>
          </a:p>
          <a:p>
            <a:endParaRPr lang="en-US" altLang="ja-JP" sz="1200" dirty="0">
              <a:solidFill>
                <a:srgbClr val="474747"/>
              </a:solidFill>
            </a:endParaRPr>
          </a:p>
        </p:txBody>
      </p:sp>
      <p:sp>
        <p:nvSpPr>
          <p:cNvPr id="153" name="ホームベース 152"/>
          <p:cNvSpPr/>
          <p:nvPr/>
        </p:nvSpPr>
        <p:spPr>
          <a:xfrm flipH="1">
            <a:off x="5810868" y="8658956"/>
            <a:ext cx="1004515" cy="330428"/>
          </a:xfrm>
          <a:prstGeom prst="homePlate">
            <a:avLst>
              <a:gd name="adj" fmla="val 57355"/>
            </a:avLst>
          </a:prstGeom>
          <a:solidFill>
            <a:srgbClr val="FFCC00">
              <a:alpha val="74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sp>
      <p:sp>
        <p:nvSpPr>
          <p:cNvPr id="154" name="テキスト ボックス 153"/>
          <p:cNvSpPr txBox="1"/>
          <p:nvPr/>
        </p:nvSpPr>
        <p:spPr>
          <a:xfrm>
            <a:off x="5914824" y="8624449"/>
            <a:ext cx="1305695" cy="397032"/>
          </a:xfrm>
          <a:prstGeom prst="rect">
            <a:avLst/>
          </a:prstGeom>
          <a:noFill/>
        </p:spPr>
        <p:txBody>
          <a:bodyPr wrap="square" rtlCol="0">
            <a:spAutoFit/>
          </a:bodyPr>
          <a:lstStyle/>
          <a:p>
            <a:pPr>
              <a:lnSpc>
                <a:spcPct val="110000"/>
              </a:lnSpc>
            </a:pPr>
            <a:r>
              <a:rPr lang="ja-JP" altLang="en-US" sz="900" dirty="0">
                <a:solidFill>
                  <a:srgbClr val="383838"/>
                </a:solidFill>
                <a:latin typeface="ＤＦ平成ゴシック体W5" panose="020B0509000000000000" pitchFamily="49" charset="-128"/>
                <a:ea typeface="ＤＦ平成ゴシック体W5" panose="020B0509000000000000" pitchFamily="49" charset="-128"/>
              </a:rPr>
              <a:t>一覧表に</a:t>
            </a:r>
            <a:endParaRPr lang="en-US" altLang="ja-JP" sz="900" dirty="0">
              <a:solidFill>
                <a:srgbClr val="383838"/>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sz="900" dirty="0">
                <a:solidFill>
                  <a:srgbClr val="383838"/>
                </a:solidFill>
                <a:latin typeface="ＤＦ平成ゴシック体W5" panose="020B0509000000000000" pitchFamily="49" charset="-128"/>
                <a:ea typeface="ＤＦ平成ゴシック体W5" panose="020B0509000000000000" pitchFamily="49" charset="-128"/>
              </a:rPr>
              <a:t>受領印・サイン</a:t>
            </a:r>
            <a:endParaRPr lang="en-US" altLang="ja-JP" sz="900" dirty="0">
              <a:solidFill>
                <a:srgbClr val="383838"/>
              </a:solidFill>
              <a:latin typeface="ＤＦ平成ゴシック体W5" panose="020B0509000000000000" pitchFamily="49" charset="-128"/>
              <a:ea typeface="ＤＦ平成ゴシック体W5" panose="020B0509000000000000" pitchFamily="49" charset="-128"/>
            </a:endParaRPr>
          </a:p>
        </p:txBody>
      </p:sp>
      <p:sp>
        <p:nvSpPr>
          <p:cNvPr id="155" name="ホームベース 154"/>
          <p:cNvSpPr/>
          <p:nvPr/>
        </p:nvSpPr>
        <p:spPr>
          <a:xfrm flipH="1">
            <a:off x="5810868" y="8149049"/>
            <a:ext cx="895263" cy="206499"/>
          </a:xfrm>
          <a:prstGeom prst="homePlate">
            <a:avLst>
              <a:gd name="adj" fmla="val 57355"/>
            </a:avLst>
          </a:prstGeom>
          <a:solidFill>
            <a:srgbClr val="FFCC00">
              <a:alpha val="74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sp>
      <p:sp>
        <p:nvSpPr>
          <p:cNvPr id="156" name="テキスト ボックス 155"/>
          <p:cNvSpPr txBox="1"/>
          <p:nvPr/>
        </p:nvSpPr>
        <p:spPr>
          <a:xfrm>
            <a:off x="5883982" y="8138402"/>
            <a:ext cx="1305695" cy="239104"/>
          </a:xfrm>
          <a:prstGeom prst="rect">
            <a:avLst/>
          </a:prstGeom>
          <a:noFill/>
        </p:spPr>
        <p:txBody>
          <a:bodyPr wrap="square" rtlCol="0">
            <a:spAutoFit/>
          </a:bodyPr>
          <a:lstStyle/>
          <a:p>
            <a:pPr>
              <a:lnSpc>
                <a:spcPct val="110000"/>
              </a:lnSpc>
            </a:pPr>
            <a:r>
              <a:rPr lang="ja-JP" altLang="en-US" sz="900" dirty="0">
                <a:solidFill>
                  <a:srgbClr val="383838"/>
                </a:solidFill>
                <a:latin typeface="ＤＦ平成ゴシック体W5" panose="020B0509000000000000" pitchFamily="49" charset="-128"/>
                <a:ea typeface="ＤＦ平成ゴシック体W5" panose="020B0509000000000000" pitchFamily="49" charset="-128"/>
              </a:rPr>
              <a:t>一覧表の提出</a:t>
            </a:r>
            <a:endParaRPr lang="en-US" altLang="ja-JP" sz="900" dirty="0">
              <a:solidFill>
                <a:srgbClr val="383838"/>
              </a:solidFill>
              <a:latin typeface="ＤＦ平成ゴシック体W5" panose="020B0509000000000000" pitchFamily="49" charset="-128"/>
              <a:ea typeface="ＤＦ平成ゴシック体W5" panose="020B0509000000000000" pitchFamily="49" charset="-128"/>
            </a:endParaRPr>
          </a:p>
        </p:txBody>
      </p:sp>
      <p:sp>
        <p:nvSpPr>
          <p:cNvPr id="157" name="ホームベース 156"/>
          <p:cNvSpPr/>
          <p:nvPr/>
        </p:nvSpPr>
        <p:spPr>
          <a:xfrm>
            <a:off x="3408937" y="8067293"/>
            <a:ext cx="1033897" cy="330428"/>
          </a:xfrm>
          <a:prstGeom prst="homePlate">
            <a:avLst>
              <a:gd name="adj" fmla="val 57355"/>
            </a:avLst>
          </a:prstGeom>
          <a:solidFill>
            <a:srgbClr val="FFCC00">
              <a:alpha val="74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sp>
      <p:sp>
        <p:nvSpPr>
          <p:cNvPr id="158" name="テキスト ボックス 157"/>
          <p:cNvSpPr txBox="1"/>
          <p:nvPr/>
        </p:nvSpPr>
        <p:spPr>
          <a:xfrm>
            <a:off x="3369819" y="8033323"/>
            <a:ext cx="1255026" cy="397032"/>
          </a:xfrm>
          <a:prstGeom prst="rect">
            <a:avLst/>
          </a:prstGeom>
          <a:noFill/>
        </p:spPr>
        <p:txBody>
          <a:bodyPr wrap="square" rtlCol="0">
            <a:spAutoFit/>
          </a:bodyPr>
          <a:lstStyle/>
          <a:p>
            <a:pPr>
              <a:lnSpc>
                <a:spcPct val="110000"/>
              </a:lnSpc>
            </a:pPr>
            <a:r>
              <a:rPr lang="ja-JP" altLang="en-US" sz="900" dirty="0">
                <a:solidFill>
                  <a:srgbClr val="383838"/>
                </a:solidFill>
                <a:latin typeface="ＤＦ平成ゴシック体W5" panose="020B0509000000000000" pitchFamily="49" charset="-128"/>
                <a:ea typeface="ＤＦ平成ゴシック体W5" panose="020B0509000000000000" pitchFamily="49" charset="-128"/>
              </a:rPr>
              <a:t>日当をまとめて</a:t>
            </a:r>
            <a:endParaRPr lang="en-US" altLang="ja-JP" sz="900" dirty="0">
              <a:solidFill>
                <a:srgbClr val="383838"/>
              </a:solidFill>
              <a:latin typeface="ＤＦ平成ゴシック体W5" panose="020B0509000000000000" pitchFamily="49" charset="-128"/>
              <a:ea typeface="ＤＦ平成ゴシック体W5" panose="020B0509000000000000" pitchFamily="49" charset="-128"/>
            </a:endParaRPr>
          </a:p>
          <a:p>
            <a:pPr>
              <a:lnSpc>
                <a:spcPct val="110000"/>
              </a:lnSpc>
            </a:pPr>
            <a:r>
              <a:rPr lang="ja-JP" altLang="en-US" sz="900" dirty="0">
                <a:solidFill>
                  <a:srgbClr val="383838"/>
                </a:solidFill>
                <a:latin typeface="ＤＦ平成ゴシック体W5" panose="020B0509000000000000" pitchFamily="49" charset="-128"/>
                <a:ea typeface="ＤＦ平成ゴシック体W5" panose="020B0509000000000000" pitchFamily="49" charset="-128"/>
              </a:rPr>
              <a:t>支払い</a:t>
            </a:r>
            <a:endParaRPr lang="en-US" altLang="ja-JP" sz="900" dirty="0">
              <a:solidFill>
                <a:srgbClr val="383838"/>
              </a:solidFill>
              <a:latin typeface="ＤＦ平成ゴシック体W5" panose="020B0509000000000000" pitchFamily="49" charset="-128"/>
              <a:ea typeface="ＤＦ平成ゴシック体W5" panose="020B0509000000000000" pitchFamily="49" charset="-128"/>
            </a:endParaRPr>
          </a:p>
        </p:txBody>
      </p:sp>
      <p:pic>
        <p:nvPicPr>
          <p:cNvPr id="12" name="図 11">
            <a:extLst>
              <a:ext uri="{FF2B5EF4-FFF2-40B4-BE49-F238E27FC236}">
                <a16:creationId xmlns:a16="http://schemas.microsoft.com/office/drawing/2014/main" id="{F369922F-FB63-EDDD-82BF-B1F0170F2574}"/>
              </a:ext>
            </a:extLst>
          </p:cNvPr>
          <p:cNvPicPr>
            <a:picLocks noChangeAspect="1"/>
          </p:cNvPicPr>
          <p:nvPr/>
        </p:nvPicPr>
        <p:blipFill rotWithShape="1">
          <a:blip r:embed="rId22"/>
          <a:srcRect l="1350" t="29109"/>
          <a:stretch/>
        </p:blipFill>
        <p:spPr>
          <a:xfrm>
            <a:off x="403677" y="8115675"/>
            <a:ext cx="2904262" cy="783400"/>
          </a:xfrm>
          <a:prstGeom prst="rect">
            <a:avLst/>
          </a:prstGeom>
        </p:spPr>
      </p:pic>
      <p:sp>
        <p:nvSpPr>
          <p:cNvPr id="5" name="Text Box 52">
            <a:extLst>
              <a:ext uri="{FF2B5EF4-FFF2-40B4-BE49-F238E27FC236}">
                <a16:creationId xmlns:a16="http://schemas.microsoft.com/office/drawing/2014/main" id="{2885CCA9-F968-77FD-B4E7-D787DCF4F58E}"/>
              </a:ext>
            </a:extLst>
          </p:cNvPr>
          <p:cNvSpPr txBox="1">
            <a:spLocks noChangeArrowheads="1"/>
          </p:cNvSpPr>
          <p:nvPr/>
        </p:nvSpPr>
        <p:spPr bwMode="auto">
          <a:xfrm>
            <a:off x="3117947"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4</a:t>
            </a:r>
          </a:p>
        </p:txBody>
      </p:sp>
      <p:pic>
        <p:nvPicPr>
          <p:cNvPr id="7" name="図 6">
            <a:extLst>
              <a:ext uri="{FF2B5EF4-FFF2-40B4-BE49-F238E27FC236}">
                <a16:creationId xmlns:a16="http://schemas.microsoft.com/office/drawing/2014/main" id="{8A50B715-F22B-C491-8FCA-C92EA3DE4B20}"/>
              </a:ext>
            </a:extLst>
          </p:cNvPr>
          <p:cNvPicPr>
            <a:picLocks noChangeAspect="1"/>
          </p:cNvPicPr>
          <p:nvPr/>
        </p:nvPicPr>
        <p:blipFill>
          <a:blip r:embed="rId23"/>
          <a:stretch>
            <a:fillRect/>
          </a:stretch>
        </p:blipFill>
        <p:spPr>
          <a:xfrm>
            <a:off x="0" y="9500"/>
            <a:ext cx="6858000" cy="345491"/>
          </a:xfrm>
          <a:prstGeom prst="rect">
            <a:avLst/>
          </a:prstGeom>
        </p:spPr>
      </p:pic>
    </p:spTree>
    <p:extLst>
      <p:ext uri="{BB962C8B-B14F-4D97-AF65-F5344CB8AC3E}">
        <p14:creationId xmlns:p14="http://schemas.microsoft.com/office/powerpoint/2010/main" val="2232100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17252"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49</a:t>
            </a:r>
          </a:p>
        </p:txBody>
      </p:sp>
      <p:pic>
        <p:nvPicPr>
          <p:cNvPr id="7" name="図 6"/>
          <p:cNvPicPr>
            <a:picLocks noChangeAspect="1"/>
          </p:cNvPicPr>
          <p:nvPr/>
        </p:nvPicPr>
        <p:blipFill>
          <a:blip r:embed="rId2"/>
          <a:stretch>
            <a:fillRect/>
          </a:stretch>
        </p:blipFill>
        <p:spPr>
          <a:xfrm>
            <a:off x="368237" y="272476"/>
            <a:ext cx="6121526" cy="9433632"/>
          </a:xfrm>
          <a:prstGeom prst="rect">
            <a:avLst/>
          </a:prstGeom>
          <a:ln>
            <a:solidFill>
              <a:schemeClr val="tx1"/>
            </a:solidFill>
          </a:ln>
        </p:spPr>
      </p:pic>
    </p:spTree>
    <p:extLst>
      <p:ext uri="{BB962C8B-B14F-4D97-AF65-F5344CB8AC3E}">
        <p14:creationId xmlns:p14="http://schemas.microsoft.com/office/powerpoint/2010/main" val="2883628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C2F3E58-8503-9F01-82B8-FCFC912E4043}"/>
              </a:ext>
            </a:extLst>
          </p:cNvPr>
          <p:cNvPicPr>
            <a:picLocks noChangeAspect="1"/>
          </p:cNvPicPr>
          <p:nvPr/>
        </p:nvPicPr>
        <p:blipFill>
          <a:blip r:embed="rId2"/>
          <a:stretch>
            <a:fillRect/>
          </a:stretch>
        </p:blipFill>
        <p:spPr>
          <a:xfrm>
            <a:off x="56172" y="4013698"/>
            <a:ext cx="6745656" cy="4323678"/>
          </a:xfrm>
          <a:prstGeom prst="rect">
            <a:avLst/>
          </a:prstGeom>
          <a:ln>
            <a:solidFill>
              <a:schemeClr val="tx1"/>
            </a:solidFill>
          </a:ln>
        </p:spPr>
      </p:pic>
      <p:sp>
        <p:nvSpPr>
          <p:cNvPr id="2" name="正方形/長方形 1"/>
          <p:cNvSpPr/>
          <p:nvPr/>
        </p:nvSpPr>
        <p:spPr>
          <a:xfrm>
            <a:off x="2251820" y="1568624"/>
            <a:ext cx="2364750" cy="400110"/>
          </a:xfrm>
          <a:prstGeom prst="rect">
            <a:avLst/>
          </a:prstGeom>
        </p:spPr>
        <p:txBody>
          <a:bodyPr wrap="none">
            <a:spAutoFit/>
          </a:bodyPr>
          <a:lstStyle/>
          <a:p>
            <a:r>
              <a:rPr lang="ja-JP" altLang="en-US" sz="2000" dirty="0"/>
              <a:t>実 施 状 況 の 報 告</a:t>
            </a:r>
          </a:p>
        </p:txBody>
      </p:sp>
      <p:sp>
        <p:nvSpPr>
          <p:cNvPr id="3" name="Text Box 52"/>
          <p:cNvSpPr txBox="1">
            <a:spLocks noChangeArrowheads="1"/>
          </p:cNvSpPr>
          <p:nvPr/>
        </p:nvSpPr>
        <p:spPr bwMode="auto">
          <a:xfrm>
            <a:off x="3116918"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50</a:t>
            </a:r>
          </a:p>
        </p:txBody>
      </p:sp>
      <p:sp>
        <p:nvSpPr>
          <p:cNvPr id="5" name="Rectangle 65"/>
          <p:cNvSpPr>
            <a:spLocks noChangeArrowheads="1"/>
          </p:cNvSpPr>
          <p:nvPr/>
        </p:nvSpPr>
        <p:spPr bwMode="auto">
          <a:xfrm>
            <a:off x="2132856" y="3245972"/>
            <a:ext cx="2124075" cy="469504"/>
          </a:xfrm>
          <a:prstGeom prst="rect">
            <a:avLst/>
          </a:prstGeom>
          <a:solidFill>
            <a:schemeClr val="bg1"/>
          </a:solidFill>
          <a:ln w="12700">
            <a:solidFill>
              <a:srgbClr val="FF0000"/>
            </a:solidFill>
            <a:miter lim="800000"/>
            <a:headEnd/>
            <a:tailEnd/>
          </a:ln>
        </p:spPr>
        <p:txBody>
          <a:bodyPr wrap="square" lIns="36000" tIns="36000" rIns="36000" bIns="360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36625">
              <a:defRPr/>
            </a:pPr>
            <a:r>
              <a:rPr lang="ja-JP" altLang="en-US" sz="1000" dirty="0">
                <a:solidFill>
                  <a:srgbClr val="FF0000"/>
                </a:solidFill>
              </a:rPr>
              <a:t>実施状況報告書のかがみ文です。</a:t>
            </a:r>
            <a:endParaRPr lang="en-US" altLang="ja-JP" sz="1000" dirty="0">
              <a:solidFill>
                <a:srgbClr val="FF0000"/>
              </a:solidFill>
            </a:endParaRPr>
          </a:p>
          <a:p>
            <a:pPr defTabSz="936625">
              <a:defRPr/>
            </a:pPr>
            <a:r>
              <a:rPr lang="ja-JP" altLang="en-US" sz="1000" dirty="0">
                <a:solidFill>
                  <a:srgbClr val="FF0000"/>
                </a:solidFill>
              </a:rPr>
              <a:t>別添の報告書を作成し市町へ提出してください。</a:t>
            </a:r>
            <a:endParaRPr lang="en-US" altLang="ja-JP" sz="1000" dirty="0">
              <a:solidFill>
                <a:srgbClr val="FF0000"/>
              </a:solidFill>
            </a:endParaRPr>
          </a:p>
        </p:txBody>
      </p:sp>
      <p:sp>
        <p:nvSpPr>
          <p:cNvPr id="6" name="フリーフォーム 5"/>
          <p:cNvSpPr/>
          <p:nvPr/>
        </p:nvSpPr>
        <p:spPr>
          <a:xfrm>
            <a:off x="2599581" y="3722222"/>
            <a:ext cx="283423" cy="387642"/>
          </a:xfrm>
          <a:custGeom>
            <a:avLst/>
            <a:gdLst>
              <a:gd name="connsiteX0" fmla="*/ 876300 w 876300"/>
              <a:gd name="connsiteY0" fmla="*/ 0 h 1244600"/>
              <a:gd name="connsiteX1" fmla="*/ 673100 w 876300"/>
              <a:gd name="connsiteY1" fmla="*/ 304800 h 1244600"/>
              <a:gd name="connsiteX2" fmla="*/ 203200 w 876300"/>
              <a:gd name="connsiteY2" fmla="*/ 406400 h 1244600"/>
              <a:gd name="connsiteX3" fmla="*/ 0 w 876300"/>
              <a:gd name="connsiteY3" fmla="*/ 1244600 h 1244600"/>
              <a:gd name="connsiteX0" fmla="*/ 876300 w 876300"/>
              <a:gd name="connsiteY0" fmla="*/ 0 h 1244600"/>
              <a:gd name="connsiteX1" fmla="*/ 673100 w 876300"/>
              <a:gd name="connsiteY1" fmla="*/ 239643 h 1244600"/>
              <a:gd name="connsiteX2" fmla="*/ 203200 w 876300"/>
              <a:gd name="connsiteY2" fmla="*/ 406400 h 1244600"/>
              <a:gd name="connsiteX3" fmla="*/ 0 w 876300"/>
              <a:gd name="connsiteY3" fmla="*/ 1244600 h 1244600"/>
              <a:gd name="connsiteX0" fmla="*/ 876300 w 876300"/>
              <a:gd name="connsiteY0" fmla="*/ 0 h 1244600"/>
              <a:gd name="connsiteX1" fmla="*/ 673100 w 876300"/>
              <a:gd name="connsiteY1" fmla="*/ 239643 h 1244600"/>
              <a:gd name="connsiteX2" fmla="*/ 169862 w 876300"/>
              <a:gd name="connsiteY2" fmla="*/ 400478 h 1244600"/>
              <a:gd name="connsiteX3" fmla="*/ 0 w 876300"/>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76300" h="1244600">
                <a:moveTo>
                  <a:pt x="876300" y="0"/>
                </a:moveTo>
                <a:cubicBezTo>
                  <a:pt x="830791" y="118533"/>
                  <a:pt x="790840" y="172897"/>
                  <a:pt x="673100" y="239643"/>
                </a:cubicBezTo>
                <a:cubicBezTo>
                  <a:pt x="555360" y="306389"/>
                  <a:pt x="282045" y="232985"/>
                  <a:pt x="169862" y="400478"/>
                </a:cubicBezTo>
                <a:cubicBezTo>
                  <a:pt x="57679" y="567971"/>
                  <a:pt x="45508" y="903816"/>
                  <a:pt x="0" y="1244600"/>
                </a:cubicBezTo>
              </a:path>
            </a:pathLst>
          </a:custGeom>
          <a:noFill/>
          <a:ln w="12700">
            <a:solidFill>
              <a:srgbClr val="FF0000"/>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pic>
        <p:nvPicPr>
          <p:cNvPr id="7" name="図 6"/>
          <p:cNvPicPr>
            <a:picLocks noChangeAspect="1"/>
          </p:cNvPicPr>
          <p:nvPr/>
        </p:nvPicPr>
        <p:blipFill rotWithShape="1">
          <a:blip r:embed="rId3"/>
          <a:srcRect b="92521"/>
          <a:stretch/>
        </p:blipFill>
        <p:spPr>
          <a:xfrm>
            <a:off x="-6002" y="-15552"/>
            <a:ext cx="6864002" cy="720080"/>
          </a:xfrm>
          <a:prstGeom prst="rect">
            <a:avLst/>
          </a:prstGeom>
        </p:spPr>
      </p:pic>
      <p:sp>
        <p:nvSpPr>
          <p:cNvPr id="9" name="Rectangle 65"/>
          <p:cNvSpPr>
            <a:spLocks noChangeArrowheads="1"/>
          </p:cNvSpPr>
          <p:nvPr/>
        </p:nvSpPr>
        <p:spPr bwMode="auto">
          <a:xfrm>
            <a:off x="5119614" y="6542473"/>
            <a:ext cx="1486220" cy="252849"/>
          </a:xfrm>
          <a:prstGeom prst="rect">
            <a:avLst/>
          </a:prstGeom>
          <a:solidFill>
            <a:schemeClr val="bg1"/>
          </a:solidFill>
          <a:ln w="12700">
            <a:solidFill>
              <a:srgbClr val="FF0000"/>
            </a:solidFill>
            <a:miter lim="800000"/>
            <a:headEnd/>
            <a:tailEnd/>
          </a:ln>
        </p:spPr>
        <p:txBody>
          <a:bodyPr wrap="square" lIns="36000" tIns="36000" rIns="36000" bIns="360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36625">
              <a:defRPr/>
            </a:pPr>
            <a:r>
              <a:rPr lang="en-US" altLang="ja-JP" sz="1000" dirty="0">
                <a:solidFill>
                  <a:srgbClr val="FF0000"/>
                </a:solidFill>
              </a:rPr>
              <a:t>R3</a:t>
            </a:r>
            <a:r>
              <a:rPr lang="ja-JP" altLang="en-US" sz="1000" dirty="0">
                <a:solidFill>
                  <a:srgbClr val="FF0000"/>
                </a:solidFill>
              </a:rPr>
              <a:t>年度より、押印不要。</a:t>
            </a:r>
            <a:endParaRPr lang="en-US" altLang="ja-JP" sz="1000" dirty="0">
              <a:solidFill>
                <a:srgbClr val="FF0000"/>
              </a:solidFill>
            </a:endParaRPr>
          </a:p>
        </p:txBody>
      </p:sp>
      <p:sp>
        <p:nvSpPr>
          <p:cNvPr id="10" name="フリーフォーム 9"/>
          <p:cNvSpPr/>
          <p:nvPr/>
        </p:nvSpPr>
        <p:spPr>
          <a:xfrm flipH="1" flipV="1">
            <a:off x="5445224" y="6177136"/>
            <a:ext cx="169068" cy="353650"/>
          </a:xfrm>
          <a:custGeom>
            <a:avLst/>
            <a:gdLst>
              <a:gd name="connsiteX0" fmla="*/ 876300 w 876300"/>
              <a:gd name="connsiteY0" fmla="*/ 0 h 1244600"/>
              <a:gd name="connsiteX1" fmla="*/ 673100 w 876300"/>
              <a:gd name="connsiteY1" fmla="*/ 304800 h 1244600"/>
              <a:gd name="connsiteX2" fmla="*/ 203200 w 876300"/>
              <a:gd name="connsiteY2" fmla="*/ 406400 h 1244600"/>
              <a:gd name="connsiteX3" fmla="*/ 0 w 876300"/>
              <a:gd name="connsiteY3" fmla="*/ 1244600 h 1244600"/>
              <a:gd name="connsiteX0" fmla="*/ 876300 w 876300"/>
              <a:gd name="connsiteY0" fmla="*/ 0 h 1244600"/>
              <a:gd name="connsiteX1" fmla="*/ 673100 w 876300"/>
              <a:gd name="connsiteY1" fmla="*/ 239643 h 1244600"/>
              <a:gd name="connsiteX2" fmla="*/ 203200 w 876300"/>
              <a:gd name="connsiteY2" fmla="*/ 406400 h 1244600"/>
              <a:gd name="connsiteX3" fmla="*/ 0 w 876300"/>
              <a:gd name="connsiteY3" fmla="*/ 1244600 h 1244600"/>
              <a:gd name="connsiteX0" fmla="*/ 876300 w 876300"/>
              <a:gd name="connsiteY0" fmla="*/ 0 h 1244600"/>
              <a:gd name="connsiteX1" fmla="*/ 673100 w 876300"/>
              <a:gd name="connsiteY1" fmla="*/ 239643 h 1244600"/>
              <a:gd name="connsiteX2" fmla="*/ 169862 w 876300"/>
              <a:gd name="connsiteY2" fmla="*/ 400478 h 1244600"/>
              <a:gd name="connsiteX3" fmla="*/ 0 w 876300"/>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76300" h="1244600">
                <a:moveTo>
                  <a:pt x="876300" y="0"/>
                </a:moveTo>
                <a:cubicBezTo>
                  <a:pt x="830791" y="118533"/>
                  <a:pt x="790840" y="172897"/>
                  <a:pt x="673100" y="239643"/>
                </a:cubicBezTo>
                <a:cubicBezTo>
                  <a:pt x="555360" y="306389"/>
                  <a:pt x="282045" y="232985"/>
                  <a:pt x="169862" y="400478"/>
                </a:cubicBezTo>
                <a:cubicBezTo>
                  <a:pt x="57679" y="567971"/>
                  <a:pt x="45508" y="903816"/>
                  <a:pt x="0" y="1244600"/>
                </a:cubicBezTo>
              </a:path>
            </a:pathLst>
          </a:custGeom>
          <a:noFill/>
          <a:ln w="12700">
            <a:solidFill>
              <a:srgbClr val="FF0000"/>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200631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51</a:t>
            </a:r>
          </a:p>
        </p:txBody>
      </p:sp>
      <p:pic>
        <p:nvPicPr>
          <p:cNvPr id="5" name="図 4"/>
          <p:cNvPicPr>
            <a:picLocks noChangeAspect="1"/>
          </p:cNvPicPr>
          <p:nvPr/>
        </p:nvPicPr>
        <p:blipFill rotWithShape="1">
          <a:blip r:embed="rId2"/>
          <a:srcRect b="95482"/>
          <a:stretch/>
        </p:blipFill>
        <p:spPr>
          <a:xfrm>
            <a:off x="0" y="16396"/>
            <a:ext cx="6858000" cy="472108"/>
          </a:xfrm>
          <a:prstGeom prst="rect">
            <a:avLst/>
          </a:prstGeom>
        </p:spPr>
      </p:pic>
      <p:pic>
        <p:nvPicPr>
          <p:cNvPr id="4" name="図 3">
            <a:extLst>
              <a:ext uri="{FF2B5EF4-FFF2-40B4-BE49-F238E27FC236}">
                <a16:creationId xmlns:a16="http://schemas.microsoft.com/office/drawing/2014/main" id="{5E561CC4-9468-86EB-F563-C5F25A6A135C}"/>
              </a:ext>
            </a:extLst>
          </p:cNvPr>
          <p:cNvPicPr>
            <a:picLocks noChangeAspect="1"/>
          </p:cNvPicPr>
          <p:nvPr/>
        </p:nvPicPr>
        <p:blipFill>
          <a:blip r:embed="rId3"/>
          <a:stretch>
            <a:fillRect/>
          </a:stretch>
        </p:blipFill>
        <p:spPr>
          <a:xfrm>
            <a:off x="232165" y="345708"/>
            <a:ext cx="6393669" cy="9377936"/>
          </a:xfrm>
          <a:prstGeom prst="rect">
            <a:avLst/>
          </a:prstGeom>
        </p:spPr>
      </p:pic>
    </p:spTree>
    <p:extLst>
      <p:ext uri="{BB962C8B-B14F-4D97-AF65-F5344CB8AC3E}">
        <p14:creationId xmlns:p14="http://schemas.microsoft.com/office/powerpoint/2010/main" val="1032698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b="95482"/>
          <a:stretch/>
        </p:blipFill>
        <p:spPr>
          <a:xfrm>
            <a:off x="0" y="16396"/>
            <a:ext cx="6858000" cy="472108"/>
          </a:xfrm>
          <a:prstGeom prst="rect">
            <a:avLst/>
          </a:prstGeom>
        </p:spPr>
      </p:pic>
      <p:sp>
        <p:nvSpPr>
          <p:cNvPr id="3" name="Text Box 52"/>
          <p:cNvSpPr txBox="1">
            <a:spLocks noChangeArrowheads="1"/>
          </p:cNvSpPr>
          <p:nvPr/>
        </p:nvSpPr>
        <p:spPr bwMode="auto">
          <a:xfrm>
            <a:off x="3117613"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52</a:t>
            </a:r>
          </a:p>
        </p:txBody>
      </p:sp>
      <p:pic>
        <p:nvPicPr>
          <p:cNvPr id="2" name="図 1">
            <a:extLst>
              <a:ext uri="{FF2B5EF4-FFF2-40B4-BE49-F238E27FC236}">
                <a16:creationId xmlns:a16="http://schemas.microsoft.com/office/drawing/2014/main" id="{E120F2A3-67E6-6A33-8A5D-98E0EEEFAB22}"/>
              </a:ext>
            </a:extLst>
          </p:cNvPr>
          <p:cNvPicPr>
            <a:picLocks noChangeAspect="1"/>
          </p:cNvPicPr>
          <p:nvPr/>
        </p:nvPicPr>
        <p:blipFill>
          <a:blip r:embed="rId3"/>
          <a:stretch>
            <a:fillRect/>
          </a:stretch>
        </p:blipFill>
        <p:spPr>
          <a:xfrm>
            <a:off x="729856" y="354269"/>
            <a:ext cx="5426866" cy="9360815"/>
          </a:xfrm>
          <a:prstGeom prst="rect">
            <a:avLst/>
          </a:prstGeom>
        </p:spPr>
      </p:pic>
    </p:spTree>
    <p:extLst>
      <p:ext uri="{BB962C8B-B14F-4D97-AF65-F5344CB8AC3E}">
        <p14:creationId xmlns:p14="http://schemas.microsoft.com/office/powerpoint/2010/main" val="1537412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b="96108"/>
          <a:stretch/>
        </p:blipFill>
        <p:spPr>
          <a:xfrm>
            <a:off x="-19036" y="-6845"/>
            <a:ext cx="6877036" cy="423342"/>
          </a:xfrm>
          <a:prstGeom prst="rect">
            <a:avLst/>
          </a:prstGeom>
        </p:spPr>
      </p:pic>
      <p:sp>
        <p:nvSpPr>
          <p:cNvPr id="3" name="Text Box 52"/>
          <p:cNvSpPr txBox="1">
            <a:spLocks noChangeArrowheads="1"/>
          </p:cNvSpPr>
          <p:nvPr/>
        </p:nvSpPr>
        <p:spPr bwMode="auto">
          <a:xfrm>
            <a:off x="3117252"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53</a:t>
            </a:r>
          </a:p>
        </p:txBody>
      </p:sp>
      <p:pic>
        <p:nvPicPr>
          <p:cNvPr id="2" name="図 1">
            <a:extLst>
              <a:ext uri="{FF2B5EF4-FFF2-40B4-BE49-F238E27FC236}">
                <a16:creationId xmlns:a16="http://schemas.microsoft.com/office/drawing/2014/main" id="{99BDA088-1317-5820-E6B2-C54EFC1ECE97}"/>
              </a:ext>
            </a:extLst>
          </p:cNvPr>
          <p:cNvPicPr>
            <a:picLocks noChangeAspect="1"/>
          </p:cNvPicPr>
          <p:nvPr/>
        </p:nvPicPr>
        <p:blipFill>
          <a:blip r:embed="rId3"/>
          <a:stretch>
            <a:fillRect/>
          </a:stretch>
        </p:blipFill>
        <p:spPr>
          <a:xfrm>
            <a:off x="843008" y="348444"/>
            <a:ext cx="5212065" cy="9357253"/>
          </a:xfrm>
          <a:prstGeom prst="rect">
            <a:avLst/>
          </a:prstGeom>
        </p:spPr>
      </p:pic>
    </p:spTree>
    <p:extLst>
      <p:ext uri="{BB962C8B-B14F-4D97-AF65-F5344CB8AC3E}">
        <p14:creationId xmlns:p14="http://schemas.microsoft.com/office/powerpoint/2010/main" val="1936278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b="95961"/>
          <a:stretch/>
        </p:blipFill>
        <p:spPr>
          <a:xfrm>
            <a:off x="-8605" y="0"/>
            <a:ext cx="6858000" cy="416496"/>
          </a:xfrm>
          <a:prstGeom prst="rect">
            <a:avLst/>
          </a:prstGeom>
        </p:spPr>
      </p:pic>
      <p:sp>
        <p:nvSpPr>
          <p:cNvPr id="3"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54</a:t>
            </a:r>
          </a:p>
        </p:txBody>
      </p:sp>
      <p:pic>
        <p:nvPicPr>
          <p:cNvPr id="5" name="図 4">
            <a:extLst>
              <a:ext uri="{FF2B5EF4-FFF2-40B4-BE49-F238E27FC236}">
                <a16:creationId xmlns:a16="http://schemas.microsoft.com/office/drawing/2014/main" id="{EE262340-665C-4C44-8A62-7AF1F4550AF9}"/>
              </a:ext>
            </a:extLst>
          </p:cNvPr>
          <p:cNvPicPr>
            <a:picLocks noChangeAspect="1"/>
          </p:cNvPicPr>
          <p:nvPr/>
        </p:nvPicPr>
        <p:blipFill>
          <a:blip r:embed="rId3"/>
          <a:stretch>
            <a:fillRect/>
          </a:stretch>
        </p:blipFill>
        <p:spPr>
          <a:xfrm>
            <a:off x="501724" y="350137"/>
            <a:ext cx="5879604" cy="9421166"/>
          </a:xfrm>
          <a:prstGeom prst="rect">
            <a:avLst/>
          </a:prstGeom>
        </p:spPr>
      </p:pic>
    </p:spTree>
    <p:extLst>
      <p:ext uri="{BB962C8B-B14F-4D97-AF65-F5344CB8AC3E}">
        <p14:creationId xmlns:p14="http://schemas.microsoft.com/office/powerpoint/2010/main" val="2595174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b="95961"/>
          <a:stretch/>
        </p:blipFill>
        <p:spPr>
          <a:xfrm>
            <a:off x="-8605" y="0"/>
            <a:ext cx="6858000" cy="416496"/>
          </a:xfrm>
          <a:prstGeom prst="rect">
            <a:avLst/>
          </a:prstGeom>
        </p:spPr>
      </p:pic>
      <p:sp>
        <p:nvSpPr>
          <p:cNvPr id="3"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55</a:t>
            </a:r>
          </a:p>
        </p:txBody>
      </p:sp>
      <p:pic>
        <p:nvPicPr>
          <p:cNvPr id="2" name="図 1"/>
          <p:cNvPicPr>
            <a:picLocks noChangeAspect="1"/>
          </p:cNvPicPr>
          <p:nvPr/>
        </p:nvPicPr>
        <p:blipFill>
          <a:blip r:embed="rId3"/>
          <a:stretch>
            <a:fillRect/>
          </a:stretch>
        </p:blipFill>
        <p:spPr>
          <a:xfrm>
            <a:off x="0" y="416496"/>
            <a:ext cx="6858000" cy="2249477"/>
          </a:xfrm>
          <a:prstGeom prst="rect">
            <a:avLst/>
          </a:prstGeom>
        </p:spPr>
      </p:pic>
    </p:spTree>
    <p:extLst>
      <p:ext uri="{BB962C8B-B14F-4D97-AF65-F5344CB8AC3E}">
        <p14:creationId xmlns:p14="http://schemas.microsoft.com/office/powerpoint/2010/main" val="4243149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b="95961"/>
          <a:stretch/>
        </p:blipFill>
        <p:spPr>
          <a:xfrm>
            <a:off x="-8605" y="0"/>
            <a:ext cx="6858000" cy="416496"/>
          </a:xfrm>
          <a:prstGeom prst="rect">
            <a:avLst/>
          </a:prstGeom>
        </p:spPr>
      </p:pic>
      <p:sp>
        <p:nvSpPr>
          <p:cNvPr id="3" name="Text Box 52"/>
          <p:cNvSpPr txBox="1">
            <a:spLocks noChangeArrowheads="1"/>
          </p:cNvSpPr>
          <p:nvPr/>
        </p:nvSpPr>
        <p:spPr bwMode="auto">
          <a:xfrm>
            <a:off x="3105421"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56</a:t>
            </a:r>
          </a:p>
        </p:txBody>
      </p:sp>
      <p:pic>
        <p:nvPicPr>
          <p:cNvPr id="5" name="図 4">
            <a:extLst>
              <a:ext uri="{FF2B5EF4-FFF2-40B4-BE49-F238E27FC236}">
                <a16:creationId xmlns:a16="http://schemas.microsoft.com/office/drawing/2014/main" id="{D5574301-C2F9-291C-3D1A-5C19EA2259F7}"/>
              </a:ext>
            </a:extLst>
          </p:cNvPr>
          <p:cNvPicPr>
            <a:picLocks noChangeAspect="1"/>
          </p:cNvPicPr>
          <p:nvPr/>
        </p:nvPicPr>
        <p:blipFill>
          <a:blip r:embed="rId3"/>
          <a:stretch>
            <a:fillRect/>
          </a:stretch>
        </p:blipFill>
        <p:spPr>
          <a:xfrm>
            <a:off x="66528" y="336494"/>
            <a:ext cx="6741368" cy="9305624"/>
          </a:xfrm>
          <a:prstGeom prst="rect">
            <a:avLst/>
          </a:prstGeom>
        </p:spPr>
      </p:pic>
    </p:spTree>
    <p:extLst>
      <p:ext uri="{BB962C8B-B14F-4D97-AF65-F5344CB8AC3E}">
        <p14:creationId xmlns:p14="http://schemas.microsoft.com/office/powerpoint/2010/main" val="20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b="95961"/>
          <a:stretch/>
        </p:blipFill>
        <p:spPr>
          <a:xfrm>
            <a:off x="-8605" y="0"/>
            <a:ext cx="6858000" cy="416496"/>
          </a:xfrm>
          <a:prstGeom prst="rect">
            <a:avLst/>
          </a:prstGeom>
        </p:spPr>
      </p:pic>
      <p:sp>
        <p:nvSpPr>
          <p:cNvPr id="3" name="Text Box 52"/>
          <p:cNvSpPr txBox="1">
            <a:spLocks noChangeArrowheads="1"/>
          </p:cNvSpPr>
          <p:nvPr/>
        </p:nvSpPr>
        <p:spPr bwMode="auto">
          <a:xfrm>
            <a:off x="311794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57</a:t>
            </a:r>
          </a:p>
        </p:txBody>
      </p:sp>
      <p:cxnSp>
        <p:nvCxnSpPr>
          <p:cNvPr id="6" name="直線コネクタ 5"/>
          <p:cNvCxnSpPr/>
          <p:nvPr/>
        </p:nvCxnSpPr>
        <p:spPr>
          <a:xfrm>
            <a:off x="1587146" y="6487072"/>
            <a:ext cx="504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596524" y="6651998"/>
            <a:ext cx="9997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9F50697A-90E2-3023-68A3-937CC5E8D36A}"/>
              </a:ext>
            </a:extLst>
          </p:cNvPr>
          <p:cNvPicPr>
            <a:picLocks noChangeAspect="1"/>
          </p:cNvPicPr>
          <p:nvPr/>
        </p:nvPicPr>
        <p:blipFill>
          <a:blip r:embed="rId3"/>
          <a:stretch>
            <a:fillRect/>
          </a:stretch>
        </p:blipFill>
        <p:spPr>
          <a:xfrm>
            <a:off x="54025" y="309631"/>
            <a:ext cx="6779962" cy="9358899"/>
          </a:xfrm>
          <a:prstGeom prst="rect">
            <a:avLst/>
          </a:prstGeom>
        </p:spPr>
      </p:pic>
    </p:spTree>
    <p:extLst>
      <p:ext uri="{BB962C8B-B14F-4D97-AF65-F5344CB8AC3E}">
        <p14:creationId xmlns:p14="http://schemas.microsoft.com/office/powerpoint/2010/main" val="1966731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58</a:t>
            </a:r>
          </a:p>
        </p:txBody>
      </p:sp>
      <p:sp>
        <p:nvSpPr>
          <p:cNvPr id="10" name="正方形/長方形 9"/>
          <p:cNvSpPr/>
          <p:nvPr/>
        </p:nvSpPr>
        <p:spPr>
          <a:xfrm>
            <a:off x="1476689" y="348256"/>
            <a:ext cx="3866522" cy="402085"/>
          </a:xfrm>
          <a:prstGeom prst="rect">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rgbClr val="FF0000"/>
                </a:solidFill>
              </a:rPr>
              <a:t>自己評価の実施は活動</a:t>
            </a:r>
            <a:r>
              <a:rPr kumimoji="1" lang="en-US" altLang="ja-JP" sz="800" dirty="0">
                <a:solidFill>
                  <a:srgbClr val="FF0000"/>
                </a:solidFill>
              </a:rPr>
              <a:t>4</a:t>
            </a:r>
            <a:r>
              <a:rPr kumimoji="1" lang="ja-JP" altLang="en-US" sz="800" dirty="0">
                <a:solidFill>
                  <a:srgbClr val="FF0000"/>
                </a:solidFill>
              </a:rPr>
              <a:t>年目の組織</a:t>
            </a:r>
            <a:r>
              <a:rPr lang="ja-JP" altLang="en-US" sz="800" dirty="0">
                <a:solidFill>
                  <a:srgbClr val="FF0000"/>
                </a:solidFill>
              </a:rPr>
              <a:t>です。</a:t>
            </a:r>
            <a:r>
              <a:rPr kumimoji="1" lang="ja-JP" altLang="en-US" sz="800" dirty="0">
                <a:solidFill>
                  <a:srgbClr val="FF0000"/>
                </a:solidFill>
              </a:rPr>
              <a:t>詳しくは、関係市町ご担当者へ確認下さい。</a:t>
            </a:r>
          </a:p>
        </p:txBody>
      </p:sp>
      <p:pic>
        <p:nvPicPr>
          <p:cNvPr id="6" name="図 5">
            <a:extLst>
              <a:ext uri="{FF2B5EF4-FFF2-40B4-BE49-F238E27FC236}">
                <a16:creationId xmlns:a16="http://schemas.microsoft.com/office/drawing/2014/main" id="{6B14AEC6-FFA0-F859-DB4C-A270C7AF5E95}"/>
              </a:ext>
            </a:extLst>
          </p:cNvPr>
          <p:cNvPicPr>
            <a:picLocks noChangeAspect="1"/>
          </p:cNvPicPr>
          <p:nvPr/>
        </p:nvPicPr>
        <p:blipFill>
          <a:blip r:embed="rId2"/>
          <a:stretch>
            <a:fillRect/>
          </a:stretch>
        </p:blipFill>
        <p:spPr>
          <a:xfrm>
            <a:off x="0" y="19831"/>
            <a:ext cx="6819900" cy="581025"/>
          </a:xfrm>
          <a:prstGeom prst="rect">
            <a:avLst/>
          </a:prstGeom>
        </p:spPr>
      </p:pic>
      <p:pic>
        <p:nvPicPr>
          <p:cNvPr id="4" name="図 3">
            <a:extLst>
              <a:ext uri="{FF2B5EF4-FFF2-40B4-BE49-F238E27FC236}">
                <a16:creationId xmlns:a16="http://schemas.microsoft.com/office/drawing/2014/main" id="{44F54E0F-D865-85A7-00C4-9D78071F9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6" t="4583" r="5375" b="5259"/>
          <a:stretch/>
        </p:blipFill>
        <p:spPr>
          <a:xfrm>
            <a:off x="376530" y="875602"/>
            <a:ext cx="6120680" cy="8743652"/>
          </a:xfrm>
          <a:prstGeom prst="rect">
            <a:avLst/>
          </a:prstGeom>
          <a:ln>
            <a:solidFill>
              <a:schemeClr val="tx1"/>
            </a:solidFill>
          </a:ln>
        </p:spPr>
      </p:pic>
    </p:spTree>
    <p:extLst>
      <p:ext uri="{BB962C8B-B14F-4D97-AF65-F5344CB8AC3E}">
        <p14:creationId xmlns:p14="http://schemas.microsoft.com/office/powerpoint/2010/main" val="65037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92B70D3-BA49-C8DF-C83E-AE4EF3560C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7678" r="3801" b="7678"/>
          <a:stretch/>
        </p:blipFill>
        <p:spPr>
          <a:xfrm>
            <a:off x="48090" y="427234"/>
            <a:ext cx="6857722" cy="9090470"/>
          </a:xfrm>
          <a:prstGeom prst="rect">
            <a:avLst/>
          </a:prstGeom>
        </p:spPr>
      </p:pic>
      <p:sp>
        <p:nvSpPr>
          <p:cNvPr id="3" name="Text Box 52"/>
          <p:cNvSpPr txBox="1">
            <a:spLocks noChangeArrowheads="1"/>
          </p:cNvSpPr>
          <p:nvPr/>
        </p:nvSpPr>
        <p:spPr bwMode="auto">
          <a:xfrm>
            <a:off x="3117947"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5</a:t>
            </a:r>
          </a:p>
        </p:txBody>
      </p:sp>
      <p:sp>
        <p:nvSpPr>
          <p:cNvPr id="6" name="角丸四角形 26">
            <a:extLst>
              <a:ext uri="{FF2B5EF4-FFF2-40B4-BE49-F238E27FC236}">
                <a16:creationId xmlns:a16="http://schemas.microsoft.com/office/drawing/2014/main" id="{318AFF62-9E01-49BD-A979-11B04213D0AF}"/>
              </a:ext>
            </a:extLst>
          </p:cNvPr>
          <p:cNvSpPr/>
          <p:nvPr/>
        </p:nvSpPr>
        <p:spPr>
          <a:xfrm>
            <a:off x="3573016" y="427234"/>
            <a:ext cx="3236894" cy="4500366"/>
          </a:xfrm>
          <a:prstGeom prst="roundRect">
            <a:avLst>
              <a:gd name="adj" fmla="val 435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050" dirty="0">
              <a:solidFill>
                <a:schemeClr val="tx1"/>
              </a:solidFill>
              <a:latin typeface="ＭＳ Ｐ明朝" pitchFamily="18" charset="-128"/>
              <a:ea typeface="ＭＳ Ｐ明朝" pitchFamily="18" charset="-128"/>
            </a:endParaRPr>
          </a:p>
        </p:txBody>
      </p:sp>
      <p:pic>
        <p:nvPicPr>
          <p:cNvPr id="5" name="図 4">
            <a:extLst>
              <a:ext uri="{FF2B5EF4-FFF2-40B4-BE49-F238E27FC236}">
                <a16:creationId xmlns:a16="http://schemas.microsoft.com/office/drawing/2014/main" id="{71CE54B6-B46E-5787-C1F6-602837B1736A}"/>
              </a:ext>
            </a:extLst>
          </p:cNvPr>
          <p:cNvPicPr>
            <a:picLocks noChangeAspect="1"/>
          </p:cNvPicPr>
          <p:nvPr/>
        </p:nvPicPr>
        <p:blipFill>
          <a:blip r:embed="rId3"/>
          <a:stretch>
            <a:fillRect/>
          </a:stretch>
        </p:blipFill>
        <p:spPr>
          <a:xfrm>
            <a:off x="0" y="-15552"/>
            <a:ext cx="6858000" cy="241844"/>
          </a:xfrm>
          <a:prstGeom prst="rect">
            <a:avLst/>
          </a:prstGeom>
        </p:spPr>
      </p:pic>
    </p:spTree>
    <p:extLst>
      <p:ext uri="{BB962C8B-B14F-4D97-AF65-F5344CB8AC3E}">
        <p14:creationId xmlns:p14="http://schemas.microsoft.com/office/powerpoint/2010/main" val="39608912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59</a:t>
            </a:r>
          </a:p>
        </p:txBody>
      </p:sp>
      <p:pic>
        <p:nvPicPr>
          <p:cNvPr id="6" name="図 5">
            <a:extLst>
              <a:ext uri="{FF2B5EF4-FFF2-40B4-BE49-F238E27FC236}">
                <a16:creationId xmlns:a16="http://schemas.microsoft.com/office/drawing/2014/main" id="{6B14AEC6-FFA0-F859-DB4C-A270C7AF5E95}"/>
              </a:ext>
            </a:extLst>
          </p:cNvPr>
          <p:cNvPicPr>
            <a:picLocks noChangeAspect="1"/>
          </p:cNvPicPr>
          <p:nvPr/>
        </p:nvPicPr>
        <p:blipFill>
          <a:blip r:embed="rId2"/>
          <a:stretch>
            <a:fillRect/>
          </a:stretch>
        </p:blipFill>
        <p:spPr>
          <a:xfrm>
            <a:off x="0" y="19831"/>
            <a:ext cx="6819900" cy="581025"/>
          </a:xfrm>
          <a:prstGeom prst="rect">
            <a:avLst/>
          </a:prstGeom>
        </p:spPr>
      </p:pic>
      <p:pic>
        <p:nvPicPr>
          <p:cNvPr id="5" name="図 4">
            <a:extLst>
              <a:ext uri="{FF2B5EF4-FFF2-40B4-BE49-F238E27FC236}">
                <a16:creationId xmlns:a16="http://schemas.microsoft.com/office/drawing/2014/main" id="{95FDDFD5-5745-9B9B-0338-062426B226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33" t="6553" r="5033" b="3965"/>
          <a:stretch/>
        </p:blipFill>
        <p:spPr>
          <a:xfrm>
            <a:off x="357708" y="717071"/>
            <a:ext cx="6167636" cy="8678059"/>
          </a:xfrm>
          <a:prstGeom prst="rect">
            <a:avLst/>
          </a:prstGeom>
          <a:ln>
            <a:solidFill>
              <a:schemeClr val="tx1"/>
            </a:solidFill>
          </a:ln>
        </p:spPr>
      </p:pic>
    </p:spTree>
    <p:extLst>
      <p:ext uri="{BB962C8B-B14F-4D97-AF65-F5344CB8AC3E}">
        <p14:creationId xmlns:p14="http://schemas.microsoft.com/office/powerpoint/2010/main" val="1617814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60</a:t>
            </a:r>
          </a:p>
        </p:txBody>
      </p:sp>
      <p:pic>
        <p:nvPicPr>
          <p:cNvPr id="6" name="図 5">
            <a:extLst>
              <a:ext uri="{FF2B5EF4-FFF2-40B4-BE49-F238E27FC236}">
                <a16:creationId xmlns:a16="http://schemas.microsoft.com/office/drawing/2014/main" id="{6B14AEC6-FFA0-F859-DB4C-A270C7AF5E95}"/>
              </a:ext>
            </a:extLst>
          </p:cNvPr>
          <p:cNvPicPr>
            <a:picLocks noChangeAspect="1"/>
          </p:cNvPicPr>
          <p:nvPr/>
        </p:nvPicPr>
        <p:blipFill>
          <a:blip r:embed="rId2"/>
          <a:stretch>
            <a:fillRect/>
          </a:stretch>
        </p:blipFill>
        <p:spPr>
          <a:xfrm>
            <a:off x="0" y="19831"/>
            <a:ext cx="6819900" cy="581025"/>
          </a:xfrm>
          <a:prstGeom prst="rect">
            <a:avLst/>
          </a:prstGeom>
        </p:spPr>
      </p:pic>
      <p:pic>
        <p:nvPicPr>
          <p:cNvPr id="5" name="図 4">
            <a:extLst>
              <a:ext uri="{FF2B5EF4-FFF2-40B4-BE49-F238E27FC236}">
                <a16:creationId xmlns:a16="http://schemas.microsoft.com/office/drawing/2014/main" id="{8E1FB126-09CE-6C75-BCBC-2F8603206A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t="4865" r="5909" b="3222"/>
          <a:stretch/>
        </p:blipFill>
        <p:spPr>
          <a:xfrm>
            <a:off x="398368" y="650959"/>
            <a:ext cx="6047587" cy="8913701"/>
          </a:xfrm>
          <a:prstGeom prst="rect">
            <a:avLst/>
          </a:prstGeom>
          <a:ln>
            <a:solidFill>
              <a:schemeClr val="tx1"/>
            </a:solidFill>
          </a:ln>
        </p:spPr>
      </p:pic>
    </p:spTree>
    <p:extLst>
      <p:ext uri="{BB962C8B-B14F-4D97-AF65-F5344CB8AC3E}">
        <p14:creationId xmlns:p14="http://schemas.microsoft.com/office/powerpoint/2010/main" val="4120359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61</a:t>
            </a:r>
          </a:p>
        </p:txBody>
      </p:sp>
      <p:pic>
        <p:nvPicPr>
          <p:cNvPr id="6" name="図 5">
            <a:extLst>
              <a:ext uri="{FF2B5EF4-FFF2-40B4-BE49-F238E27FC236}">
                <a16:creationId xmlns:a16="http://schemas.microsoft.com/office/drawing/2014/main" id="{6B14AEC6-FFA0-F859-DB4C-A270C7AF5E95}"/>
              </a:ext>
            </a:extLst>
          </p:cNvPr>
          <p:cNvPicPr>
            <a:picLocks noChangeAspect="1"/>
          </p:cNvPicPr>
          <p:nvPr/>
        </p:nvPicPr>
        <p:blipFill>
          <a:blip r:embed="rId2"/>
          <a:stretch>
            <a:fillRect/>
          </a:stretch>
        </p:blipFill>
        <p:spPr>
          <a:xfrm>
            <a:off x="0" y="19831"/>
            <a:ext cx="6819900" cy="581025"/>
          </a:xfrm>
          <a:prstGeom prst="rect">
            <a:avLst/>
          </a:prstGeom>
        </p:spPr>
      </p:pic>
      <p:pic>
        <p:nvPicPr>
          <p:cNvPr id="4" name="図 3">
            <a:extLst>
              <a:ext uri="{FF2B5EF4-FFF2-40B4-BE49-F238E27FC236}">
                <a16:creationId xmlns:a16="http://schemas.microsoft.com/office/drawing/2014/main" id="{413F306E-5751-2BDC-A1F4-FA150323C9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4" t="5382" r="5900" b="7677"/>
          <a:stretch/>
        </p:blipFill>
        <p:spPr>
          <a:xfrm>
            <a:off x="122464" y="575804"/>
            <a:ext cx="6581326" cy="9059340"/>
          </a:xfrm>
          <a:prstGeom prst="rect">
            <a:avLst/>
          </a:prstGeom>
          <a:ln>
            <a:solidFill>
              <a:schemeClr val="tx1"/>
            </a:solidFill>
          </a:ln>
        </p:spPr>
      </p:pic>
    </p:spTree>
    <p:extLst>
      <p:ext uri="{BB962C8B-B14F-4D97-AF65-F5344CB8AC3E}">
        <p14:creationId xmlns:p14="http://schemas.microsoft.com/office/powerpoint/2010/main" val="2273452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62</a:t>
            </a:r>
          </a:p>
        </p:txBody>
      </p:sp>
      <p:sp>
        <p:nvSpPr>
          <p:cNvPr id="2" name="テキスト ボックス 1">
            <a:extLst>
              <a:ext uri="{FF2B5EF4-FFF2-40B4-BE49-F238E27FC236}">
                <a16:creationId xmlns:a16="http://schemas.microsoft.com/office/drawing/2014/main" id="{103255E0-75AE-BAEB-14FC-9B36DE1C0E20}"/>
              </a:ext>
            </a:extLst>
          </p:cNvPr>
          <p:cNvSpPr txBox="1"/>
          <p:nvPr/>
        </p:nvSpPr>
        <p:spPr>
          <a:xfrm>
            <a:off x="12797" y="137842"/>
            <a:ext cx="6858000" cy="1169551"/>
          </a:xfrm>
          <a:prstGeom prst="rect">
            <a:avLst/>
          </a:prstGeom>
          <a:noFill/>
        </p:spPr>
        <p:txBody>
          <a:bodyPr wrap="square" rtlCol="0">
            <a:spAutoFit/>
          </a:bodyPr>
          <a:lstStyle/>
          <a:p>
            <a:r>
              <a:rPr lang="ja-JP" altLang="en-US" sz="1400" b="0" i="0" u="none" strike="noStrike" baseline="0" dirty="0">
                <a:solidFill>
                  <a:srgbClr val="000000"/>
                </a:solidFill>
                <a:latin typeface="メイリオ" panose="020B0604030504040204" pitchFamily="50" charset="-128"/>
                <a:ea typeface="メイリオ" panose="020B0604030504040204" pitchFamily="50" charset="-128"/>
              </a:rPr>
              <a:t> ・</a:t>
            </a:r>
            <a:r>
              <a:rPr lang="en-US" altLang="ja-JP" sz="1400" b="0" i="0" u="none" strike="noStrike" baseline="0" dirty="0">
                <a:solidFill>
                  <a:srgbClr val="000000"/>
                </a:solidFill>
                <a:latin typeface="メイリオ" panose="020B0604030504040204" pitchFamily="50" charset="-128"/>
                <a:ea typeface="メイリオ" panose="020B0604030504040204" pitchFamily="50" charset="-128"/>
              </a:rPr>
              <a:t>SDGs</a:t>
            </a:r>
            <a:r>
              <a:rPr lang="ja-JP" altLang="en-US" sz="1400" b="0" i="0" u="none" strike="noStrike" baseline="0" dirty="0">
                <a:solidFill>
                  <a:srgbClr val="000000"/>
                </a:solidFill>
                <a:latin typeface="メイリオ" panose="020B0604030504040204" pitchFamily="50" charset="-128"/>
                <a:ea typeface="メイリオ" panose="020B0604030504040204" pitchFamily="50" charset="-128"/>
              </a:rPr>
              <a:t>と多面的機能支払の活動とは、持続可能な社会を目指すという共通の目標があり、親和性があります。各活動組織の取組が、</a:t>
            </a:r>
            <a:r>
              <a:rPr lang="en-US" altLang="ja-JP" sz="1400" b="0" i="0" u="none" strike="noStrike" baseline="0" dirty="0">
                <a:solidFill>
                  <a:srgbClr val="000000"/>
                </a:solidFill>
                <a:latin typeface="メイリオ" panose="020B0604030504040204" pitchFamily="50" charset="-128"/>
                <a:ea typeface="メイリオ" panose="020B0604030504040204" pitchFamily="50" charset="-128"/>
              </a:rPr>
              <a:t>SDGs</a:t>
            </a:r>
            <a:r>
              <a:rPr lang="ja-JP" altLang="en-US" sz="1400" b="0" i="0" u="none" strike="noStrike" baseline="0" dirty="0">
                <a:solidFill>
                  <a:srgbClr val="000000"/>
                </a:solidFill>
                <a:latin typeface="メイリオ" panose="020B0604030504040204" pitchFamily="50" charset="-128"/>
                <a:ea typeface="メイリオ" panose="020B0604030504040204" pitchFamily="50" charset="-128"/>
              </a:rPr>
              <a:t>の目標の達成にどの程度貢献しているかを簡単に確認できる</a:t>
            </a:r>
            <a:r>
              <a:rPr lang="en-US" altLang="ja-JP" sz="1400" b="0" i="0" u="none" strike="noStrike" baseline="0" dirty="0">
                <a:solidFill>
                  <a:srgbClr val="000000"/>
                </a:solidFill>
                <a:latin typeface="メイリオ" panose="020B0604030504040204" pitchFamily="50" charset="-128"/>
                <a:ea typeface="メイリオ" panose="020B0604030504040204" pitchFamily="50" charset="-128"/>
              </a:rPr>
              <a:t>｢</a:t>
            </a:r>
            <a:r>
              <a:rPr lang="ja-JP" altLang="en-US" sz="1400" b="0" i="0" u="none" strike="noStrike" baseline="0" dirty="0">
                <a:solidFill>
                  <a:srgbClr val="000000"/>
                </a:solidFill>
                <a:latin typeface="メイリオ" panose="020B0604030504040204" pitchFamily="50" charset="-128"/>
                <a:ea typeface="メイリオ" panose="020B0604030504040204" pitchFamily="50" charset="-128"/>
              </a:rPr>
              <a:t>多面版</a:t>
            </a:r>
            <a:r>
              <a:rPr lang="en-US" altLang="ja-JP" sz="1400" b="0" i="0" u="none" strike="noStrike" baseline="0" dirty="0">
                <a:solidFill>
                  <a:srgbClr val="000000"/>
                </a:solidFill>
                <a:latin typeface="メイリオ" panose="020B0604030504040204" pitchFamily="50" charset="-128"/>
                <a:ea typeface="メイリオ" panose="020B0604030504040204" pitchFamily="50" charset="-128"/>
              </a:rPr>
              <a:t>SDGs</a:t>
            </a:r>
            <a:r>
              <a:rPr lang="ja-JP" altLang="en-US" sz="1400" b="0" i="0" u="none" strike="noStrike" baseline="0" dirty="0">
                <a:solidFill>
                  <a:srgbClr val="000000"/>
                </a:solidFill>
                <a:latin typeface="メイリオ" panose="020B0604030504040204" pitchFamily="50" charset="-128"/>
                <a:ea typeface="メイリオ" panose="020B0604030504040204" pitchFamily="50" charset="-128"/>
              </a:rPr>
              <a:t>ローカル指標アイディアシート（案）</a:t>
            </a:r>
            <a:r>
              <a:rPr lang="en-US" altLang="ja-JP" sz="1400" b="0" i="0" u="none" strike="noStrike" baseline="0" dirty="0">
                <a:solidFill>
                  <a:srgbClr val="000000"/>
                </a:solidFill>
                <a:latin typeface="メイリオ" panose="020B0604030504040204" pitchFamily="50" charset="-128"/>
                <a:ea typeface="メイリオ" panose="020B0604030504040204" pitchFamily="50" charset="-128"/>
              </a:rPr>
              <a:t>｣</a:t>
            </a:r>
            <a:r>
              <a:rPr lang="ja-JP" altLang="en-US" sz="1400" b="0" i="0" u="none" strike="noStrike" baseline="0" dirty="0">
                <a:solidFill>
                  <a:srgbClr val="000000"/>
                </a:solidFill>
                <a:latin typeface="メイリオ" panose="020B0604030504040204" pitchFamily="50" charset="-128"/>
                <a:ea typeface="メイリオ" panose="020B0604030504040204" pitchFamily="50" charset="-128"/>
              </a:rPr>
              <a:t>、「多面的機能支払活動の多面版</a:t>
            </a:r>
            <a:r>
              <a:rPr lang="en-US" altLang="ja-JP" sz="1400" b="0" i="0" u="none" strike="noStrike" baseline="0" dirty="0">
                <a:solidFill>
                  <a:srgbClr val="000000"/>
                </a:solidFill>
                <a:latin typeface="メイリオ" panose="020B0604030504040204" pitchFamily="50" charset="-128"/>
                <a:ea typeface="メイリオ" panose="020B0604030504040204" pitchFamily="50" charset="-128"/>
              </a:rPr>
              <a:t>SDGs</a:t>
            </a:r>
            <a:r>
              <a:rPr lang="ja-JP" altLang="en-US" sz="1400" b="0" i="0" u="none" strike="noStrike" baseline="0" dirty="0">
                <a:solidFill>
                  <a:srgbClr val="000000"/>
                </a:solidFill>
                <a:latin typeface="メイリオ" panose="020B0604030504040204" pitchFamily="50" charset="-128"/>
                <a:ea typeface="メイリオ" panose="020B0604030504040204" pitchFamily="50" charset="-128"/>
              </a:rPr>
              <a:t>整理表（案）」等を添付しますので、自己評価のご参考にしてください。 </a:t>
            </a:r>
            <a:endParaRPr kumimoji="1" lang="ja-JP" altLang="en-US" sz="140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EB227BD1-AC8A-FC8C-510A-949E298F7C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0" t="17330" r="12200" b="20294"/>
          <a:stretch/>
        </p:blipFill>
        <p:spPr>
          <a:xfrm>
            <a:off x="248034" y="1568624"/>
            <a:ext cx="6387525" cy="7776864"/>
          </a:xfrm>
          <a:prstGeom prst="rect">
            <a:avLst/>
          </a:prstGeom>
          <a:ln>
            <a:solidFill>
              <a:schemeClr val="tx1"/>
            </a:solidFill>
          </a:ln>
        </p:spPr>
      </p:pic>
    </p:spTree>
    <p:extLst>
      <p:ext uri="{BB962C8B-B14F-4D97-AF65-F5344CB8AC3E}">
        <p14:creationId xmlns:p14="http://schemas.microsoft.com/office/powerpoint/2010/main" val="1318070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63</a:t>
            </a:r>
          </a:p>
        </p:txBody>
      </p:sp>
      <p:pic>
        <p:nvPicPr>
          <p:cNvPr id="4" name="図 3">
            <a:extLst>
              <a:ext uri="{FF2B5EF4-FFF2-40B4-BE49-F238E27FC236}">
                <a16:creationId xmlns:a16="http://schemas.microsoft.com/office/drawing/2014/main" id="{4A57DCA0-628A-BBE0-9AAA-DCC3C51C64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00" t="3222" r="10101" b="3209"/>
          <a:stretch/>
        </p:blipFill>
        <p:spPr>
          <a:xfrm>
            <a:off x="350425" y="122112"/>
            <a:ext cx="6174919" cy="9489504"/>
          </a:xfrm>
          <a:prstGeom prst="rect">
            <a:avLst/>
          </a:prstGeom>
        </p:spPr>
      </p:pic>
    </p:spTree>
    <p:extLst>
      <p:ext uri="{BB962C8B-B14F-4D97-AF65-F5344CB8AC3E}">
        <p14:creationId xmlns:p14="http://schemas.microsoft.com/office/powerpoint/2010/main" val="2024689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64</a:t>
            </a:r>
          </a:p>
        </p:txBody>
      </p:sp>
      <p:pic>
        <p:nvPicPr>
          <p:cNvPr id="5" name="図 4">
            <a:extLst>
              <a:ext uri="{FF2B5EF4-FFF2-40B4-BE49-F238E27FC236}">
                <a16:creationId xmlns:a16="http://schemas.microsoft.com/office/drawing/2014/main" id="{ABA8EB08-BD7E-48F1-055F-3E52B39FB0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0" t="52965" r="11150" b="3209"/>
          <a:stretch/>
        </p:blipFill>
        <p:spPr>
          <a:xfrm>
            <a:off x="115494" y="4953580"/>
            <a:ext cx="6602502" cy="4752528"/>
          </a:xfrm>
          <a:prstGeom prst="rect">
            <a:avLst/>
          </a:prstGeom>
        </p:spPr>
      </p:pic>
    </p:spTree>
    <p:extLst>
      <p:ext uri="{BB962C8B-B14F-4D97-AF65-F5344CB8AC3E}">
        <p14:creationId xmlns:p14="http://schemas.microsoft.com/office/powerpoint/2010/main" val="7843278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65</a:t>
            </a:r>
          </a:p>
        </p:txBody>
      </p:sp>
      <p:pic>
        <p:nvPicPr>
          <p:cNvPr id="4" name="図 3">
            <a:extLst>
              <a:ext uri="{FF2B5EF4-FFF2-40B4-BE49-F238E27FC236}">
                <a16:creationId xmlns:a16="http://schemas.microsoft.com/office/drawing/2014/main" id="{C7B7CDC2-46B4-09E6-E1AB-84E293C2E0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1" t="4708" r="5901" b="3222"/>
          <a:stretch/>
        </p:blipFill>
        <p:spPr>
          <a:xfrm>
            <a:off x="143832" y="21027"/>
            <a:ext cx="6578780" cy="9711533"/>
          </a:xfrm>
          <a:prstGeom prst="rect">
            <a:avLst/>
          </a:prstGeom>
        </p:spPr>
      </p:pic>
    </p:spTree>
    <p:extLst>
      <p:ext uri="{BB962C8B-B14F-4D97-AF65-F5344CB8AC3E}">
        <p14:creationId xmlns:p14="http://schemas.microsoft.com/office/powerpoint/2010/main" val="2290471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66</a:t>
            </a:r>
          </a:p>
        </p:txBody>
      </p:sp>
      <p:pic>
        <p:nvPicPr>
          <p:cNvPr id="4" name="図 3">
            <a:extLst>
              <a:ext uri="{FF2B5EF4-FFF2-40B4-BE49-F238E27FC236}">
                <a16:creationId xmlns:a16="http://schemas.microsoft.com/office/drawing/2014/main" id="{896C455C-4DCE-ADC2-D9F1-0F143F9B9F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4708" r="13251" b="3222"/>
          <a:stretch/>
        </p:blipFill>
        <p:spPr>
          <a:xfrm>
            <a:off x="419522" y="52308"/>
            <a:ext cx="6021288" cy="9696621"/>
          </a:xfrm>
          <a:prstGeom prst="rect">
            <a:avLst/>
          </a:prstGeom>
        </p:spPr>
      </p:pic>
    </p:spTree>
    <p:extLst>
      <p:ext uri="{BB962C8B-B14F-4D97-AF65-F5344CB8AC3E}">
        <p14:creationId xmlns:p14="http://schemas.microsoft.com/office/powerpoint/2010/main" val="283782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67</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2" name="テキスト ボックス 4">
            <a:extLst>
              <a:ext uri="{FF2B5EF4-FFF2-40B4-BE49-F238E27FC236}">
                <a16:creationId xmlns:a16="http://schemas.microsoft.com/office/drawing/2014/main" id="{B1EFC9B4-82CD-5231-9B0F-11A0D14F3139}"/>
              </a:ext>
            </a:extLst>
          </p:cNvPr>
          <p:cNvSpPr txBox="1">
            <a:spLocks noChangeArrowheads="1"/>
          </p:cNvSpPr>
          <p:nvPr/>
        </p:nvSpPr>
        <p:spPr bwMode="auto">
          <a:xfrm>
            <a:off x="347348" y="2819104"/>
            <a:ext cx="6294652" cy="2769989"/>
          </a:xfrm>
          <a:prstGeom prst="rect">
            <a:avLst/>
          </a:prstGeom>
          <a:noFill/>
          <a:ln w="9525">
            <a:noFill/>
            <a:prstDash val="dash"/>
            <a:miter lim="800000"/>
            <a:headEnd/>
            <a:tailEnd/>
          </a:ln>
        </p:spPr>
        <p:txBody>
          <a:bodyPr wrap="square" lIns="0" tIns="0" rIns="0" bIns="0">
            <a:spAutoFit/>
          </a:bodyPr>
          <a:lstStyle/>
          <a:p>
            <a:r>
              <a:rPr lang="ja-JP" altLang="ja-JP" b="1" dirty="0">
                <a:latin typeface="ＭＳ Ｐゴシック" panose="020B0600070205080204" pitchFamily="50" charset="-128"/>
              </a:rPr>
              <a:t>【活動のねらい】</a:t>
            </a:r>
            <a:endParaRPr lang="ja-JP" altLang="ja-JP" dirty="0">
              <a:latin typeface="ＭＳ Ｐゴシック" panose="020B0600070205080204" pitchFamily="50" charset="-128"/>
            </a:endParaRPr>
          </a:p>
          <a:p>
            <a:r>
              <a:rPr lang="ja-JP" altLang="en-US" dirty="0">
                <a:latin typeface="ＭＳ Ｐゴシック" panose="020B0600070205080204" pitchFamily="50" charset="-128"/>
              </a:rPr>
              <a:t>　</a:t>
            </a:r>
            <a:r>
              <a:rPr lang="ja-JP" altLang="ja-JP" dirty="0">
                <a:latin typeface="HG丸ｺﾞｼｯｸM-PRO" panose="020F0600000000000000" pitchFamily="50" charset="-128"/>
                <a:ea typeface="HG丸ｺﾞｼｯｸM-PRO" panose="020F0600000000000000" pitchFamily="50" charset="-128"/>
              </a:rPr>
              <a:t>農村地域では、過疎化や高齢化、担い手への農地集積の加速化など構造変化が進展</a:t>
            </a:r>
            <a:r>
              <a:rPr lang="ja-JP" altLang="en-US" dirty="0">
                <a:latin typeface="HG丸ｺﾞｼｯｸM-PRO" panose="020F0600000000000000" pitchFamily="50" charset="-128"/>
                <a:ea typeface="HG丸ｺﾞｼｯｸM-PRO" panose="020F0600000000000000" pitchFamily="50" charset="-128"/>
              </a:rPr>
              <a:t>して</a:t>
            </a:r>
            <a:r>
              <a:rPr lang="ja-JP" altLang="ja-JP" dirty="0">
                <a:latin typeface="HG丸ｺﾞｼｯｸM-PRO" panose="020F0600000000000000" pitchFamily="50" charset="-128"/>
                <a:ea typeface="HG丸ｺﾞｼｯｸM-PRO" panose="020F0600000000000000" pitchFamily="50" charset="-128"/>
              </a:rPr>
              <a:t>おり、今後、農用地、水路、農道等の地域資源の保全管理を担う地域の人材の不足や担い手への負担の増加により、その保全管理が困難となることが懸念されます。</a:t>
            </a: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このため、担い手を含めた地域内の役割分担・協力体制を明確にし、地域資源を地域で支える体制を構築するほか、地域外の人材の確保や連携の取組を進めること等により、将来にわたって持続的に地域資源を保全管理していく必要があります。</a:t>
            </a:r>
            <a:endParaRPr lang="en-US" altLang="ja-JP" dirty="0">
              <a:latin typeface="HG丸ｺﾞｼｯｸM-PRO" panose="020F0600000000000000" pitchFamily="50" charset="-128"/>
              <a:ea typeface="HG丸ｺﾞｼｯｸM-PRO" panose="020F0600000000000000" pitchFamily="50" charset="-128"/>
            </a:endParaRPr>
          </a:p>
          <a:p>
            <a:endParaRPr lang="en-US" altLang="ja-JP" b="1" dirty="0">
              <a:latin typeface="ＭＳ Ｐゴシック" panose="020B0600070205080204" pitchFamily="50" charset="-128"/>
            </a:endParaRPr>
          </a:p>
          <a:p>
            <a:r>
              <a:rPr lang="ja-JP" altLang="ja-JP" b="1" dirty="0">
                <a:latin typeface="ＭＳ Ｐゴシック" panose="020B0600070205080204" pitchFamily="50" charset="-128"/>
              </a:rPr>
              <a:t>【活動内容】</a:t>
            </a:r>
            <a:endParaRPr lang="ja-JP" altLang="ja-JP" dirty="0">
              <a:latin typeface="ＭＳ Ｐゴシック" panose="020B0600070205080204" pitchFamily="50" charset="-128"/>
            </a:endParaRPr>
          </a:p>
          <a:p>
            <a:r>
              <a:rPr lang="ja-JP" altLang="en-US" dirty="0">
                <a:latin typeface="ＭＳ Ｐゴシック" panose="020B0600070205080204" pitchFamily="50" charset="-128"/>
              </a:rPr>
              <a:t>　</a:t>
            </a:r>
            <a:r>
              <a:rPr lang="ja-JP" altLang="ja-JP" dirty="0">
                <a:latin typeface="HG丸ｺﾞｼｯｸM-PRO" panose="020F0600000000000000" pitchFamily="50" charset="-128"/>
                <a:ea typeface="HG丸ｺﾞｼｯｸM-PRO" panose="020F0600000000000000" pitchFamily="50" charset="-128"/>
              </a:rPr>
              <a:t>「地域資源の適切な保全管理のための推進活動」は、以下の１～３の手順で実施します。</a:t>
            </a:r>
          </a:p>
          <a:p>
            <a:r>
              <a:rPr lang="ja-JP" altLang="ja-JP" dirty="0">
                <a:latin typeface="HG丸ｺﾞｼｯｸM-PRO" panose="020F0600000000000000" pitchFamily="50" charset="-128"/>
                <a:ea typeface="HG丸ｺﾞｼｯｸM-PRO" panose="020F0600000000000000" pitchFamily="50" charset="-128"/>
              </a:rPr>
              <a:t>１　構造変化に対応した保全管理目標とその内容、目標を実現するために実施すべき推進</a:t>
            </a:r>
            <a:r>
              <a:rPr lang="ja-JP" altLang="en-US" dirty="0">
                <a:latin typeface="HG丸ｺﾞｼｯｸM-PRO" panose="020F0600000000000000" pitchFamily="50" charset="-128"/>
                <a:ea typeface="HG丸ｺﾞｼｯｸM-PRO" panose="020F0600000000000000" pitchFamily="50" charset="-128"/>
              </a:rPr>
              <a:t>　</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活動の内容等を活動計画書に位置づける</a:t>
            </a:r>
          </a:p>
          <a:p>
            <a:r>
              <a:rPr lang="ja-JP" altLang="ja-JP" dirty="0">
                <a:latin typeface="HG丸ｺﾞｼｯｸM-PRO" panose="020F0600000000000000" pitchFamily="50" charset="-128"/>
                <a:ea typeface="HG丸ｺﾞｼｯｸM-PRO" panose="020F0600000000000000" pitchFamily="50" charset="-128"/>
              </a:rPr>
              <a:t>２　計画に位置付けた内容に基づき、地域における話し合いや意向調査等の推進活動を実施</a:t>
            </a:r>
          </a:p>
          <a:p>
            <a:r>
              <a:rPr lang="ja-JP" altLang="ja-JP" dirty="0">
                <a:latin typeface="HG丸ｺﾞｼｯｸM-PRO" panose="020F0600000000000000" pitchFamily="50" charset="-128"/>
                <a:ea typeface="HG丸ｺﾞｼｯｸM-PRO" panose="020F0600000000000000" pitchFamily="50" charset="-128"/>
              </a:rPr>
              <a:t>３　推進活動の結果を踏まえて、５年間の活動終了時までに、目指すべき保全管理の姿やそ</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れに向けて取り組むべき活動・方策等を「地域資源保全管理構想」として取りまとめる</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6" name="角丸四角形 23">
            <a:extLst>
              <a:ext uri="{FF2B5EF4-FFF2-40B4-BE49-F238E27FC236}">
                <a16:creationId xmlns:a16="http://schemas.microsoft.com/office/drawing/2014/main" id="{3DFB97CE-EFA8-45F1-8F5F-F14633DA3F5E}"/>
              </a:ext>
            </a:extLst>
          </p:cNvPr>
          <p:cNvSpPr/>
          <p:nvPr/>
        </p:nvSpPr>
        <p:spPr>
          <a:xfrm>
            <a:off x="238048" y="632520"/>
            <a:ext cx="6403952" cy="86527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丸ｺﾞｼｯｸM-PRO" pitchFamily="50" charset="-128"/>
              <a:ea typeface="HG丸ｺﾞｼｯｸM-PRO" pitchFamily="50" charset="-128"/>
            </a:endParaRPr>
          </a:p>
        </p:txBody>
      </p:sp>
      <p:pic>
        <p:nvPicPr>
          <p:cNvPr id="8" name="図 7">
            <a:extLst>
              <a:ext uri="{FF2B5EF4-FFF2-40B4-BE49-F238E27FC236}">
                <a16:creationId xmlns:a16="http://schemas.microsoft.com/office/drawing/2014/main" id="{AA653DF6-57F5-2316-9E76-E61588D593B1}"/>
              </a:ext>
            </a:extLst>
          </p:cNvPr>
          <p:cNvPicPr>
            <a:picLocks noChangeAspect="1"/>
          </p:cNvPicPr>
          <p:nvPr/>
        </p:nvPicPr>
        <p:blipFill>
          <a:blip r:embed="rId3"/>
          <a:stretch>
            <a:fillRect/>
          </a:stretch>
        </p:blipFill>
        <p:spPr>
          <a:xfrm>
            <a:off x="391226" y="6111164"/>
            <a:ext cx="6212600" cy="2253927"/>
          </a:xfrm>
          <a:prstGeom prst="rect">
            <a:avLst/>
          </a:prstGeom>
        </p:spPr>
      </p:pic>
      <p:sp>
        <p:nvSpPr>
          <p:cNvPr id="9" name="テキスト ボックス 4">
            <a:extLst>
              <a:ext uri="{FF2B5EF4-FFF2-40B4-BE49-F238E27FC236}">
                <a16:creationId xmlns:a16="http://schemas.microsoft.com/office/drawing/2014/main" id="{56F36E7A-3210-9F36-876B-A56AAFDA8F90}"/>
              </a:ext>
            </a:extLst>
          </p:cNvPr>
          <p:cNvSpPr txBox="1">
            <a:spLocks noChangeArrowheads="1"/>
          </p:cNvSpPr>
          <p:nvPr/>
        </p:nvSpPr>
        <p:spPr bwMode="auto">
          <a:xfrm>
            <a:off x="0" y="5747665"/>
            <a:ext cx="4581152" cy="276999"/>
          </a:xfrm>
          <a:prstGeom prst="rect">
            <a:avLst/>
          </a:prstGeom>
          <a:noFill/>
          <a:ln w="9525">
            <a:noFill/>
            <a:miter lim="800000"/>
            <a:headEnd/>
            <a:tailEnd/>
          </a:ln>
        </p:spPr>
        <p:txBody>
          <a:bodyPr wrap="square">
            <a:spAutoFit/>
          </a:bodyPr>
          <a:lstStyle/>
          <a:p>
            <a:pPr indent="179388"/>
            <a:r>
              <a:rPr lang="ja-JP" altLang="en-US" dirty="0">
                <a:latin typeface="ＭＳ Ｐゴシック" panose="020B0600070205080204" pitchFamily="50" charset="-128"/>
              </a:rPr>
              <a:t>地域資源の保全管理のための推進活動の取組スケジュール</a:t>
            </a:r>
            <a:endParaRPr lang="en-US" altLang="ja-JP" dirty="0">
              <a:latin typeface="ＭＳ Ｐゴシック" panose="020B0600070205080204" pitchFamily="50" charset="-128"/>
            </a:endParaRPr>
          </a:p>
        </p:txBody>
      </p:sp>
      <p:sp>
        <p:nvSpPr>
          <p:cNvPr id="10" name="テキスト ボックス 4">
            <a:extLst>
              <a:ext uri="{FF2B5EF4-FFF2-40B4-BE49-F238E27FC236}">
                <a16:creationId xmlns:a16="http://schemas.microsoft.com/office/drawing/2014/main" id="{CB6073AC-BC1B-6C75-75E3-6F4B1520AB5E}"/>
              </a:ext>
            </a:extLst>
          </p:cNvPr>
          <p:cNvSpPr txBox="1">
            <a:spLocks noChangeArrowheads="1"/>
          </p:cNvSpPr>
          <p:nvPr/>
        </p:nvSpPr>
        <p:spPr bwMode="auto">
          <a:xfrm>
            <a:off x="23184" y="8860865"/>
            <a:ext cx="4581152" cy="276999"/>
          </a:xfrm>
          <a:prstGeom prst="rect">
            <a:avLst/>
          </a:prstGeom>
          <a:noFill/>
          <a:ln w="9525">
            <a:noFill/>
            <a:miter lim="800000"/>
            <a:headEnd/>
            <a:tailEnd/>
          </a:ln>
        </p:spPr>
        <p:txBody>
          <a:bodyPr wrap="square">
            <a:spAutoFit/>
          </a:bodyPr>
          <a:lstStyle/>
          <a:p>
            <a:pPr indent="179388"/>
            <a:r>
              <a:rPr lang="ja-JP" altLang="en-US" dirty="0">
                <a:latin typeface="ＭＳ Ｐゴシック" panose="020B0600070205080204" pitchFamily="50" charset="-128"/>
              </a:rPr>
              <a:t>各段階の詳細な実施手順は、以下（次ページ）に示すとおりです。</a:t>
            </a:r>
            <a:endParaRPr lang="en-US" altLang="ja-JP" dirty="0">
              <a:latin typeface="ＭＳ Ｐゴシック" panose="020B0600070205080204" pitchFamily="50" charset="-128"/>
            </a:endParaRPr>
          </a:p>
        </p:txBody>
      </p:sp>
      <p:sp>
        <p:nvSpPr>
          <p:cNvPr id="11" name="テキスト ボックス 4">
            <a:extLst>
              <a:ext uri="{FF2B5EF4-FFF2-40B4-BE49-F238E27FC236}">
                <a16:creationId xmlns:a16="http://schemas.microsoft.com/office/drawing/2014/main" id="{D1247AD6-5C0B-B110-46FE-F56063D5E04B}"/>
              </a:ext>
            </a:extLst>
          </p:cNvPr>
          <p:cNvSpPr txBox="1">
            <a:spLocks noChangeArrowheads="1"/>
          </p:cNvSpPr>
          <p:nvPr/>
        </p:nvSpPr>
        <p:spPr bwMode="auto">
          <a:xfrm>
            <a:off x="311446" y="706199"/>
            <a:ext cx="6070600" cy="738664"/>
          </a:xfrm>
          <a:prstGeom prst="rect">
            <a:avLst/>
          </a:prstGeom>
          <a:noFill/>
          <a:ln w="9525">
            <a:noFill/>
            <a:miter lim="800000"/>
            <a:headEnd/>
            <a:tailEnd/>
          </a:ln>
        </p:spPr>
        <p:txBody>
          <a:bodyPr wrap="square">
            <a:spAutoFit/>
          </a:bodyPr>
          <a:lstStyle/>
          <a:p>
            <a:pPr indent="179388"/>
            <a:r>
              <a:rPr lang="ja-JP" altLang="en-US" sz="1400" dirty="0">
                <a:latin typeface="HG丸ｺﾞｼｯｸM-PRO" pitchFamily="50" charset="-128"/>
                <a:ea typeface="HG丸ｺﾞｼｯｸM-PRO" pitchFamily="50" charset="-128"/>
              </a:rPr>
              <a:t>農村の構造変化に対応した保全管理目標を設定して推進活動を実施し、活動期間終了後に農道や水路等が適切に管理できるよう、地域資源保全管理構想を策定します。</a:t>
            </a:r>
            <a:endParaRPr lang="en-US" altLang="ja-JP" sz="1400" dirty="0">
              <a:latin typeface="HG丸ｺﾞｼｯｸM-PRO" pitchFamily="50" charset="-128"/>
              <a:ea typeface="HG丸ｺﾞｼｯｸM-PRO" pitchFamily="50" charset="-128"/>
            </a:endParaRPr>
          </a:p>
        </p:txBody>
      </p:sp>
      <p:sp>
        <p:nvSpPr>
          <p:cNvPr id="12" name="角丸四角形 30">
            <a:extLst>
              <a:ext uri="{FF2B5EF4-FFF2-40B4-BE49-F238E27FC236}">
                <a16:creationId xmlns:a16="http://schemas.microsoft.com/office/drawing/2014/main" id="{8369386A-3D21-19A2-C500-E783DC2021CF}"/>
              </a:ext>
            </a:extLst>
          </p:cNvPr>
          <p:cNvSpPr/>
          <p:nvPr/>
        </p:nvSpPr>
        <p:spPr>
          <a:xfrm>
            <a:off x="348916" y="1645169"/>
            <a:ext cx="6226302" cy="1001391"/>
          </a:xfrm>
          <a:prstGeom prst="roundRect">
            <a:avLst>
              <a:gd name="adj" fmla="val 1926"/>
            </a:avLst>
          </a:prstGeom>
          <a:solidFill>
            <a:srgbClr val="FFE7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100" b="1" u="sng" dirty="0">
                <a:solidFill>
                  <a:schemeClr val="tx1"/>
                </a:solidFill>
                <a:latin typeface="HG丸ｺﾞｼｯｸM-PRO" pitchFamily="50" charset="-128"/>
                <a:ea typeface="HG丸ｺﾞｼｯｸM-PRO" pitchFamily="50" charset="-128"/>
              </a:rPr>
              <a:t>ポイント（令和５年度拡充）地域計画の策定に伴う「地域資源保全管理構想」のみなし規定</a:t>
            </a:r>
            <a:endParaRPr lang="en-US" altLang="ja-JP" sz="1100" b="1" u="sng" dirty="0">
              <a:solidFill>
                <a:schemeClr val="tx1"/>
              </a:solidFill>
              <a:latin typeface="HG丸ｺﾞｼｯｸM-PRO" pitchFamily="50" charset="-128"/>
              <a:ea typeface="HG丸ｺﾞｼｯｸM-PRO" pitchFamily="50" charset="-128"/>
            </a:endParaRPr>
          </a:p>
          <a:p>
            <a:pPr>
              <a:defRPr/>
            </a:pPr>
            <a:r>
              <a:rPr lang="ja-JP" altLang="en-US" sz="1100" dirty="0">
                <a:solidFill>
                  <a:schemeClr val="tx1"/>
                </a:solidFill>
                <a:latin typeface="HG丸ｺﾞｼｯｸM-PRO" pitchFamily="50" charset="-128"/>
                <a:ea typeface="HG丸ｺﾞｼｯｸM-PRO" pitchFamily="50" charset="-128"/>
              </a:rPr>
              <a:t>　</a:t>
            </a:r>
            <a:endParaRPr lang="en-US" altLang="ja-JP" sz="1100" dirty="0">
              <a:solidFill>
                <a:schemeClr val="tx1"/>
              </a:solidFill>
              <a:latin typeface="HG丸ｺﾞｼｯｸM-PRO" pitchFamily="50" charset="-128"/>
              <a:ea typeface="HG丸ｺﾞｼｯｸM-PRO" pitchFamily="50" charset="-128"/>
            </a:endParaRPr>
          </a:p>
          <a:p>
            <a:pPr>
              <a:defRPr/>
            </a:pPr>
            <a:r>
              <a:rPr lang="ja-JP" altLang="en-US" sz="1100" dirty="0">
                <a:solidFill>
                  <a:schemeClr val="tx1"/>
                </a:solidFill>
                <a:latin typeface="HG丸ｺﾞｼｯｸM-PRO" pitchFamily="50" charset="-128"/>
                <a:ea typeface="HG丸ｺﾞｼｯｸM-PRO" pitchFamily="50" charset="-128"/>
              </a:rPr>
              <a:t>　農業経営基盤強化促進法（昭和</a:t>
            </a:r>
            <a:r>
              <a:rPr lang="en-US" altLang="ja-JP" sz="1100" dirty="0">
                <a:solidFill>
                  <a:schemeClr val="tx1"/>
                </a:solidFill>
                <a:latin typeface="HG丸ｺﾞｼｯｸM-PRO" pitchFamily="50" charset="-128"/>
                <a:ea typeface="HG丸ｺﾞｼｯｸM-PRO" pitchFamily="50" charset="-128"/>
              </a:rPr>
              <a:t>55</a:t>
            </a:r>
            <a:r>
              <a:rPr lang="ja-JP" altLang="en-US" sz="1100" dirty="0">
                <a:solidFill>
                  <a:schemeClr val="tx1"/>
                </a:solidFill>
                <a:latin typeface="HG丸ｺﾞｼｯｸM-PRO" pitchFamily="50" charset="-128"/>
                <a:ea typeface="HG丸ｺﾞｼｯｸM-PRO" pitchFamily="50" charset="-128"/>
              </a:rPr>
              <a:t>年法律第</a:t>
            </a:r>
            <a:r>
              <a:rPr lang="en-US" altLang="ja-JP" sz="1100" dirty="0">
                <a:solidFill>
                  <a:schemeClr val="tx1"/>
                </a:solidFill>
                <a:latin typeface="HG丸ｺﾞｼｯｸM-PRO" pitchFamily="50" charset="-128"/>
                <a:ea typeface="HG丸ｺﾞｼｯｸM-PRO" pitchFamily="50" charset="-128"/>
              </a:rPr>
              <a:t>65</a:t>
            </a:r>
            <a:r>
              <a:rPr lang="ja-JP" altLang="en-US" sz="1100" dirty="0">
                <a:solidFill>
                  <a:schemeClr val="tx1"/>
                </a:solidFill>
                <a:latin typeface="HG丸ｺﾞｼｯｸM-PRO" pitchFamily="50" charset="-128"/>
                <a:ea typeface="HG丸ｺﾞｼｯｸM-PRO" pitchFamily="50" charset="-128"/>
              </a:rPr>
              <a:t>号）第</a:t>
            </a:r>
            <a:r>
              <a:rPr lang="en-US" altLang="ja-JP" sz="1100" dirty="0">
                <a:solidFill>
                  <a:schemeClr val="tx1"/>
                </a:solidFill>
                <a:latin typeface="HG丸ｺﾞｼｯｸM-PRO" pitchFamily="50" charset="-128"/>
                <a:ea typeface="HG丸ｺﾞｼｯｸM-PRO" pitchFamily="50" charset="-128"/>
              </a:rPr>
              <a:t>19</a:t>
            </a:r>
            <a:r>
              <a:rPr lang="ja-JP" altLang="en-US" sz="1100" dirty="0">
                <a:solidFill>
                  <a:schemeClr val="tx1"/>
                </a:solidFill>
                <a:latin typeface="HG丸ｺﾞｼｯｸM-PRO" pitchFamily="50" charset="-128"/>
                <a:ea typeface="HG丸ｺﾞｼｯｸM-PRO" pitchFamily="50" charset="-128"/>
              </a:rPr>
              <a:t>条第</a:t>
            </a:r>
            <a:r>
              <a:rPr lang="en-US" altLang="ja-JP" sz="1100" dirty="0">
                <a:solidFill>
                  <a:schemeClr val="tx1"/>
                </a:solidFill>
                <a:latin typeface="HG丸ｺﾞｼｯｸM-PRO" pitchFamily="50" charset="-128"/>
                <a:ea typeface="HG丸ｺﾞｼｯｸM-PRO" pitchFamily="50" charset="-128"/>
              </a:rPr>
              <a:t>1</a:t>
            </a:r>
            <a:r>
              <a:rPr lang="ja-JP" altLang="en-US" sz="1100" dirty="0">
                <a:solidFill>
                  <a:schemeClr val="tx1"/>
                </a:solidFill>
                <a:latin typeface="HG丸ｺﾞｼｯｸM-PRO" pitchFamily="50" charset="-128"/>
                <a:ea typeface="HG丸ｺﾞｼｯｸM-PRO" pitchFamily="50" charset="-128"/>
              </a:rPr>
              <a:t>項に定める地域計画において、別記１－４の第４の２に定める地域資源保全管理構想に準ずる内容が含まれている場合は、それをもって地域資源保全管理構想を作成したとみなすことができます。</a:t>
            </a:r>
            <a:endParaRPr lang="en-US" altLang="ja-JP" sz="1100" dirty="0">
              <a:solidFill>
                <a:schemeClr val="tx1"/>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818766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68</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2" name="テキスト ボックス 4">
            <a:extLst>
              <a:ext uri="{FF2B5EF4-FFF2-40B4-BE49-F238E27FC236}">
                <a16:creationId xmlns:a16="http://schemas.microsoft.com/office/drawing/2014/main" id="{BDC550B9-ED80-83ED-74D4-AD0BF4CEC4D4}"/>
              </a:ext>
            </a:extLst>
          </p:cNvPr>
          <p:cNvSpPr txBox="1">
            <a:spLocks noChangeArrowheads="1"/>
          </p:cNvSpPr>
          <p:nvPr/>
        </p:nvSpPr>
        <p:spPr bwMode="auto">
          <a:xfrm>
            <a:off x="474254" y="2246006"/>
            <a:ext cx="6185057" cy="184666"/>
          </a:xfrm>
          <a:prstGeom prst="rect">
            <a:avLst/>
          </a:prstGeom>
          <a:noFill/>
          <a:ln w="9525">
            <a:noFill/>
            <a:prstDash val="dash"/>
            <a:miter lim="800000"/>
            <a:headEnd/>
            <a:tailEnd/>
          </a:ln>
        </p:spPr>
        <p:txBody>
          <a:bodyPr wrap="square" lIns="0" tIns="0" rIns="0" bIns="0">
            <a:spAutoFit/>
          </a:bodyPr>
          <a:lstStyle/>
          <a:p>
            <a:r>
              <a:rPr lang="ja-JP" altLang="ja-JP" dirty="0"/>
              <a:t>①　構造変化に対応した保全管理の目標の設定</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ndParaRPr>
          </a:p>
        </p:txBody>
      </p:sp>
      <p:pic>
        <p:nvPicPr>
          <p:cNvPr id="4" name="図 3">
            <a:extLst>
              <a:ext uri="{FF2B5EF4-FFF2-40B4-BE49-F238E27FC236}">
                <a16:creationId xmlns:a16="http://schemas.microsoft.com/office/drawing/2014/main" id="{BDB20B73-568D-AE37-94EE-731A648A7B36}"/>
              </a:ext>
            </a:extLst>
          </p:cNvPr>
          <p:cNvPicPr>
            <a:picLocks noChangeAspect="1"/>
          </p:cNvPicPr>
          <p:nvPr/>
        </p:nvPicPr>
        <p:blipFill>
          <a:blip r:embed="rId3"/>
          <a:stretch>
            <a:fillRect/>
          </a:stretch>
        </p:blipFill>
        <p:spPr>
          <a:xfrm>
            <a:off x="2877928" y="6770328"/>
            <a:ext cx="1158340" cy="237765"/>
          </a:xfrm>
          <a:prstGeom prst="rect">
            <a:avLst/>
          </a:prstGeom>
        </p:spPr>
      </p:pic>
      <p:graphicFrame>
        <p:nvGraphicFramePr>
          <p:cNvPr id="6" name="表 5">
            <a:extLst>
              <a:ext uri="{FF2B5EF4-FFF2-40B4-BE49-F238E27FC236}">
                <a16:creationId xmlns:a16="http://schemas.microsoft.com/office/drawing/2014/main" id="{0A4C475F-DA18-0B8A-8B37-B257F620C200}"/>
              </a:ext>
            </a:extLst>
          </p:cNvPr>
          <p:cNvGraphicFramePr>
            <a:graphicFrameLocks noGrp="1"/>
          </p:cNvGraphicFramePr>
          <p:nvPr>
            <p:extLst>
              <p:ext uri="{D42A27DB-BD31-4B8C-83A1-F6EECF244321}">
                <p14:modId xmlns:p14="http://schemas.microsoft.com/office/powerpoint/2010/main" val="792477934"/>
              </p:ext>
            </p:extLst>
          </p:nvPr>
        </p:nvGraphicFramePr>
        <p:xfrm>
          <a:off x="487960" y="2522060"/>
          <a:ext cx="5829299" cy="4674139"/>
        </p:xfrm>
        <a:graphic>
          <a:graphicData uri="http://schemas.openxmlformats.org/drawingml/2006/table">
            <a:tbl>
              <a:tblPr firstRow="1" firstCol="1" bandRow="1">
                <a:tableStyleId>{5C22544A-7EE6-4342-B048-85BDC9FD1C3A}</a:tableStyleId>
              </a:tblPr>
              <a:tblGrid>
                <a:gridCol w="269720">
                  <a:extLst>
                    <a:ext uri="{9D8B030D-6E8A-4147-A177-3AD203B41FA5}">
                      <a16:colId xmlns:a16="http://schemas.microsoft.com/office/drawing/2014/main" val="4082353619"/>
                    </a:ext>
                  </a:extLst>
                </a:gridCol>
                <a:gridCol w="1021968">
                  <a:extLst>
                    <a:ext uri="{9D8B030D-6E8A-4147-A177-3AD203B41FA5}">
                      <a16:colId xmlns:a16="http://schemas.microsoft.com/office/drawing/2014/main" val="2900737365"/>
                    </a:ext>
                  </a:extLst>
                </a:gridCol>
                <a:gridCol w="2268496">
                  <a:extLst>
                    <a:ext uri="{9D8B030D-6E8A-4147-A177-3AD203B41FA5}">
                      <a16:colId xmlns:a16="http://schemas.microsoft.com/office/drawing/2014/main" val="564641662"/>
                    </a:ext>
                  </a:extLst>
                </a:gridCol>
                <a:gridCol w="2269115">
                  <a:extLst>
                    <a:ext uri="{9D8B030D-6E8A-4147-A177-3AD203B41FA5}">
                      <a16:colId xmlns:a16="http://schemas.microsoft.com/office/drawing/2014/main" val="1266257028"/>
                    </a:ext>
                  </a:extLst>
                </a:gridCol>
              </a:tblGrid>
              <a:tr h="315499">
                <a:tc>
                  <a:txBody>
                    <a:bodyPr/>
                    <a:lstStyle/>
                    <a:p>
                      <a:pPr algn="ctr">
                        <a:spcAft>
                          <a:spcPts val="0"/>
                        </a:spcAft>
                      </a:pPr>
                      <a:r>
                        <a:rPr lang="en-US" sz="1100" kern="100">
                          <a:effectLst/>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tc>
                  <a:txBody>
                    <a:bodyPr/>
                    <a:lstStyle/>
                    <a:p>
                      <a:pPr algn="ctr">
                        <a:spcAft>
                          <a:spcPts val="0"/>
                        </a:spcAft>
                      </a:pPr>
                      <a:r>
                        <a:rPr lang="ja-JP" sz="1100" kern="100">
                          <a:effectLst/>
                        </a:rPr>
                        <a:t>類型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ctr">
                        <a:spcAft>
                          <a:spcPts val="0"/>
                        </a:spcAft>
                      </a:pPr>
                      <a:r>
                        <a:rPr lang="ja-JP" sz="1100" kern="100" dirty="0">
                          <a:effectLst/>
                        </a:rPr>
                        <a:t>保全管理目標</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ctr">
                        <a:spcAft>
                          <a:spcPts val="0"/>
                        </a:spcAft>
                      </a:pPr>
                      <a:r>
                        <a:rPr lang="ja-JP" sz="1100" kern="100" dirty="0">
                          <a:effectLst/>
                        </a:rPr>
                        <a:t>該当地域等</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extLst>
                  <a:ext uri="{0D108BD9-81ED-4DB2-BD59-A6C34878D82A}">
                    <a16:rowId xmlns:a16="http://schemas.microsoft.com/office/drawing/2014/main" val="3918669874"/>
                  </a:ext>
                </a:extLst>
              </a:tr>
              <a:tr h="653268">
                <a:tc>
                  <a:txBody>
                    <a:bodyPr/>
                    <a:lstStyle/>
                    <a:p>
                      <a:pPr algn="ctr">
                        <a:spcAft>
                          <a:spcPts val="0"/>
                        </a:spcAft>
                      </a:pPr>
                      <a:r>
                        <a:rPr lang="ja-JP" sz="11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中心経営体型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地域内の中心経営体の育成・確保、農地集積を図り、中心経営体との役割分担や労力補完により保全管理を図る。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tc>
                  <a:txBody>
                    <a:bodyPr/>
                    <a:lstStyle/>
                    <a:p>
                      <a:pPr algn="just">
                        <a:spcAft>
                          <a:spcPts val="0"/>
                        </a:spcAft>
                      </a:pPr>
                      <a:r>
                        <a:rPr lang="ja-JP" altLang="en-US" sz="1100" kern="100" dirty="0">
                          <a:effectLst/>
                        </a:rPr>
                        <a:t>「地域計画」のうち「目標地図（基盤法第</a:t>
                      </a:r>
                      <a:r>
                        <a:rPr lang="en-US" altLang="ja-JP" sz="1100" kern="100" dirty="0">
                          <a:effectLst/>
                        </a:rPr>
                        <a:t>19</a:t>
                      </a:r>
                      <a:r>
                        <a:rPr lang="ja-JP" altLang="en-US" sz="1100" kern="100" dirty="0">
                          <a:effectLst/>
                        </a:rPr>
                        <a:t>条第３項の地図をいう。）に位置付けられた者」又は「人・農地プラン」の「今後の地域の中心となる経営体」に相当する経営体である「中心経営体」との役割分担や労力補完を図る地域等が該当</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extLst>
                  <a:ext uri="{0D108BD9-81ED-4DB2-BD59-A6C34878D82A}">
                    <a16:rowId xmlns:a16="http://schemas.microsoft.com/office/drawing/2014/main" val="297679351"/>
                  </a:ext>
                </a:extLst>
              </a:tr>
              <a:tr h="653268">
                <a:tc>
                  <a:txBody>
                    <a:bodyPr/>
                    <a:lstStyle/>
                    <a:p>
                      <a:pPr algn="ctr">
                        <a:spcAft>
                          <a:spcPts val="0"/>
                        </a:spcAft>
                      </a:pPr>
                      <a:r>
                        <a:rPr lang="ja-JP" sz="11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集落ぐるみ型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集落営農組織の構築・充実等を図り、集落を基礎とした農業生産体制の整備と合わせた地域ぐるみの保全管理を図る。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tc>
                  <a:txBody>
                    <a:bodyPr/>
                    <a:lstStyle/>
                    <a:p>
                      <a:pPr algn="just">
                        <a:spcAft>
                          <a:spcPts val="0"/>
                        </a:spcAft>
                      </a:pPr>
                      <a:r>
                        <a:rPr lang="ja-JP" sz="1100" kern="100">
                          <a:effectLst/>
                        </a:rPr>
                        <a:t>多数の小規模農家、兼業農家等が参画する形での集落単位の営農と一体的あるいは連携した取組を図る地域等が該当</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extLst>
                  <a:ext uri="{0D108BD9-81ED-4DB2-BD59-A6C34878D82A}">
                    <a16:rowId xmlns:a16="http://schemas.microsoft.com/office/drawing/2014/main" val="9701433"/>
                  </a:ext>
                </a:extLst>
              </a:tr>
              <a:tr h="653268">
                <a:tc>
                  <a:txBody>
                    <a:bodyPr/>
                    <a:lstStyle/>
                    <a:p>
                      <a:pPr algn="ctr">
                        <a:spcAft>
                          <a:spcPts val="0"/>
                        </a:spcAft>
                      </a:pPr>
                      <a:r>
                        <a:rPr lang="ja-JP" sz="11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地域外経営体連携型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地域外の農業生産法人や認定農業者等への農地集積を図り、地域外の経営体との協力・役割分担により保全管理を図る。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tc>
                  <a:txBody>
                    <a:bodyPr/>
                    <a:lstStyle/>
                    <a:p>
                      <a:pPr algn="just">
                        <a:spcAft>
                          <a:spcPts val="0"/>
                        </a:spcAft>
                      </a:pPr>
                      <a:r>
                        <a:rPr lang="ja-JP" sz="1100" kern="100">
                          <a:effectLst/>
                        </a:rPr>
                        <a:t>地域外の大規模経営体等の入り作者と地域内の農業者等との連携を図る地域等が該当</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extLst>
                  <a:ext uri="{0D108BD9-81ED-4DB2-BD59-A6C34878D82A}">
                    <a16:rowId xmlns:a16="http://schemas.microsoft.com/office/drawing/2014/main" val="212452083"/>
                  </a:ext>
                </a:extLst>
              </a:tr>
              <a:tr h="816585">
                <a:tc>
                  <a:txBody>
                    <a:bodyPr/>
                    <a:lstStyle/>
                    <a:p>
                      <a:pPr algn="ctr">
                        <a:spcAft>
                          <a:spcPts val="0"/>
                        </a:spcAft>
                      </a:pPr>
                      <a:r>
                        <a:rPr lang="ja-JP" sz="11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集落間・広域連携型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広域的な農地利用の調整、近隣集落との連携、旧村や水系単位等での連携を図り、集落間の相互の労力補完や広域的な活動により保全管理を図る。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tc>
                  <a:txBody>
                    <a:bodyPr/>
                    <a:lstStyle/>
                    <a:p>
                      <a:pPr algn="just">
                        <a:spcAft>
                          <a:spcPts val="0"/>
                        </a:spcAft>
                      </a:pPr>
                      <a:r>
                        <a:rPr lang="ja-JP" sz="1100" kern="100">
                          <a:effectLst/>
                        </a:rPr>
                        <a:t>活力ある周辺集落との連携、複数集落で個々の集落を広域的に支え合う体制の構築を図る地域等が該当</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extLst>
                  <a:ext uri="{0D108BD9-81ED-4DB2-BD59-A6C34878D82A}">
                    <a16:rowId xmlns:a16="http://schemas.microsoft.com/office/drawing/2014/main" val="2416336998"/>
                  </a:ext>
                </a:extLst>
              </a:tr>
              <a:tr h="653268">
                <a:tc>
                  <a:txBody>
                    <a:bodyPr/>
                    <a:lstStyle/>
                    <a:p>
                      <a:pPr algn="ctr">
                        <a:spcAft>
                          <a:spcPts val="0"/>
                        </a:spcAft>
                      </a:pPr>
                      <a:r>
                        <a:rPr lang="ja-JP" sz="11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a:effectLst/>
                        </a:rPr>
                        <a:t>多様な参画・連携型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dirty="0">
                          <a:effectLst/>
                        </a:rPr>
                        <a:t>地域住民の参画、地域外の団体や都市住民等との連携を図り、地域外を含め多様な地域資源管理の担い手の確保により保全管理を図る。</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tc>
                  <a:txBody>
                    <a:bodyPr/>
                    <a:lstStyle/>
                    <a:p>
                      <a:pPr algn="just">
                        <a:spcAft>
                          <a:spcPts val="0"/>
                        </a:spcAft>
                      </a:pPr>
                      <a:r>
                        <a:rPr lang="ja-JP" sz="1100" kern="100">
                          <a:effectLst/>
                        </a:rPr>
                        <a:t>資源向上支払で多様な主体の参画による保全管理を進める地域や、</a:t>
                      </a:r>
                      <a:r>
                        <a:rPr lang="en-US" sz="1100" kern="100">
                          <a:effectLst/>
                        </a:rPr>
                        <a:t>NPO</a:t>
                      </a:r>
                      <a:r>
                        <a:rPr lang="ja-JP" sz="1100" kern="100">
                          <a:effectLst/>
                        </a:rPr>
                        <a:t>法人、企業等との連携により農業生産の継続を図る地域等が該当</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extLst>
                  <a:ext uri="{0D108BD9-81ED-4DB2-BD59-A6C34878D82A}">
                    <a16:rowId xmlns:a16="http://schemas.microsoft.com/office/drawing/2014/main" val="2347866098"/>
                  </a:ext>
                </a:extLst>
              </a:tr>
              <a:tr h="326634">
                <a:tc>
                  <a:txBody>
                    <a:bodyPr/>
                    <a:lstStyle/>
                    <a:p>
                      <a:pPr algn="ctr">
                        <a:spcAft>
                          <a:spcPts val="0"/>
                        </a:spcAft>
                      </a:pPr>
                      <a:r>
                        <a:rPr lang="ja-JP" sz="11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dirty="0">
                          <a:effectLst/>
                        </a:rPr>
                        <a:t>－</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nchor="ctr"/>
                </a:tc>
                <a:tc>
                  <a:txBody>
                    <a:bodyPr/>
                    <a:lstStyle/>
                    <a:p>
                      <a:pPr algn="just">
                        <a:spcAft>
                          <a:spcPts val="0"/>
                        </a:spcAft>
                      </a:pPr>
                      <a:r>
                        <a:rPr lang="ja-JP" sz="1100" kern="100" dirty="0">
                          <a:effectLst/>
                        </a:rPr>
                        <a:t>その他（地域の実情に応じた目標を対象組織が具体的に設定）</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tc>
                  <a:txBody>
                    <a:bodyPr/>
                    <a:lstStyle/>
                    <a:p>
                      <a:pPr algn="just">
                        <a:spcAft>
                          <a:spcPts val="0"/>
                        </a:spcAft>
                      </a:pPr>
                      <a:r>
                        <a:rPr lang="en-US" sz="1100" kern="100" dirty="0">
                          <a:effectLst/>
                        </a:rPr>
                        <a:t> </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811" marR="66811" marT="0" marB="0"/>
                </a:tc>
                <a:extLst>
                  <a:ext uri="{0D108BD9-81ED-4DB2-BD59-A6C34878D82A}">
                    <a16:rowId xmlns:a16="http://schemas.microsoft.com/office/drawing/2014/main" val="3020308785"/>
                  </a:ext>
                </a:extLst>
              </a:tr>
            </a:tbl>
          </a:graphicData>
        </a:graphic>
      </p:graphicFrame>
      <p:sp>
        <p:nvSpPr>
          <p:cNvPr id="7" name="テキスト ボックス 4">
            <a:extLst>
              <a:ext uri="{FF2B5EF4-FFF2-40B4-BE49-F238E27FC236}">
                <a16:creationId xmlns:a16="http://schemas.microsoft.com/office/drawing/2014/main" id="{F34066AC-E995-F524-DBF6-02DB0EFAD4E7}"/>
              </a:ext>
            </a:extLst>
          </p:cNvPr>
          <p:cNvSpPr txBox="1">
            <a:spLocks noChangeArrowheads="1"/>
          </p:cNvSpPr>
          <p:nvPr/>
        </p:nvSpPr>
        <p:spPr bwMode="auto">
          <a:xfrm>
            <a:off x="487960" y="7241821"/>
            <a:ext cx="6185057" cy="553998"/>
          </a:xfrm>
          <a:prstGeom prst="rect">
            <a:avLst/>
          </a:prstGeom>
          <a:noFill/>
          <a:ln w="9525">
            <a:noFill/>
            <a:prstDash val="dash"/>
            <a:miter lim="800000"/>
            <a:headEnd/>
            <a:tailEnd/>
          </a:ln>
        </p:spPr>
        <p:txBody>
          <a:bodyPr wrap="square" lIns="0" tIns="0" rIns="0" bIns="0">
            <a:spAutoFit/>
          </a:bodyPr>
          <a:lstStyle/>
          <a:p>
            <a:r>
              <a:rPr lang="ja-JP" altLang="ja-JP" dirty="0"/>
              <a:t>②</a:t>
            </a:r>
            <a:r>
              <a:rPr lang="ja-JP" altLang="en-US" dirty="0"/>
              <a:t>　</a:t>
            </a:r>
            <a:r>
              <a:rPr lang="ja-JP" altLang="ja-JP" dirty="0"/>
              <a:t>保全管理の内容</a:t>
            </a:r>
          </a:p>
          <a:p>
            <a:r>
              <a:rPr lang="ja-JP" altLang="en-US" dirty="0"/>
              <a:t>　　 </a:t>
            </a:r>
            <a:r>
              <a:rPr lang="ja-JP" altLang="ja-JP" dirty="0">
                <a:latin typeface="HG丸ｺﾞｼｯｸM-PRO" panose="020F0600000000000000" pitchFamily="50" charset="-128"/>
                <a:ea typeface="HG丸ｺﾞｼｯｸM-PRO" panose="020F0600000000000000" pitchFamily="50" charset="-128"/>
              </a:rPr>
              <a:t>今後、地域資源の適切な保全管理を図っていくため、地域で取り組んでいくべき保全管</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理の内容を選択します。</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8" name="Rectangle 3">
            <a:extLst>
              <a:ext uri="{FF2B5EF4-FFF2-40B4-BE49-F238E27FC236}">
                <a16:creationId xmlns:a16="http://schemas.microsoft.com/office/drawing/2014/main" id="{109A375B-A464-BA5D-E102-DB804C7AECAF}"/>
              </a:ext>
            </a:extLst>
          </p:cNvPr>
          <p:cNvSpPr>
            <a:spLocks noChangeArrowheads="1"/>
          </p:cNvSpPr>
          <p:nvPr/>
        </p:nvSpPr>
        <p:spPr bwMode="auto">
          <a:xfrm>
            <a:off x="794570" y="7888301"/>
            <a:ext cx="43924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　農地の利用集積の進展に伴う農用地に係る管理作業</a:t>
            </a:r>
            <a:endParaRPr kumimoji="0" lang="ja-JP" altLang="ja-JP"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　高齢化の進行に伴う高齢農家の農用地に係る管理作業</a:t>
            </a:r>
            <a:endParaRPr kumimoji="0" lang="ja-JP" altLang="ja-JP"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　不在村地主等の遊休農地に係る管理作業</a:t>
            </a:r>
            <a:endParaRPr kumimoji="0" lang="ja-JP" altLang="ja-JP"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　農業者、地域住民等が担う共同利用施設の保全管理</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9" name="大かっこ 1">
            <a:extLst>
              <a:ext uri="{FF2B5EF4-FFF2-40B4-BE49-F238E27FC236}">
                <a16:creationId xmlns:a16="http://schemas.microsoft.com/office/drawing/2014/main" id="{A7C812D5-AC65-B1AF-5D69-AC2C1D78AC3F}"/>
              </a:ext>
            </a:extLst>
          </p:cNvPr>
          <p:cNvSpPr>
            <a:spLocks noChangeArrowheads="1"/>
          </p:cNvSpPr>
          <p:nvPr/>
        </p:nvSpPr>
        <p:spPr bwMode="auto">
          <a:xfrm>
            <a:off x="1694392" y="8753821"/>
            <a:ext cx="4392488" cy="493713"/>
          </a:xfrm>
          <a:prstGeom prst="bracketPair">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ＭＳ Ｐゴシック" panose="020B0600070205080204" pitchFamily="50" charset="-128"/>
                <a:cs typeface="ＭＳ 明朝" panose="02020609040205080304" pitchFamily="17" charset="-128"/>
              </a:rPr>
              <a:t>例：景観保全に資する地域ぐるみで行う農用地・施設の管理、農地集積や</a:t>
            </a:r>
            <a:endParaRPr kumimoji="0" lang="en-US" altLang="ja-JP" sz="1100" b="0" i="0" u="none" strike="noStrike" cap="none" normalizeH="0" baseline="0" dirty="0">
              <a:ln>
                <a:noFill/>
              </a:ln>
              <a:solidFill>
                <a:schemeClr val="tx1"/>
              </a:solidFill>
              <a:effectLst/>
              <a:latin typeface="ＭＳ Ｐゴシック" panose="020B0600070205080204" pitchFamily="50" charset="-128"/>
              <a:cs typeface="ＭＳ 明朝" panose="02020609040205080304"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ＭＳ Ｐゴシック" panose="020B0600070205080204" pitchFamily="50" charset="-128"/>
                <a:cs typeface="ＭＳ 明朝" panose="02020609040205080304" pitchFamily="17" charset="-128"/>
              </a:rPr>
              <a:t>水田フル活用に対応した農業用水の適正管理　等</a:t>
            </a:r>
            <a:endParaRPr kumimoji="0" lang="ja-JP" altLang="ja-JP" sz="1800" b="0" i="0" u="none" strike="noStrike" cap="none" normalizeH="0" baseline="0" dirty="0">
              <a:ln>
                <a:noFill/>
              </a:ln>
              <a:solidFill>
                <a:schemeClr val="tx1"/>
              </a:solidFill>
              <a:effectLst/>
              <a:latin typeface="ＭＳ Ｐゴシック" panose="020B0600070205080204" pitchFamily="50" charset="-128"/>
            </a:endParaRPr>
          </a:p>
        </p:txBody>
      </p:sp>
      <p:sp>
        <p:nvSpPr>
          <p:cNvPr id="10" name="Rectangle 5">
            <a:extLst>
              <a:ext uri="{FF2B5EF4-FFF2-40B4-BE49-F238E27FC236}">
                <a16:creationId xmlns:a16="http://schemas.microsoft.com/office/drawing/2014/main" id="{F88D0870-235D-02FF-F9D6-7A0F8192A05F}"/>
              </a:ext>
            </a:extLst>
          </p:cNvPr>
          <p:cNvSpPr>
            <a:spLocks noChangeArrowheads="1"/>
          </p:cNvSpPr>
          <p:nvPr/>
        </p:nvSpPr>
        <p:spPr bwMode="auto">
          <a:xfrm>
            <a:off x="794570" y="860247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kumimoji="0" lang="ja-JP" altLang="en-US"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　その他</a:t>
            </a:r>
            <a:r>
              <a:rPr kumimoji="0" lang="ja-JP" altLang="en-US" sz="400" b="0" i="0" u="none" strike="noStrike" cap="none" normalizeH="0" baseline="0" dirty="0">
                <a:ln>
                  <a:noFill/>
                </a:ln>
                <a:solidFill>
                  <a:schemeClr val="tx1"/>
                </a:solidFill>
                <a:effectLst/>
              </a:rPr>
              <a:t> </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11" name="正方形/長方形 10">
            <a:extLst>
              <a:ext uri="{FF2B5EF4-FFF2-40B4-BE49-F238E27FC236}">
                <a16:creationId xmlns:a16="http://schemas.microsoft.com/office/drawing/2014/main" id="{6F7CD931-5980-38E9-6ADA-2B599852BDD3}"/>
              </a:ext>
            </a:extLst>
          </p:cNvPr>
          <p:cNvSpPr/>
          <p:nvPr/>
        </p:nvSpPr>
        <p:spPr>
          <a:xfrm>
            <a:off x="794570" y="7921129"/>
            <a:ext cx="5325057" cy="1362686"/>
          </a:xfrm>
          <a:prstGeom prst="rect">
            <a:avLst/>
          </a:prstGeom>
          <a:noFill/>
          <a:ln w="12700">
            <a:solidFill>
              <a:schemeClr val="tx1"/>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4">
            <a:extLst>
              <a:ext uri="{FF2B5EF4-FFF2-40B4-BE49-F238E27FC236}">
                <a16:creationId xmlns:a16="http://schemas.microsoft.com/office/drawing/2014/main" id="{D2E369C7-A076-3AE9-A1B9-F2FC1C7BE46D}"/>
              </a:ext>
            </a:extLst>
          </p:cNvPr>
          <p:cNvSpPr txBox="1">
            <a:spLocks noChangeArrowheads="1"/>
          </p:cNvSpPr>
          <p:nvPr/>
        </p:nvSpPr>
        <p:spPr bwMode="auto">
          <a:xfrm>
            <a:off x="4751475" y="7703931"/>
            <a:ext cx="1368152" cy="184666"/>
          </a:xfrm>
          <a:prstGeom prst="rect">
            <a:avLst/>
          </a:prstGeom>
          <a:noFill/>
          <a:ln w="9525">
            <a:noFill/>
            <a:prstDash val="dash"/>
            <a:miter lim="800000"/>
            <a:headEnd/>
            <a:tailEnd/>
          </a:ln>
        </p:spPr>
        <p:txBody>
          <a:bodyPr wrap="square" lIns="0" tIns="0" rIns="0" bIns="0">
            <a:spAutoFit/>
          </a:bodyPr>
          <a:lstStyle/>
          <a:p>
            <a:r>
              <a:rPr lang="ja-JP" altLang="ja-JP" dirty="0"/>
              <a:t>（１項目以上選択）</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ndParaRPr>
          </a:p>
        </p:txBody>
      </p:sp>
      <p:pic>
        <p:nvPicPr>
          <p:cNvPr id="13" name="図 12">
            <a:extLst>
              <a:ext uri="{FF2B5EF4-FFF2-40B4-BE49-F238E27FC236}">
                <a16:creationId xmlns:a16="http://schemas.microsoft.com/office/drawing/2014/main" id="{3AC96EC0-FADF-A935-78D9-0BB8D98C8328}"/>
              </a:ext>
            </a:extLst>
          </p:cNvPr>
          <p:cNvPicPr>
            <a:picLocks noChangeAspect="1"/>
          </p:cNvPicPr>
          <p:nvPr/>
        </p:nvPicPr>
        <p:blipFill>
          <a:blip r:embed="rId3"/>
          <a:stretch>
            <a:fillRect/>
          </a:stretch>
        </p:blipFill>
        <p:spPr>
          <a:xfrm>
            <a:off x="2877929" y="9326657"/>
            <a:ext cx="1158340" cy="237765"/>
          </a:xfrm>
          <a:prstGeom prst="rect">
            <a:avLst/>
          </a:prstGeom>
        </p:spPr>
      </p:pic>
      <p:sp>
        <p:nvSpPr>
          <p:cNvPr id="14" name="テキスト ボックス 4">
            <a:extLst>
              <a:ext uri="{FF2B5EF4-FFF2-40B4-BE49-F238E27FC236}">
                <a16:creationId xmlns:a16="http://schemas.microsoft.com/office/drawing/2014/main" id="{74F490F9-A46E-BAF9-5241-411AAD9ADC33}"/>
              </a:ext>
            </a:extLst>
          </p:cNvPr>
          <p:cNvSpPr txBox="1">
            <a:spLocks noChangeArrowheads="1"/>
          </p:cNvSpPr>
          <p:nvPr/>
        </p:nvSpPr>
        <p:spPr bwMode="auto">
          <a:xfrm>
            <a:off x="369063" y="907650"/>
            <a:ext cx="6250278" cy="1292662"/>
          </a:xfrm>
          <a:prstGeom prst="rect">
            <a:avLst/>
          </a:prstGeom>
          <a:noFill/>
          <a:ln w="9525">
            <a:noFill/>
            <a:prstDash val="dash"/>
            <a:miter lim="800000"/>
            <a:headEnd/>
            <a:tailEnd/>
          </a:ln>
        </p:spPr>
        <p:txBody>
          <a:bodyPr wrap="square" lIns="0" tIns="0" rIns="0" bIns="0">
            <a:spAutoFit/>
          </a:bodyPr>
          <a:lstStyle/>
          <a:p>
            <a:r>
              <a:rPr lang="ja-JP" altLang="en-US" dirty="0"/>
              <a:t>　　</a:t>
            </a:r>
            <a:r>
              <a:rPr lang="ja-JP" altLang="ja-JP" dirty="0">
                <a:latin typeface="HG丸ｺﾞｼｯｸM-PRO" panose="020F0600000000000000" pitchFamily="50" charset="-128"/>
                <a:ea typeface="HG丸ｺﾞｼｯｸM-PRO" panose="020F0600000000000000" pitchFamily="50" charset="-128"/>
              </a:rPr>
              <a:t>地域農業の将来像について地域の皆さんで話し合っていただき、農用地や水路等の地域</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資源の</a:t>
            </a:r>
            <a:r>
              <a:rPr lang="ja-JP" altLang="ja-JP" u="sng" dirty="0">
                <a:latin typeface="HG丸ｺﾞｼｯｸM-PRO" panose="020F0600000000000000" pitchFamily="50" charset="-128"/>
                <a:ea typeface="HG丸ｺﾞｼｯｸM-PRO" panose="020F0600000000000000" pitchFamily="50" charset="-128"/>
              </a:rPr>
              <a:t>①保全管理目標を定めます</a:t>
            </a:r>
            <a:r>
              <a:rPr lang="ja-JP" altLang="ja-JP" dirty="0">
                <a:latin typeface="HG丸ｺﾞｼｯｸM-PRO" panose="020F0600000000000000" pitchFamily="50" charset="-128"/>
                <a:ea typeface="HG丸ｺﾞｼｯｸM-PRO" panose="020F0600000000000000" pitchFamily="50" charset="-128"/>
              </a:rPr>
              <a:t>。これを踏まえ、地域ぐるみで取り組んでいくべき</a:t>
            </a:r>
            <a:r>
              <a:rPr lang="ja-JP" altLang="ja-JP" u="sng" dirty="0">
                <a:latin typeface="HG丸ｺﾞｼｯｸM-PRO" panose="020F0600000000000000" pitchFamily="50" charset="-128"/>
                <a:ea typeface="HG丸ｺﾞｼｯｸM-PRO" panose="020F0600000000000000" pitchFamily="50" charset="-128"/>
              </a:rPr>
              <a:t>②保</a:t>
            </a:r>
            <a:endParaRPr lang="en-US" altLang="ja-JP" u="sng"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u="sng" dirty="0">
                <a:latin typeface="HG丸ｺﾞｼｯｸM-PRO" panose="020F0600000000000000" pitchFamily="50" charset="-128"/>
                <a:ea typeface="HG丸ｺﾞｼｯｸM-PRO" panose="020F0600000000000000" pitchFamily="50" charset="-128"/>
              </a:rPr>
              <a:t>全管理の内容</a:t>
            </a:r>
            <a:r>
              <a:rPr lang="ja-JP" altLang="ja-JP" dirty="0">
                <a:latin typeface="HG丸ｺﾞｼｯｸM-PRO" panose="020F0600000000000000" pitchFamily="50" charset="-128"/>
                <a:ea typeface="HG丸ｺﾞｼｯｸM-PRO" panose="020F0600000000000000" pitchFamily="50" charset="-128"/>
              </a:rPr>
              <a:t>とその</a:t>
            </a:r>
            <a:r>
              <a:rPr lang="ja-JP" altLang="ja-JP" u="sng" dirty="0">
                <a:latin typeface="HG丸ｺﾞｼｯｸM-PRO" panose="020F0600000000000000" pitchFamily="50" charset="-128"/>
                <a:ea typeface="HG丸ｺﾞｼｯｸM-PRO" panose="020F0600000000000000" pitchFamily="50" charset="-128"/>
              </a:rPr>
              <a:t>③</a:t>
            </a:r>
            <a:r>
              <a:rPr lang="ja-JP" altLang="en-US" u="sng" dirty="0">
                <a:latin typeface="HG丸ｺﾞｼｯｸM-PRO" panose="020F0600000000000000" pitchFamily="50" charset="-128"/>
                <a:ea typeface="HG丸ｺﾞｼｯｸM-PRO" panose="020F0600000000000000" pitchFamily="50" charset="-128"/>
              </a:rPr>
              <a:t>活動</a:t>
            </a:r>
            <a:r>
              <a:rPr lang="ja-JP" altLang="ja-JP" u="sng" dirty="0">
                <a:latin typeface="HG丸ｺﾞｼｯｸM-PRO" panose="020F0600000000000000" pitchFamily="50" charset="-128"/>
                <a:ea typeface="HG丸ｺﾞｼｯｸM-PRO" panose="020F0600000000000000" pitchFamily="50" charset="-128"/>
              </a:rPr>
              <a:t>方向を定め</a:t>
            </a:r>
            <a:r>
              <a:rPr lang="ja-JP" altLang="ja-JP" dirty="0">
                <a:latin typeface="HG丸ｺﾞｼｯｸM-PRO" panose="020F0600000000000000" pitchFamily="50" charset="-128"/>
                <a:ea typeface="HG丸ｺﾞｼｯｸM-PRO" panose="020F0600000000000000" pitchFamily="50" charset="-128"/>
              </a:rPr>
              <a:t>た上で、これを実現する具体的な行動として</a:t>
            </a:r>
            <a:r>
              <a:rPr lang="ja-JP" altLang="ja-JP" u="sng" dirty="0">
                <a:latin typeface="HG丸ｺﾞｼｯｸM-PRO" panose="020F0600000000000000" pitchFamily="50" charset="-128"/>
                <a:ea typeface="HG丸ｺﾞｼｯｸM-PRO" panose="020F0600000000000000" pitchFamily="50" charset="-128"/>
              </a:rPr>
              <a:t>④</a:t>
            </a:r>
            <a:r>
              <a:rPr lang="ja-JP" altLang="en-US" u="sng" dirty="0">
                <a:latin typeface="HG丸ｺﾞｼｯｸM-PRO" panose="020F0600000000000000" pitchFamily="50" charset="-128"/>
                <a:ea typeface="HG丸ｺﾞｼｯｸM-PRO" panose="020F0600000000000000" pitchFamily="50" charset="-128"/>
              </a:rPr>
              <a:t>活動</a:t>
            </a:r>
            <a:endParaRPr lang="en-US" altLang="ja-JP" u="sng"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u="sng" dirty="0">
                <a:latin typeface="HG丸ｺﾞｼｯｸM-PRO" panose="020F0600000000000000" pitchFamily="50" charset="-128"/>
                <a:ea typeface="HG丸ｺﾞｼｯｸM-PRO" panose="020F0600000000000000" pitchFamily="50" charset="-128"/>
              </a:rPr>
              <a:t>内容を定めます</a:t>
            </a:r>
            <a:r>
              <a:rPr lang="ja-JP" altLang="ja-JP" dirty="0">
                <a:latin typeface="HG丸ｺﾞｼｯｸM-PRO" panose="020F0600000000000000" pitchFamily="50" charset="-128"/>
                <a:ea typeface="HG丸ｺﾞｼｯｸM-PRO" panose="020F0600000000000000" pitchFamily="50" charset="-128"/>
              </a:rPr>
              <a:t>。</a:t>
            </a: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これらの項目については以下に示すとおり、想定される主な内容を活動計画書に例示し</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ていますので、該当する項目から選択することにより活動計画書に記載します。該当項目</a:t>
            </a:r>
            <a:r>
              <a:rPr lang="en-US" altLang="ja-JP" dirty="0">
                <a:latin typeface="HG丸ｺﾞｼｯｸM-PRO" panose="020F0600000000000000" pitchFamily="50" charset="-128"/>
                <a:ea typeface="HG丸ｺﾞｼｯｸM-PRO" panose="020F0600000000000000" pitchFamily="50" charset="-128"/>
              </a:rPr>
              <a:t> </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が無い場合は、「その他」の項目に具体的な内容を記載します。</a:t>
            </a:r>
            <a:endParaRPr lang="en-US" altLang="ja-JP" dirty="0">
              <a:latin typeface="HG丸ｺﾞｼｯｸM-PRO" panose="020F0600000000000000" pitchFamily="50" charset="-128"/>
              <a:ea typeface="HG丸ｺﾞｼｯｸM-PRO" panose="020F0600000000000000" pitchFamily="50" charset="-128"/>
            </a:endParaRPr>
          </a:p>
        </p:txBody>
      </p:sp>
      <p:sp>
        <p:nvSpPr>
          <p:cNvPr id="15" name="角丸四角形 23">
            <a:extLst>
              <a:ext uri="{FF2B5EF4-FFF2-40B4-BE49-F238E27FC236}">
                <a16:creationId xmlns:a16="http://schemas.microsoft.com/office/drawing/2014/main" id="{8A4B47E4-63F1-9799-26A5-572AA8B4CE7B}"/>
              </a:ext>
            </a:extLst>
          </p:cNvPr>
          <p:cNvSpPr/>
          <p:nvPr/>
        </p:nvSpPr>
        <p:spPr>
          <a:xfrm>
            <a:off x="487960" y="575718"/>
            <a:ext cx="3933080" cy="27699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丸ｺﾞｼｯｸM-PRO" pitchFamily="50" charset="-128"/>
              <a:ea typeface="HG丸ｺﾞｼｯｸM-PRO" pitchFamily="50" charset="-128"/>
            </a:endParaRPr>
          </a:p>
        </p:txBody>
      </p:sp>
      <p:sp>
        <p:nvSpPr>
          <p:cNvPr id="16" name="テキスト ボックス 4">
            <a:extLst>
              <a:ext uri="{FF2B5EF4-FFF2-40B4-BE49-F238E27FC236}">
                <a16:creationId xmlns:a16="http://schemas.microsoft.com/office/drawing/2014/main" id="{F2478EE6-5395-1A86-26B6-7168FD4067E6}"/>
              </a:ext>
            </a:extLst>
          </p:cNvPr>
          <p:cNvSpPr txBox="1">
            <a:spLocks noChangeArrowheads="1"/>
          </p:cNvSpPr>
          <p:nvPr/>
        </p:nvSpPr>
        <p:spPr bwMode="auto">
          <a:xfrm>
            <a:off x="474254" y="560512"/>
            <a:ext cx="4176464" cy="276999"/>
          </a:xfrm>
          <a:prstGeom prst="rect">
            <a:avLst/>
          </a:prstGeom>
          <a:noFill/>
          <a:ln w="9525">
            <a:noFill/>
            <a:miter lim="800000"/>
            <a:headEnd/>
            <a:tailEnd/>
          </a:ln>
        </p:spPr>
        <p:txBody>
          <a:bodyPr wrap="square">
            <a:spAutoFit/>
          </a:bodyPr>
          <a:lstStyle/>
          <a:p>
            <a:r>
              <a:rPr lang="ja-JP" altLang="ja-JP" dirty="0"/>
              <a:t>１．保全管理目標や推進活動の内容を計画に位置づける</a:t>
            </a:r>
          </a:p>
        </p:txBody>
      </p:sp>
    </p:spTree>
    <p:extLst>
      <p:ext uri="{BB962C8B-B14F-4D97-AF65-F5344CB8AC3E}">
        <p14:creationId xmlns:p14="http://schemas.microsoft.com/office/powerpoint/2010/main" val="162732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2"/>
          <p:cNvSpPr txBox="1">
            <a:spLocks noChangeArrowheads="1"/>
          </p:cNvSpPr>
          <p:nvPr/>
        </p:nvSpPr>
        <p:spPr bwMode="auto">
          <a:xfrm>
            <a:off x="3117947"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6</a:t>
            </a:r>
          </a:p>
        </p:txBody>
      </p:sp>
      <p:sp>
        <p:nvSpPr>
          <p:cNvPr id="5" name="正方形/長方形 4"/>
          <p:cNvSpPr/>
          <p:nvPr/>
        </p:nvSpPr>
        <p:spPr>
          <a:xfrm>
            <a:off x="143928" y="8265368"/>
            <a:ext cx="6624736" cy="9667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rgbClr val="FF0000"/>
                </a:solidFill>
              </a:rPr>
              <a:t>業者委託の場合の流れ </a:t>
            </a:r>
            <a:endParaRPr lang="en-US" altLang="ja-JP" sz="800" dirty="0">
              <a:solidFill>
                <a:srgbClr val="FF0000"/>
              </a:solidFill>
            </a:endParaRPr>
          </a:p>
          <a:p>
            <a:r>
              <a:rPr lang="ja-JP" altLang="en-US" sz="800" dirty="0">
                <a:solidFill>
                  <a:srgbClr val="FF0000"/>
                </a:solidFill>
              </a:rPr>
              <a:t>　</a:t>
            </a:r>
            <a:r>
              <a:rPr lang="en-US" altLang="ja-JP" sz="800" dirty="0">
                <a:solidFill>
                  <a:srgbClr val="FF0000"/>
                </a:solidFill>
              </a:rPr>
              <a:t>『</a:t>
            </a:r>
            <a:r>
              <a:rPr lang="ja-JP" altLang="en-US" sz="800" dirty="0">
                <a:solidFill>
                  <a:srgbClr val="FF0000"/>
                </a:solidFill>
              </a:rPr>
              <a:t> 現地状況確認及び清掃等の事前準備</a:t>
            </a:r>
            <a:r>
              <a:rPr lang="en-US" altLang="ja-JP" sz="800" dirty="0">
                <a:solidFill>
                  <a:srgbClr val="FF0000"/>
                </a:solidFill>
              </a:rPr>
              <a:t>』</a:t>
            </a:r>
            <a:r>
              <a:rPr lang="ja-JP" altLang="en-US" sz="800" dirty="0">
                <a:solidFill>
                  <a:srgbClr val="FF0000"/>
                </a:solidFill>
              </a:rPr>
              <a:t>→</a:t>
            </a:r>
            <a:r>
              <a:rPr lang="en-US" altLang="ja-JP" sz="800" dirty="0">
                <a:solidFill>
                  <a:srgbClr val="FF0000"/>
                </a:solidFill>
              </a:rPr>
              <a:t>『</a:t>
            </a:r>
            <a:r>
              <a:rPr lang="ja-JP" altLang="en-US" sz="800" dirty="0">
                <a:solidFill>
                  <a:srgbClr val="FF0000"/>
                </a:solidFill>
              </a:rPr>
              <a:t>工事見積依頼</a:t>
            </a:r>
            <a:r>
              <a:rPr lang="en-US" altLang="ja-JP" sz="800" dirty="0">
                <a:solidFill>
                  <a:srgbClr val="FF0000"/>
                </a:solidFill>
              </a:rPr>
              <a:t>』</a:t>
            </a:r>
            <a:r>
              <a:rPr lang="ja-JP" altLang="en-US" sz="800" dirty="0">
                <a:solidFill>
                  <a:srgbClr val="FF0000"/>
                </a:solidFill>
              </a:rPr>
              <a:t>→</a:t>
            </a:r>
            <a:r>
              <a:rPr lang="en-US" altLang="ja-JP" sz="800" dirty="0">
                <a:solidFill>
                  <a:srgbClr val="FF0000"/>
                </a:solidFill>
              </a:rPr>
              <a:t>『</a:t>
            </a:r>
            <a:r>
              <a:rPr lang="ja-JP" altLang="en-US" sz="800" dirty="0">
                <a:solidFill>
                  <a:srgbClr val="FF0000"/>
                </a:solidFill>
              </a:rPr>
              <a:t>業者との打合せおよび契約</a:t>
            </a:r>
            <a:r>
              <a:rPr lang="en-US" altLang="ja-JP" sz="800" dirty="0">
                <a:solidFill>
                  <a:srgbClr val="FF0000"/>
                </a:solidFill>
              </a:rPr>
              <a:t>』</a:t>
            </a:r>
            <a:r>
              <a:rPr lang="ja-JP" altLang="en-US" sz="800" dirty="0">
                <a:solidFill>
                  <a:srgbClr val="FF0000"/>
                </a:solidFill>
              </a:rPr>
              <a:t>→</a:t>
            </a:r>
            <a:r>
              <a:rPr lang="en-US" altLang="ja-JP" sz="800" dirty="0">
                <a:solidFill>
                  <a:srgbClr val="FF0000"/>
                </a:solidFill>
              </a:rPr>
              <a:t>『</a:t>
            </a:r>
            <a:r>
              <a:rPr lang="ja-JP" altLang="en-US" sz="800" dirty="0">
                <a:solidFill>
                  <a:srgbClr val="FF0000"/>
                </a:solidFill>
              </a:rPr>
              <a:t>工事状況の確認</a:t>
            </a:r>
            <a:r>
              <a:rPr lang="en-US" altLang="ja-JP" sz="800" dirty="0">
                <a:solidFill>
                  <a:srgbClr val="FF0000"/>
                </a:solidFill>
              </a:rPr>
              <a:t>』</a:t>
            </a:r>
            <a:r>
              <a:rPr lang="ja-JP" altLang="en-US" sz="800" dirty="0">
                <a:solidFill>
                  <a:srgbClr val="FF0000"/>
                </a:solidFill>
              </a:rPr>
              <a:t>→</a:t>
            </a:r>
            <a:r>
              <a:rPr lang="en-US" altLang="ja-JP" sz="800" dirty="0">
                <a:solidFill>
                  <a:srgbClr val="FF0000"/>
                </a:solidFill>
              </a:rPr>
              <a:t>『</a:t>
            </a:r>
            <a:r>
              <a:rPr lang="ja-JP" altLang="en-US" sz="800" dirty="0">
                <a:solidFill>
                  <a:srgbClr val="FF0000"/>
                </a:solidFill>
              </a:rPr>
              <a:t>完成検査</a:t>
            </a:r>
            <a:r>
              <a:rPr lang="en-US" altLang="ja-JP" sz="800" dirty="0">
                <a:solidFill>
                  <a:srgbClr val="FF0000"/>
                </a:solidFill>
              </a:rPr>
              <a:t>』</a:t>
            </a:r>
          </a:p>
          <a:p>
            <a:endParaRPr kumimoji="1" lang="en-US" altLang="ja-JP" sz="800" dirty="0">
              <a:solidFill>
                <a:srgbClr val="FF0000"/>
              </a:solidFill>
            </a:endParaRPr>
          </a:p>
          <a:p>
            <a:endParaRPr lang="en-US" altLang="ja-JP" sz="800" dirty="0">
              <a:solidFill>
                <a:srgbClr val="FF0000"/>
              </a:solidFill>
            </a:endParaRPr>
          </a:p>
          <a:p>
            <a:r>
              <a:rPr kumimoji="1" lang="ja-JP" altLang="en-US" sz="800" dirty="0">
                <a:solidFill>
                  <a:srgbClr val="FF0000"/>
                </a:solidFill>
              </a:rPr>
              <a:t>自主施工の場合の流れ</a:t>
            </a:r>
            <a:endParaRPr kumimoji="1" lang="en-US" altLang="ja-JP" sz="800" dirty="0">
              <a:solidFill>
                <a:srgbClr val="FF0000"/>
              </a:solidFill>
            </a:endParaRPr>
          </a:p>
          <a:p>
            <a:r>
              <a:rPr lang="ja-JP" altLang="en-US" sz="800" dirty="0">
                <a:solidFill>
                  <a:srgbClr val="FF0000"/>
                </a:solidFill>
              </a:rPr>
              <a:t>　</a:t>
            </a:r>
            <a:r>
              <a:rPr lang="en-US" altLang="ja-JP" sz="800" dirty="0">
                <a:solidFill>
                  <a:srgbClr val="FF0000"/>
                </a:solidFill>
              </a:rPr>
              <a:t>『</a:t>
            </a:r>
            <a:r>
              <a:rPr lang="ja-JP" altLang="en-US" sz="800" dirty="0">
                <a:solidFill>
                  <a:srgbClr val="FF0000"/>
                </a:solidFill>
              </a:rPr>
              <a:t>現地状況確認及び清掃等の事前準備</a:t>
            </a:r>
            <a:r>
              <a:rPr lang="en-US" altLang="ja-JP" sz="800" dirty="0">
                <a:solidFill>
                  <a:srgbClr val="FF0000"/>
                </a:solidFill>
              </a:rPr>
              <a:t>』→『</a:t>
            </a:r>
            <a:r>
              <a:rPr lang="ja-JP" altLang="en-US" sz="800" dirty="0">
                <a:solidFill>
                  <a:srgbClr val="FF0000"/>
                </a:solidFill>
              </a:rPr>
              <a:t>資材見積依頼</a:t>
            </a:r>
            <a:r>
              <a:rPr lang="en-US" altLang="ja-JP" sz="800" dirty="0">
                <a:solidFill>
                  <a:srgbClr val="FF0000"/>
                </a:solidFill>
              </a:rPr>
              <a:t>』→『</a:t>
            </a:r>
            <a:r>
              <a:rPr lang="ja-JP" altLang="en-US" sz="800" dirty="0">
                <a:solidFill>
                  <a:srgbClr val="FF0000"/>
                </a:solidFill>
              </a:rPr>
              <a:t>資材発注</a:t>
            </a:r>
            <a:r>
              <a:rPr lang="en-US" altLang="ja-JP" sz="800" dirty="0">
                <a:solidFill>
                  <a:srgbClr val="FF0000"/>
                </a:solidFill>
              </a:rPr>
              <a:t>』→『</a:t>
            </a:r>
            <a:r>
              <a:rPr lang="ja-JP" altLang="en-US" sz="800" dirty="0">
                <a:solidFill>
                  <a:srgbClr val="FF0000"/>
                </a:solidFill>
              </a:rPr>
              <a:t>工事実施及び状況確認</a:t>
            </a:r>
            <a:r>
              <a:rPr lang="en-US" altLang="ja-JP" sz="800" dirty="0">
                <a:solidFill>
                  <a:srgbClr val="FF0000"/>
                </a:solidFill>
              </a:rPr>
              <a:t>(</a:t>
            </a:r>
            <a:r>
              <a:rPr lang="ja-JP" altLang="en-US" sz="800" dirty="0">
                <a:solidFill>
                  <a:srgbClr val="FF0000"/>
                </a:solidFill>
              </a:rPr>
              <a:t>施工管理含む</a:t>
            </a:r>
            <a:r>
              <a:rPr lang="en-US" altLang="ja-JP" sz="800" dirty="0">
                <a:solidFill>
                  <a:srgbClr val="FF0000"/>
                </a:solidFill>
              </a:rPr>
              <a:t>)』→『</a:t>
            </a:r>
            <a:r>
              <a:rPr lang="ja-JP" altLang="en-US" sz="800" dirty="0">
                <a:solidFill>
                  <a:srgbClr val="FF0000"/>
                </a:solidFill>
              </a:rPr>
              <a:t>完成確認</a:t>
            </a:r>
            <a:r>
              <a:rPr lang="en-US" altLang="ja-JP" sz="800" dirty="0">
                <a:solidFill>
                  <a:srgbClr val="FF0000"/>
                </a:solidFill>
              </a:rPr>
              <a:t>』</a:t>
            </a:r>
          </a:p>
          <a:p>
            <a:endParaRPr kumimoji="1" lang="ja-JP" altLang="en-US" sz="800" dirty="0">
              <a:solidFill>
                <a:srgbClr val="FF0000"/>
              </a:solidFill>
            </a:endParaRPr>
          </a:p>
        </p:txBody>
      </p:sp>
      <p:pic>
        <p:nvPicPr>
          <p:cNvPr id="2" name="図 1"/>
          <p:cNvPicPr>
            <a:picLocks noChangeAspect="1"/>
          </p:cNvPicPr>
          <p:nvPr/>
        </p:nvPicPr>
        <p:blipFill>
          <a:blip r:embed="rId2"/>
          <a:stretch>
            <a:fillRect/>
          </a:stretch>
        </p:blipFill>
        <p:spPr>
          <a:xfrm>
            <a:off x="0" y="0"/>
            <a:ext cx="6858000" cy="8197440"/>
          </a:xfrm>
          <a:prstGeom prst="rect">
            <a:avLst/>
          </a:prstGeom>
        </p:spPr>
      </p:pic>
      <p:sp>
        <p:nvSpPr>
          <p:cNvPr id="3" name="テキスト ボックス 2"/>
          <p:cNvSpPr txBox="1"/>
          <p:nvPr/>
        </p:nvSpPr>
        <p:spPr>
          <a:xfrm>
            <a:off x="3493101" y="3613311"/>
            <a:ext cx="1584176" cy="584775"/>
          </a:xfrm>
          <a:prstGeom prst="rect">
            <a:avLst/>
          </a:prstGeom>
          <a:noFill/>
        </p:spPr>
        <p:txBody>
          <a:bodyPr wrap="square" rtlCol="0">
            <a:spAutoFit/>
          </a:bodyPr>
          <a:lstStyle/>
          <a:p>
            <a:r>
              <a:rPr lang="en-US" altLang="ja-JP" sz="800" dirty="0">
                <a:solidFill>
                  <a:srgbClr val="FF0000"/>
                </a:solidFill>
                <a:latin typeface="ＭＳ Ｐゴシック" panose="020B0600070205080204" pitchFamily="50" charset="-128"/>
              </a:rPr>
              <a:t>※</a:t>
            </a:r>
            <a:r>
              <a:rPr lang="ja-JP" altLang="en-US" sz="800" dirty="0">
                <a:solidFill>
                  <a:srgbClr val="FF0000"/>
                </a:solidFill>
                <a:latin typeface="ＭＳ Ｐゴシック" panose="020B0600070205080204" pitchFamily="50" charset="-128"/>
              </a:rPr>
              <a:t>広域活動組織の参加団体は、それぞれが行おうとする活動の実施計画を作成し、各団体の決定を経て、運営委員会に提出。</a:t>
            </a:r>
            <a:endParaRPr kumimoji="1" lang="ja-JP" altLang="en-US" sz="800" dirty="0">
              <a:solidFill>
                <a:srgbClr val="FF0000"/>
              </a:solidFill>
              <a:latin typeface="ＭＳ Ｐゴシック" panose="020B0600070205080204" pitchFamily="50" charset="-128"/>
            </a:endParaRPr>
          </a:p>
        </p:txBody>
      </p:sp>
      <p:sp>
        <p:nvSpPr>
          <p:cNvPr id="7" name="テキスト ボックス 6"/>
          <p:cNvSpPr txBox="1"/>
          <p:nvPr/>
        </p:nvSpPr>
        <p:spPr>
          <a:xfrm>
            <a:off x="2564904" y="4808984"/>
            <a:ext cx="3528392" cy="215444"/>
          </a:xfrm>
          <a:prstGeom prst="rect">
            <a:avLst/>
          </a:prstGeom>
          <a:noFill/>
        </p:spPr>
        <p:txBody>
          <a:bodyPr wrap="square" rtlCol="0">
            <a:spAutoFit/>
          </a:bodyPr>
          <a:lstStyle/>
          <a:p>
            <a:r>
              <a:rPr lang="en-US" altLang="ja-JP" sz="800" dirty="0">
                <a:solidFill>
                  <a:srgbClr val="FF0000"/>
                </a:solidFill>
                <a:latin typeface="ＭＳ Ｐゴシック" panose="020B0600070205080204" pitchFamily="50" charset="-128"/>
              </a:rPr>
              <a:t>※『</a:t>
            </a:r>
            <a:r>
              <a:rPr lang="ja-JP" altLang="en-US" sz="800" dirty="0">
                <a:solidFill>
                  <a:srgbClr val="FF0000"/>
                </a:solidFill>
                <a:latin typeface="ＭＳ Ｐゴシック" panose="020B0600070205080204" pitchFamily="50" charset="-128"/>
              </a:rPr>
              <a:t>研修</a:t>
            </a:r>
            <a:r>
              <a:rPr lang="en-US" altLang="ja-JP" sz="800" dirty="0">
                <a:solidFill>
                  <a:srgbClr val="FF0000"/>
                </a:solidFill>
                <a:latin typeface="ＭＳ Ｐゴシック" panose="020B0600070205080204" pitchFamily="50" charset="-128"/>
              </a:rPr>
              <a:t>』</a:t>
            </a:r>
            <a:r>
              <a:rPr lang="ja-JP" altLang="en-US" sz="800" dirty="0">
                <a:solidFill>
                  <a:srgbClr val="FF0000"/>
                </a:solidFill>
                <a:latin typeface="ＭＳ Ｐゴシック" panose="020B0600070205080204" pitchFamily="50" charset="-128"/>
              </a:rPr>
              <a:t>は、認定期間内に各１回以上受講。（事務研修と安全研修）</a:t>
            </a:r>
            <a:endParaRPr kumimoji="1" lang="ja-JP" altLang="en-US" sz="800" dirty="0">
              <a:solidFill>
                <a:srgbClr val="FF0000"/>
              </a:solidFill>
              <a:latin typeface="ＭＳ Ｐゴシック" panose="020B0600070205080204" pitchFamily="50" charset="-128"/>
            </a:endParaRPr>
          </a:p>
        </p:txBody>
      </p:sp>
    </p:spTree>
    <p:extLst>
      <p:ext uri="{BB962C8B-B14F-4D97-AF65-F5344CB8AC3E}">
        <p14:creationId xmlns:p14="http://schemas.microsoft.com/office/powerpoint/2010/main" val="13458459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69</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2" name="角丸四角形 18">
            <a:extLst>
              <a:ext uri="{FF2B5EF4-FFF2-40B4-BE49-F238E27FC236}">
                <a16:creationId xmlns:a16="http://schemas.microsoft.com/office/drawing/2014/main" id="{F2536731-F573-0738-6B3A-2C060B4A11D5}"/>
              </a:ext>
            </a:extLst>
          </p:cNvPr>
          <p:cNvSpPr/>
          <p:nvPr/>
        </p:nvSpPr>
        <p:spPr>
          <a:xfrm>
            <a:off x="216000" y="560512"/>
            <a:ext cx="6453360" cy="7632848"/>
          </a:xfrm>
          <a:prstGeom prst="roundRect">
            <a:avLst>
              <a:gd name="adj" fmla="val 6887"/>
            </a:avLst>
          </a:prstGeom>
          <a:solidFill>
            <a:srgbClr val="F7FFE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Times New Roman"/>
              <a:ea typeface="ＭＳ Ｐゴシック"/>
              <a:cs typeface="+mn-cs"/>
            </a:endParaRPr>
          </a:p>
        </p:txBody>
      </p:sp>
      <p:sp>
        <p:nvSpPr>
          <p:cNvPr id="6" name="テキスト ボックス 4">
            <a:extLst>
              <a:ext uri="{FF2B5EF4-FFF2-40B4-BE49-F238E27FC236}">
                <a16:creationId xmlns:a16="http://schemas.microsoft.com/office/drawing/2014/main" id="{AA1E0531-6770-B64A-B909-562FB2AF1A84}"/>
              </a:ext>
            </a:extLst>
          </p:cNvPr>
          <p:cNvSpPr txBox="1">
            <a:spLocks noChangeArrowheads="1"/>
          </p:cNvSpPr>
          <p:nvPr/>
        </p:nvSpPr>
        <p:spPr bwMode="auto">
          <a:xfrm>
            <a:off x="352334" y="776868"/>
            <a:ext cx="6185057" cy="369332"/>
          </a:xfrm>
          <a:prstGeom prst="rect">
            <a:avLst/>
          </a:prstGeom>
          <a:noFill/>
          <a:ln w="9525">
            <a:noFill/>
            <a:prstDash val="dash"/>
            <a:miter lim="800000"/>
            <a:headEnd/>
            <a:tailEnd/>
          </a:ln>
        </p:spPr>
        <p:txBody>
          <a:bodyPr wrap="square" lIns="0" tIns="0" rIns="0" bIns="0">
            <a:spAutoFit/>
          </a:bodyPr>
          <a:lstStyle/>
          <a:p>
            <a:r>
              <a:rPr lang="ja-JP" altLang="ja-JP" dirty="0"/>
              <a:t>③</a:t>
            </a:r>
            <a:r>
              <a:rPr lang="ja-JP" altLang="en-US" dirty="0"/>
              <a:t>　活動の</a:t>
            </a:r>
            <a:r>
              <a:rPr lang="ja-JP" altLang="ja-JP" dirty="0"/>
              <a:t>方向</a:t>
            </a:r>
          </a:p>
          <a:p>
            <a:r>
              <a:rPr lang="ja-JP" altLang="en-US" dirty="0"/>
              <a:t>　　 </a:t>
            </a:r>
            <a:r>
              <a:rPr lang="ja-JP" altLang="ja-JP" dirty="0">
                <a:latin typeface="HG丸ｺﾞｼｯｸM-PRO" panose="020F0600000000000000" pitchFamily="50" charset="-128"/>
                <a:ea typeface="HG丸ｺﾞｼｯｸM-PRO" panose="020F0600000000000000" pitchFamily="50" charset="-128"/>
              </a:rPr>
              <a:t>保全管理の内容で選択した事項に取り組むために、今後進めていく方向性を選択します。</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8" name="テキスト ボックス 4">
            <a:extLst>
              <a:ext uri="{FF2B5EF4-FFF2-40B4-BE49-F238E27FC236}">
                <a16:creationId xmlns:a16="http://schemas.microsoft.com/office/drawing/2014/main" id="{8A846B76-9D45-DB5D-4846-6AB81E6E3650}"/>
              </a:ext>
            </a:extLst>
          </p:cNvPr>
          <p:cNvSpPr txBox="1">
            <a:spLocks noChangeArrowheads="1"/>
          </p:cNvSpPr>
          <p:nvPr/>
        </p:nvSpPr>
        <p:spPr bwMode="auto">
          <a:xfrm>
            <a:off x="476672" y="1411088"/>
            <a:ext cx="4824536" cy="1323439"/>
          </a:xfrm>
          <a:prstGeom prst="rect">
            <a:avLst/>
          </a:prstGeom>
          <a:noFill/>
          <a:ln w="9525">
            <a:noFill/>
            <a:miter lim="800000"/>
            <a:headEnd/>
            <a:tailEnd/>
          </a:ln>
        </p:spPr>
        <p:txBody>
          <a:bodyPr wrap="square">
            <a:spAutoFit/>
          </a:bodyPr>
          <a:lstStyle/>
          <a:p>
            <a:pPr hangingPunct="0"/>
            <a:r>
              <a:rPr lang="ja-JP" altLang="ja-JP" sz="1100" dirty="0"/>
              <a:t>□　担い手との連携の強化、担い手の人材・機材を有効活用した活動の実施</a:t>
            </a:r>
          </a:p>
          <a:p>
            <a:pPr hangingPunct="0"/>
            <a:r>
              <a:rPr lang="ja-JP" altLang="ja-JP" sz="1100" dirty="0"/>
              <a:t>□　入り作等の近隣の担い手との協力・役割分担に基づく活動の実施</a:t>
            </a:r>
          </a:p>
          <a:p>
            <a:pPr hangingPunct="0"/>
            <a:r>
              <a:rPr lang="ja-JP" altLang="ja-JP" sz="1100" dirty="0"/>
              <a:t>□　地域住民、土地持ち非農家等を含めた体制づくり、活動の実施</a:t>
            </a:r>
          </a:p>
          <a:p>
            <a:pPr hangingPunct="0"/>
            <a:r>
              <a:rPr lang="ja-JP" altLang="ja-JP" sz="1100" dirty="0"/>
              <a:t>□　地域住民、新規・定年就農者等、新たな保全管理の担い手の確保</a:t>
            </a:r>
          </a:p>
          <a:p>
            <a:pPr hangingPunct="0"/>
            <a:r>
              <a:rPr lang="ja-JP" altLang="ja-JP" sz="1100" dirty="0"/>
              <a:t>□　不在村地主との連絡・調整体制の構築、遊休農地等の有効活用</a:t>
            </a:r>
          </a:p>
          <a:p>
            <a:pPr hangingPunct="0"/>
            <a:r>
              <a:rPr lang="ja-JP" altLang="ja-JP" sz="1100" dirty="0"/>
              <a:t>□　隣接集落との連携による相互の労力補完、広域的な活動の実施</a:t>
            </a:r>
          </a:p>
          <a:p>
            <a:r>
              <a:rPr lang="ja-JP" altLang="ja-JP" sz="1100" dirty="0"/>
              <a:t>□　その他（地域の実情に応じて対象組織が具体的に設定）</a:t>
            </a:r>
            <a:endParaRPr lang="en-US" altLang="ja-JP" sz="1100" dirty="0">
              <a:latin typeface="ＭＳ Ｐゴシック" panose="020B0600070205080204" pitchFamily="50" charset="-128"/>
            </a:endParaRPr>
          </a:p>
        </p:txBody>
      </p:sp>
      <p:sp>
        <p:nvSpPr>
          <p:cNvPr id="9" name="テキスト ボックス 4">
            <a:extLst>
              <a:ext uri="{FF2B5EF4-FFF2-40B4-BE49-F238E27FC236}">
                <a16:creationId xmlns:a16="http://schemas.microsoft.com/office/drawing/2014/main" id="{A26A5E40-A9C2-927F-7C02-75E0B7BCFF41}"/>
              </a:ext>
            </a:extLst>
          </p:cNvPr>
          <p:cNvSpPr txBox="1">
            <a:spLocks noChangeArrowheads="1"/>
          </p:cNvSpPr>
          <p:nvPr/>
        </p:nvSpPr>
        <p:spPr bwMode="auto">
          <a:xfrm>
            <a:off x="548680" y="3828376"/>
            <a:ext cx="5325057" cy="1231106"/>
          </a:xfrm>
          <a:prstGeom prst="rect">
            <a:avLst/>
          </a:prstGeom>
          <a:noFill/>
          <a:ln w="9525">
            <a:noFill/>
            <a:prstDash val="dash"/>
            <a:miter lim="800000"/>
            <a:headEnd/>
            <a:tailEnd/>
          </a:ln>
        </p:spPr>
        <p:txBody>
          <a:bodyPr wrap="square" lIns="0" tIns="0" rIns="0" bIns="0">
            <a:spAutoFit/>
          </a:bodyPr>
          <a:lstStyle/>
          <a:p>
            <a:pPr hangingPunct="0"/>
            <a:r>
              <a:rPr lang="ja-JP" altLang="ja-JP" sz="1100" dirty="0"/>
              <a:t>□　農業者（入り作農家、土地持ち非農家を含む）による検討会</a:t>
            </a:r>
          </a:p>
          <a:p>
            <a:pPr hangingPunct="0"/>
            <a:r>
              <a:rPr lang="ja-JP" altLang="ja-JP" sz="1100" dirty="0"/>
              <a:t>□　農業者に対する意向調査、農業者による現地調査</a:t>
            </a:r>
          </a:p>
          <a:p>
            <a:pPr hangingPunct="0"/>
            <a:r>
              <a:rPr lang="ja-JP" altLang="ja-JP" sz="1100" dirty="0"/>
              <a:t>□　不在村地主との連絡体制の整備、調整、それに必要な調査</a:t>
            </a:r>
          </a:p>
          <a:p>
            <a:pPr hangingPunct="0"/>
            <a:r>
              <a:rPr lang="ja-JP" altLang="ja-JP" sz="1100" dirty="0"/>
              <a:t>□　地域住民等（集落外の住民・組織等も含む）との意見交換・ワークショップ・交流会</a:t>
            </a:r>
          </a:p>
          <a:p>
            <a:pPr hangingPunct="0"/>
            <a:r>
              <a:rPr lang="ja-JP" altLang="ja-JP" sz="1100" dirty="0"/>
              <a:t>□　地域住民等に対する意向調査、地域住民等との集落内調査</a:t>
            </a:r>
          </a:p>
          <a:p>
            <a:pPr hangingPunct="0"/>
            <a:r>
              <a:rPr lang="ja-JP" altLang="ja-JP" sz="1100" dirty="0"/>
              <a:t>□　有識者等による研修会、有識者を交えた検討会</a:t>
            </a:r>
          </a:p>
          <a:p>
            <a:r>
              <a:rPr lang="ja-JP" altLang="ja-JP" sz="1100" dirty="0"/>
              <a:t>□　その他（　例：地域外の団体、都市住民、企業との交流・連携を図る活動　等）</a:t>
            </a:r>
            <a:endParaRPr lang="en-US" altLang="ja-JP" sz="1100" dirty="0">
              <a:latin typeface="ＭＳ Ｐゴシック" panose="020B0600070205080204" pitchFamily="50" charset="-128"/>
            </a:endParaRPr>
          </a:p>
        </p:txBody>
      </p:sp>
      <p:sp>
        <p:nvSpPr>
          <p:cNvPr id="10" name="テキスト ボックス 4">
            <a:extLst>
              <a:ext uri="{FF2B5EF4-FFF2-40B4-BE49-F238E27FC236}">
                <a16:creationId xmlns:a16="http://schemas.microsoft.com/office/drawing/2014/main" id="{774CD9AF-9731-200A-26CA-6DF698F72CC8}"/>
              </a:ext>
            </a:extLst>
          </p:cNvPr>
          <p:cNvSpPr txBox="1">
            <a:spLocks noChangeArrowheads="1"/>
          </p:cNvSpPr>
          <p:nvPr/>
        </p:nvSpPr>
        <p:spPr bwMode="auto">
          <a:xfrm>
            <a:off x="4676427" y="1221981"/>
            <a:ext cx="1368152" cy="184666"/>
          </a:xfrm>
          <a:prstGeom prst="rect">
            <a:avLst/>
          </a:prstGeom>
          <a:noFill/>
          <a:ln w="9525">
            <a:noFill/>
            <a:prstDash val="dash"/>
            <a:miter lim="800000"/>
            <a:headEnd/>
            <a:tailEnd/>
          </a:ln>
        </p:spPr>
        <p:txBody>
          <a:bodyPr wrap="square" lIns="0" tIns="0" rIns="0" bIns="0">
            <a:spAutoFit/>
          </a:bodyPr>
          <a:lstStyle/>
          <a:p>
            <a:r>
              <a:rPr lang="ja-JP" altLang="ja-JP" dirty="0"/>
              <a:t>（１項目以上選択）</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ndParaRPr>
          </a:p>
        </p:txBody>
      </p:sp>
      <p:sp>
        <p:nvSpPr>
          <p:cNvPr id="11" name="正方形/長方形 10">
            <a:extLst>
              <a:ext uri="{FF2B5EF4-FFF2-40B4-BE49-F238E27FC236}">
                <a16:creationId xmlns:a16="http://schemas.microsoft.com/office/drawing/2014/main" id="{BDCB59C8-3B52-1D6C-9B3C-050CF677C810}"/>
              </a:ext>
            </a:extLst>
          </p:cNvPr>
          <p:cNvSpPr/>
          <p:nvPr/>
        </p:nvSpPr>
        <p:spPr>
          <a:xfrm>
            <a:off x="476672" y="1425755"/>
            <a:ext cx="5325057" cy="1323439"/>
          </a:xfrm>
          <a:prstGeom prst="rect">
            <a:avLst/>
          </a:prstGeom>
          <a:noFill/>
          <a:ln w="12700">
            <a:solidFill>
              <a:schemeClr val="tx1"/>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86B3B3D7-60C6-0EDD-F31A-BA259B3E0894}"/>
              </a:ext>
            </a:extLst>
          </p:cNvPr>
          <p:cNvPicPr>
            <a:picLocks noChangeAspect="1"/>
          </p:cNvPicPr>
          <p:nvPr/>
        </p:nvPicPr>
        <p:blipFill>
          <a:blip r:embed="rId3"/>
          <a:stretch>
            <a:fillRect/>
          </a:stretch>
        </p:blipFill>
        <p:spPr>
          <a:xfrm>
            <a:off x="2548158" y="2846349"/>
            <a:ext cx="1158340" cy="237765"/>
          </a:xfrm>
          <a:prstGeom prst="rect">
            <a:avLst/>
          </a:prstGeom>
        </p:spPr>
      </p:pic>
      <p:sp>
        <p:nvSpPr>
          <p:cNvPr id="13" name="テキスト ボックス 4">
            <a:extLst>
              <a:ext uri="{FF2B5EF4-FFF2-40B4-BE49-F238E27FC236}">
                <a16:creationId xmlns:a16="http://schemas.microsoft.com/office/drawing/2014/main" id="{B13BC701-E440-5D26-2170-C317230B2D2A}"/>
              </a:ext>
            </a:extLst>
          </p:cNvPr>
          <p:cNvSpPr txBox="1">
            <a:spLocks noChangeArrowheads="1"/>
          </p:cNvSpPr>
          <p:nvPr/>
        </p:nvSpPr>
        <p:spPr bwMode="auto">
          <a:xfrm>
            <a:off x="352334" y="3073982"/>
            <a:ext cx="6185057" cy="553998"/>
          </a:xfrm>
          <a:prstGeom prst="rect">
            <a:avLst/>
          </a:prstGeom>
          <a:noFill/>
          <a:ln w="9525">
            <a:noFill/>
            <a:prstDash val="dash"/>
            <a:miter lim="800000"/>
            <a:headEnd/>
            <a:tailEnd/>
          </a:ln>
        </p:spPr>
        <p:txBody>
          <a:bodyPr wrap="square" lIns="0" tIns="0" rIns="0" bIns="0">
            <a:spAutoFit/>
          </a:bodyPr>
          <a:lstStyle/>
          <a:p>
            <a:r>
              <a:rPr lang="ja-JP" altLang="en-US" dirty="0"/>
              <a:t>④　活動</a:t>
            </a:r>
            <a:r>
              <a:rPr lang="ja-JP" altLang="ja-JP" dirty="0"/>
              <a:t>内容</a:t>
            </a:r>
          </a:p>
          <a:p>
            <a:r>
              <a:rPr lang="ja-JP" altLang="en-US" dirty="0"/>
              <a:t>　　 </a:t>
            </a:r>
            <a:r>
              <a:rPr lang="ja-JP" altLang="ja-JP" dirty="0">
                <a:latin typeface="HG丸ｺﾞｼｯｸM-PRO" panose="020F0600000000000000" pitchFamily="50" charset="-128"/>
                <a:ea typeface="HG丸ｺﾞｼｯｸM-PRO" panose="020F0600000000000000" pitchFamily="50" charset="-128"/>
              </a:rPr>
              <a:t>保全管理の内容で選択した事項に取り組むために、具体的に行う推進活動内容について</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選択します。</a:t>
            </a:r>
          </a:p>
        </p:txBody>
      </p:sp>
      <p:sp>
        <p:nvSpPr>
          <p:cNvPr id="14" name="正方形/長方形 13">
            <a:extLst>
              <a:ext uri="{FF2B5EF4-FFF2-40B4-BE49-F238E27FC236}">
                <a16:creationId xmlns:a16="http://schemas.microsoft.com/office/drawing/2014/main" id="{2E9AB8D7-88EB-EB94-1165-85E2C5289711}"/>
              </a:ext>
            </a:extLst>
          </p:cNvPr>
          <p:cNvSpPr/>
          <p:nvPr/>
        </p:nvSpPr>
        <p:spPr>
          <a:xfrm>
            <a:off x="476672" y="3771428"/>
            <a:ext cx="5325057" cy="1323439"/>
          </a:xfrm>
          <a:prstGeom prst="rect">
            <a:avLst/>
          </a:prstGeom>
          <a:noFill/>
          <a:ln w="12700">
            <a:solidFill>
              <a:schemeClr val="tx1"/>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4">
            <a:extLst>
              <a:ext uri="{FF2B5EF4-FFF2-40B4-BE49-F238E27FC236}">
                <a16:creationId xmlns:a16="http://schemas.microsoft.com/office/drawing/2014/main" id="{56D3FCBB-717B-9A02-DAAB-5A2098CB1356}"/>
              </a:ext>
            </a:extLst>
          </p:cNvPr>
          <p:cNvSpPr txBox="1">
            <a:spLocks noChangeArrowheads="1"/>
          </p:cNvSpPr>
          <p:nvPr/>
        </p:nvSpPr>
        <p:spPr bwMode="auto">
          <a:xfrm>
            <a:off x="4617132" y="3546744"/>
            <a:ext cx="1368152" cy="184666"/>
          </a:xfrm>
          <a:prstGeom prst="rect">
            <a:avLst/>
          </a:prstGeom>
          <a:noFill/>
          <a:ln w="9525">
            <a:noFill/>
            <a:prstDash val="dash"/>
            <a:miter lim="800000"/>
            <a:headEnd/>
            <a:tailEnd/>
          </a:ln>
        </p:spPr>
        <p:txBody>
          <a:bodyPr wrap="square" lIns="0" tIns="0" rIns="0" bIns="0">
            <a:spAutoFit/>
          </a:bodyPr>
          <a:lstStyle/>
          <a:p>
            <a:r>
              <a:rPr lang="ja-JP" altLang="ja-JP" dirty="0"/>
              <a:t>（１項目以上選択）</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ndParaRPr>
          </a:p>
        </p:txBody>
      </p:sp>
      <p:sp>
        <p:nvSpPr>
          <p:cNvPr id="16" name="テキスト ボックス 4">
            <a:extLst>
              <a:ext uri="{FF2B5EF4-FFF2-40B4-BE49-F238E27FC236}">
                <a16:creationId xmlns:a16="http://schemas.microsoft.com/office/drawing/2014/main" id="{98F44FAF-749E-81CB-A6B0-0B6679B61AC9}"/>
              </a:ext>
            </a:extLst>
          </p:cNvPr>
          <p:cNvSpPr txBox="1">
            <a:spLocks noChangeArrowheads="1"/>
          </p:cNvSpPr>
          <p:nvPr/>
        </p:nvSpPr>
        <p:spPr bwMode="auto">
          <a:xfrm>
            <a:off x="335591" y="5842645"/>
            <a:ext cx="6185057" cy="1846659"/>
          </a:xfrm>
          <a:prstGeom prst="rect">
            <a:avLst/>
          </a:prstGeom>
          <a:noFill/>
          <a:ln w="9525">
            <a:noFill/>
            <a:prstDash val="dash"/>
            <a:miter lim="800000"/>
            <a:headEnd/>
            <a:tailEnd/>
          </a:ln>
        </p:spPr>
        <p:txBody>
          <a:bodyPr wrap="square" lIns="0" tIns="0" rIns="0" bIns="0">
            <a:spAutoFit/>
          </a:bodyPr>
          <a:lstStyle/>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「地域資源の適切な保全管理のための推進活動」は、活動期間中に作成する必要のある「地域資源保全管理構想」を策定する上で重要な活動となります。</a:t>
            </a: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このため、活動計画に基づく推進活動の実施に当たっては、次の３．に示す「地域資源保全管理構想」の作成内容を念頭におき、地域における話し合い、検討会の開催、アンケート調査、現地調査等の推進活動を毎年度実施します。</a:t>
            </a: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活動を実施した際には、実施日時や内容を活動記録（実施要領様式第１－６号）に記載するとともに、会議資料や議事録、調査結果等の資料を保存しておいてください。市町村が活動の実施状況の確認を行う際の根拠資料として用いるほか、翌年度以降の推進活動の実施や地域資源保全管理構想策定時の基礎資料として重要な資料となるものです。</a:t>
            </a: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話し合いの内容や調査結果については、総会等で構成員に周知しましょう。</a:t>
            </a:r>
            <a:endParaRPr lang="en-US" altLang="ja-JP" sz="1100" dirty="0">
              <a:latin typeface="HG丸ｺﾞｼｯｸM-PRO" panose="020F0600000000000000" pitchFamily="50" charset="-128"/>
              <a:ea typeface="HG丸ｺﾞｼｯｸM-PRO" panose="020F0600000000000000" pitchFamily="50" charset="-128"/>
            </a:endParaRPr>
          </a:p>
        </p:txBody>
      </p:sp>
      <p:sp>
        <p:nvSpPr>
          <p:cNvPr id="17" name="角丸四角形 23">
            <a:extLst>
              <a:ext uri="{FF2B5EF4-FFF2-40B4-BE49-F238E27FC236}">
                <a16:creationId xmlns:a16="http://schemas.microsoft.com/office/drawing/2014/main" id="{B50A8DCA-A39E-6063-D786-1F64E646DBC9}"/>
              </a:ext>
            </a:extLst>
          </p:cNvPr>
          <p:cNvSpPr/>
          <p:nvPr/>
        </p:nvSpPr>
        <p:spPr>
          <a:xfrm>
            <a:off x="335591" y="5506465"/>
            <a:ext cx="1725257" cy="27699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丸ｺﾞｼｯｸM-PRO" pitchFamily="50" charset="-128"/>
              <a:ea typeface="HG丸ｺﾞｼｯｸM-PRO" pitchFamily="50" charset="-128"/>
            </a:endParaRPr>
          </a:p>
        </p:txBody>
      </p:sp>
      <p:sp>
        <p:nvSpPr>
          <p:cNvPr id="18" name="テキスト ボックス 4">
            <a:extLst>
              <a:ext uri="{FF2B5EF4-FFF2-40B4-BE49-F238E27FC236}">
                <a16:creationId xmlns:a16="http://schemas.microsoft.com/office/drawing/2014/main" id="{3B8BE837-BF5F-B6C8-63B4-466416BA4EE9}"/>
              </a:ext>
            </a:extLst>
          </p:cNvPr>
          <p:cNvSpPr txBox="1">
            <a:spLocks noChangeArrowheads="1"/>
          </p:cNvSpPr>
          <p:nvPr/>
        </p:nvSpPr>
        <p:spPr bwMode="auto">
          <a:xfrm>
            <a:off x="365679" y="5500671"/>
            <a:ext cx="4176464" cy="276999"/>
          </a:xfrm>
          <a:prstGeom prst="rect">
            <a:avLst/>
          </a:prstGeom>
          <a:noFill/>
          <a:ln w="9525">
            <a:noFill/>
            <a:miter lim="800000"/>
            <a:headEnd/>
            <a:tailEnd/>
          </a:ln>
        </p:spPr>
        <p:txBody>
          <a:bodyPr wrap="square">
            <a:spAutoFit/>
          </a:bodyPr>
          <a:lstStyle/>
          <a:p>
            <a:r>
              <a:rPr lang="ja-JP" altLang="en-US" dirty="0"/>
              <a:t>２．推進活動の実施</a:t>
            </a:r>
          </a:p>
        </p:txBody>
      </p:sp>
    </p:spTree>
    <p:extLst>
      <p:ext uri="{BB962C8B-B14F-4D97-AF65-F5344CB8AC3E}">
        <p14:creationId xmlns:p14="http://schemas.microsoft.com/office/powerpoint/2010/main" val="1999779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70</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2" name="角丸四角形 53">
            <a:extLst>
              <a:ext uri="{FF2B5EF4-FFF2-40B4-BE49-F238E27FC236}">
                <a16:creationId xmlns:a16="http://schemas.microsoft.com/office/drawing/2014/main" id="{B6AF71A4-B5E3-F4DE-021B-1ED506000D31}"/>
              </a:ext>
            </a:extLst>
          </p:cNvPr>
          <p:cNvSpPr/>
          <p:nvPr/>
        </p:nvSpPr>
        <p:spPr>
          <a:xfrm>
            <a:off x="195176" y="533793"/>
            <a:ext cx="6467643" cy="2361111"/>
          </a:xfrm>
          <a:prstGeom prst="roundRect">
            <a:avLst>
              <a:gd name="adj" fmla="val 4022"/>
            </a:avLst>
          </a:prstGeom>
          <a:solidFill>
            <a:srgbClr val="F7FFE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050" dirty="0">
              <a:solidFill>
                <a:schemeClr val="tx1"/>
              </a:solidFill>
            </a:endParaRPr>
          </a:p>
        </p:txBody>
      </p:sp>
      <p:sp>
        <p:nvSpPr>
          <p:cNvPr id="4" name="角丸四角形 23">
            <a:extLst>
              <a:ext uri="{FF2B5EF4-FFF2-40B4-BE49-F238E27FC236}">
                <a16:creationId xmlns:a16="http://schemas.microsoft.com/office/drawing/2014/main" id="{744FA3BD-F080-8A4A-8C25-2D28656D80AB}"/>
              </a:ext>
            </a:extLst>
          </p:cNvPr>
          <p:cNvSpPr/>
          <p:nvPr/>
        </p:nvSpPr>
        <p:spPr>
          <a:xfrm>
            <a:off x="336867" y="652271"/>
            <a:ext cx="2429916" cy="27699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丸ｺﾞｼｯｸM-PRO" pitchFamily="50" charset="-128"/>
              <a:ea typeface="HG丸ｺﾞｼｯｸM-PRO" pitchFamily="50" charset="-128"/>
            </a:endParaRPr>
          </a:p>
        </p:txBody>
      </p:sp>
      <p:sp>
        <p:nvSpPr>
          <p:cNvPr id="6" name="テキスト ボックス 4">
            <a:extLst>
              <a:ext uri="{FF2B5EF4-FFF2-40B4-BE49-F238E27FC236}">
                <a16:creationId xmlns:a16="http://schemas.microsoft.com/office/drawing/2014/main" id="{A7FC69B2-139B-D686-4F4A-AA539F73603C}"/>
              </a:ext>
            </a:extLst>
          </p:cNvPr>
          <p:cNvSpPr txBox="1">
            <a:spLocks noChangeArrowheads="1"/>
          </p:cNvSpPr>
          <p:nvPr/>
        </p:nvSpPr>
        <p:spPr bwMode="auto">
          <a:xfrm>
            <a:off x="444483" y="702004"/>
            <a:ext cx="6185057" cy="184666"/>
          </a:xfrm>
          <a:prstGeom prst="rect">
            <a:avLst/>
          </a:prstGeom>
          <a:noFill/>
          <a:ln w="9525">
            <a:noFill/>
            <a:prstDash val="dash"/>
            <a:miter lim="800000"/>
            <a:headEnd/>
            <a:tailEnd/>
          </a:ln>
        </p:spPr>
        <p:txBody>
          <a:bodyPr wrap="square" lIns="0" tIns="0" rIns="0" bIns="0">
            <a:spAutoFit/>
          </a:bodyPr>
          <a:lstStyle/>
          <a:p>
            <a:r>
              <a:rPr lang="ja-JP" altLang="ja-JP" dirty="0"/>
              <a:t>３．地域資源保全管理構想の策定</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ndParaRPr>
          </a:p>
        </p:txBody>
      </p:sp>
      <p:sp>
        <p:nvSpPr>
          <p:cNvPr id="7" name="テキスト ボックス 4">
            <a:extLst>
              <a:ext uri="{FF2B5EF4-FFF2-40B4-BE49-F238E27FC236}">
                <a16:creationId xmlns:a16="http://schemas.microsoft.com/office/drawing/2014/main" id="{B0600B5A-ADAA-0F54-3DBF-BE0BBA8BDB90}"/>
              </a:ext>
            </a:extLst>
          </p:cNvPr>
          <p:cNvSpPr txBox="1">
            <a:spLocks noChangeArrowheads="1"/>
          </p:cNvSpPr>
          <p:nvPr/>
        </p:nvSpPr>
        <p:spPr bwMode="auto">
          <a:xfrm>
            <a:off x="336468" y="1048245"/>
            <a:ext cx="6185057" cy="1846659"/>
          </a:xfrm>
          <a:prstGeom prst="rect">
            <a:avLst/>
          </a:prstGeom>
          <a:noFill/>
          <a:ln w="9525">
            <a:noFill/>
            <a:prstDash val="dash"/>
            <a:miter lim="800000"/>
            <a:headEnd/>
            <a:tailEnd/>
          </a:ln>
        </p:spPr>
        <p:txBody>
          <a:bodyPr wrap="square" lIns="0" tIns="0" rIns="0" bIns="0">
            <a:spAutoFit/>
          </a:bodyPr>
          <a:lstStyle/>
          <a:p>
            <a:r>
              <a:rPr lang="ja-JP" altLang="ja-JP" dirty="0"/>
              <a:t>（１）地域資源保全管理構想とは</a:t>
            </a:r>
          </a:p>
          <a:p>
            <a:r>
              <a:rPr lang="ja-JP" altLang="en-US" dirty="0"/>
              <a:t>　　</a:t>
            </a:r>
            <a:r>
              <a:rPr lang="ja-JP" altLang="ja-JP" dirty="0"/>
              <a:t>「地域資源保全管理構想」は、それぞれの地域で守ってきた農用地や水路、農道等の地域資</a:t>
            </a:r>
            <a:endParaRPr lang="en-US" altLang="ja-JP" dirty="0"/>
          </a:p>
          <a:p>
            <a:r>
              <a:rPr lang="ja-JP" altLang="en-US" dirty="0"/>
              <a:t>　</a:t>
            </a:r>
            <a:r>
              <a:rPr lang="ja-JP" altLang="ja-JP" dirty="0"/>
              <a:t>源を、将来にわたってどのように引き継いでいけば良いのか、地域で話し合っていただき、構想</a:t>
            </a:r>
            <a:endParaRPr lang="en-US" altLang="ja-JP" dirty="0"/>
          </a:p>
          <a:p>
            <a:r>
              <a:rPr lang="ja-JP" altLang="en-US" dirty="0"/>
              <a:t>　</a:t>
            </a:r>
            <a:r>
              <a:rPr lang="ja-JP" altLang="ja-JP" dirty="0"/>
              <a:t>としてまとめていただくものです。</a:t>
            </a:r>
          </a:p>
          <a:p>
            <a:r>
              <a:rPr lang="ja-JP" altLang="en-US" dirty="0"/>
              <a:t>　　</a:t>
            </a:r>
            <a:r>
              <a:rPr lang="ja-JP" altLang="ja-JP" dirty="0"/>
              <a:t>具体的な記載内容としては以下のとおりであり、</a:t>
            </a:r>
            <a:r>
              <a:rPr lang="ja-JP" altLang="en-US" dirty="0"/>
              <a:t>地域計画</a:t>
            </a:r>
            <a:r>
              <a:rPr lang="ja-JP" altLang="en-US" sz="1000" dirty="0"/>
              <a:t>（</a:t>
            </a:r>
            <a:r>
              <a:rPr lang="ja-JP" altLang="ja-JP" sz="1000" dirty="0"/>
              <a:t>人・農地プラン</a:t>
            </a:r>
            <a:r>
              <a:rPr lang="ja-JP" altLang="en-US" sz="1000" dirty="0"/>
              <a:t>）</a:t>
            </a:r>
            <a:r>
              <a:rPr lang="ja-JP" altLang="ja-JP" dirty="0"/>
              <a:t>や市町村が定める</a:t>
            </a:r>
            <a:endParaRPr lang="en-US" altLang="ja-JP" dirty="0"/>
          </a:p>
          <a:p>
            <a:r>
              <a:rPr lang="ja-JP" altLang="en-US" dirty="0"/>
              <a:t>　</a:t>
            </a:r>
            <a:r>
              <a:rPr lang="ja-JP" altLang="ja-JP" dirty="0"/>
              <a:t>ビジョン等で整理された農業振興や担い手の育成・確保の方向を踏まえ、話し合いを深めて</a:t>
            </a:r>
            <a:endParaRPr lang="en-US" altLang="ja-JP" dirty="0"/>
          </a:p>
          <a:p>
            <a:r>
              <a:rPr lang="ja-JP" altLang="en-US" dirty="0"/>
              <a:t>　</a:t>
            </a:r>
            <a:r>
              <a:rPr lang="ja-JP" altLang="ja-JP" dirty="0"/>
              <a:t>作成します。</a:t>
            </a:r>
          </a:p>
          <a:p>
            <a:r>
              <a:rPr lang="ja-JP" altLang="en-US" dirty="0"/>
              <a:t>　　</a:t>
            </a:r>
            <a:r>
              <a:rPr lang="ja-JP" altLang="ja-JP" dirty="0"/>
              <a:t>構想は、「地域資源の適切な保全管理のための推進活動」の成果を踏まえ、５年間の活動期</a:t>
            </a:r>
            <a:endParaRPr lang="en-US" altLang="ja-JP" dirty="0"/>
          </a:p>
          <a:p>
            <a:r>
              <a:rPr lang="ja-JP" altLang="en-US" dirty="0"/>
              <a:t>　</a:t>
            </a:r>
            <a:r>
              <a:rPr lang="ja-JP" altLang="ja-JP" dirty="0"/>
              <a:t>間の最終年度までに、今後の目指すべき保全管理の姿やこの姿の実現に向けた活動・方策に</a:t>
            </a:r>
            <a:endParaRPr lang="en-US" altLang="ja-JP" dirty="0"/>
          </a:p>
          <a:p>
            <a:r>
              <a:rPr lang="ja-JP" altLang="en-US" dirty="0"/>
              <a:t>　</a:t>
            </a:r>
            <a:r>
              <a:rPr lang="ja-JP" altLang="ja-JP" dirty="0"/>
              <a:t>ついて取りまとめてください。</a:t>
            </a:r>
            <a:endParaRPr lang="en-US" altLang="ja-JP" sz="1100" dirty="0">
              <a:latin typeface="ＭＳ Ｐゴシック" panose="020B0600070205080204" pitchFamily="50" charset="-128"/>
            </a:endParaRPr>
          </a:p>
        </p:txBody>
      </p:sp>
      <p:sp>
        <p:nvSpPr>
          <p:cNvPr id="9" name="正方形/長方形 8">
            <a:extLst>
              <a:ext uri="{FF2B5EF4-FFF2-40B4-BE49-F238E27FC236}">
                <a16:creationId xmlns:a16="http://schemas.microsoft.com/office/drawing/2014/main" id="{89F259A2-FEEE-9364-8B37-22071A95F949}"/>
              </a:ext>
            </a:extLst>
          </p:cNvPr>
          <p:cNvSpPr/>
          <p:nvPr/>
        </p:nvSpPr>
        <p:spPr>
          <a:xfrm>
            <a:off x="836712" y="2944637"/>
            <a:ext cx="5184576" cy="676147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grpSp>
        <p:nvGrpSpPr>
          <p:cNvPr id="140" name="グループ化 139">
            <a:extLst>
              <a:ext uri="{FF2B5EF4-FFF2-40B4-BE49-F238E27FC236}">
                <a16:creationId xmlns:a16="http://schemas.microsoft.com/office/drawing/2014/main" id="{B24625AF-7C30-30C4-1326-646381B31740}"/>
              </a:ext>
            </a:extLst>
          </p:cNvPr>
          <p:cNvGrpSpPr/>
          <p:nvPr/>
        </p:nvGrpSpPr>
        <p:grpSpPr>
          <a:xfrm>
            <a:off x="1039813" y="2914651"/>
            <a:ext cx="4856161" cy="6783388"/>
            <a:chOff x="1039813" y="2914651"/>
            <a:chExt cx="4856161" cy="6783388"/>
          </a:xfrm>
        </p:grpSpPr>
        <p:sp>
          <p:nvSpPr>
            <p:cNvPr id="12" name="AutoShape 3">
              <a:extLst>
                <a:ext uri="{FF2B5EF4-FFF2-40B4-BE49-F238E27FC236}">
                  <a16:creationId xmlns:a16="http://schemas.microsoft.com/office/drawing/2014/main" id="{577A4D59-9C6E-815E-8594-26AEB2CE0B91}"/>
                </a:ext>
              </a:extLst>
            </p:cNvPr>
            <p:cNvSpPr>
              <a:spLocks noChangeAspect="1" noChangeArrowheads="1" noTextEdit="1"/>
            </p:cNvSpPr>
            <p:nvPr/>
          </p:nvSpPr>
          <p:spPr bwMode="auto">
            <a:xfrm>
              <a:off x="1039813" y="3049589"/>
              <a:ext cx="4808536"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Rectangle 5">
              <a:extLst>
                <a:ext uri="{FF2B5EF4-FFF2-40B4-BE49-F238E27FC236}">
                  <a16:creationId xmlns:a16="http://schemas.microsoft.com/office/drawing/2014/main" id="{3890224B-3038-00DD-1203-B2B17692B28C}"/>
                </a:ext>
              </a:extLst>
            </p:cNvPr>
            <p:cNvSpPr>
              <a:spLocks noChangeArrowheads="1"/>
            </p:cNvSpPr>
            <p:nvPr/>
          </p:nvSpPr>
          <p:spPr bwMode="auto">
            <a:xfrm>
              <a:off x="1039813" y="29146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6">
              <a:extLst>
                <a:ext uri="{FF2B5EF4-FFF2-40B4-BE49-F238E27FC236}">
                  <a16:creationId xmlns:a16="http://schemas.microsoft.com/office/drawing/2014/main" id="{66C378D8-1559-D7F0-A7A2-5298571D989B}"/>
                </a:ext>
              </a:extLst>
            </p:cNvPr>
            <p:cNvSpPr>
              <a:spLocks noChangeArrowheads="1"/>
            </p:cNvSpPr>
            <p:nvPr/>
          </p:nvSpPr>
          <p:spPr bwMode="auto">
            <a:xfrm>
              <a:off x="1039813" y="3054351"/>
              <a:ext cx="7302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（別記１－４様式）</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Rectangle 7">
              <a:extLst>
                <a:ext uri="{FF2B5EF4-FFF2-40B4-BE49-F238E27FC236}">
                  <a16:creationId xmlns:a16="http://schemas.microsoft.com/office/drawing/2014/main" id="{105D388F-3FA6-9C8C-3D79-DED078F50C72}"/>
                </a:ext>
              </a:extLst>
            </p:cNvPr>
            <p:cNvSpPr>
              <a:spLocks noChangeArrowheads="1"/>
            </p:cNvSpPr>
            <p:nvPr/>
          </p:nvSpPr>
          <p:spPr bwMode="auto">
            <a:xfrm>
              <a:off x="2151063" y="30543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Rectangle 8">
              <a:extLst>
                <a:ext uri="{FF2B5EF4-FFF2-40B4-BE49-F238E27FC236}">
                  <a16:creationId xmlns:a16="http://schemas.microsoft.com/office/drawing/2014/main" id="{40EE5856-9E94-D32B-C358-2F4FCFC2BA4B}"/>
                </a:ext>
              </a:extLst>
            </p:cNvPr>
            <p:cNvSpPr>
              <a:spLocks noChangeArrowheads="1"/>
            </p:cNvSpPr>
            <p:nvPr/>
          </p:nvSpPr>
          <p:spPr bwMode="auto">
            <a:xfrm>
              <a:off x="2441575" y="3182939"/>
              <a:ext cx="108743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○○地区地域資源保全管理構想</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 name="Rectangle 9">
              <a:extLst>
                <a:ext uri="{FF2B5EF4-FFF2-40B4-BE49-F238E27FC236}">
                  <a16:creationId xmlns:a16="http://schemas.microsoft.com/office/drawing/2014/main" id="{716680B2-9C71-8A41-ECC0-9B4153830C12}"/>
                </a:ext>
              </a:extLst>
            </p:cNvPr>
            <p:cNvSpPr>
              <a:spLocks noChangeArrowheads="1"/>
            </p:cNvSpPr>
            <p:nvPr/>
          </p:nvSpPr>
          <p:spPr bwMode="auto">
            <a:xfrm>
              <a:off x="4451349" y="31988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10">
              <a:extLst>
                <a:ext uri="{FF2B5EF4-FFF2-40B4-BE49-F238E27FC236}">
                  <a16:creationId xmlns:a16="http://schemas.microsoft.com/office/drawing/2014/main" id="{16F3F83C-E780-9382-5B19-748A1B0390F3}"/>
                </a:ext>
              </a:extLst>
            </p:cNvPr>
            <p:cNvSpPr>
              <a:spLocks noChangeArrowheads="1"/>
            </p:cNvSpPr>
            <p:nvPr/>
          </p:nvSpPr>
          <p:spPr bwMode="auto">
            <a:xfrm>
              <a:off x="2952750" y="3332164"/>
              <a:ext cx="5969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（○年○月作成）</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Rectangle 11">
              <a:extLst>
                <a:ext uri="{FF2B5EF4-FFF2-40B4-BE49-F238E27FC236}">
                  <a16:creationId xmlns:a16="http://schemas.microsoft.com/office/drawing/2014/main" id="{00619A80-7FD4-90D1-65A8-3F40BFD238A9}"/>
                </a:ext>
              </a:extLst>
            </p:cNvPr>
            <p:cNvSpPr>
              <a:spLocks noChangeArrowheads="1"/>
            </p:cNvSpPr>
            <p:nvPr/>
          </p:nvSpPr>
          <p:spPr bwMode="auto">
            <a:xfrm>
              <a:off x="3940175" y="333216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 name="Rectangle 12">
              <a:extLst>
                <a:ext uri="{FF2B5EF4-FFF2-40B4-BE49-F238E27FC236}">
                  <a16:creationId xmlns:a16="http://schemas.microsoft.com/office/drawing/2014/main" id="{4BEB15D5-963C-F7DB-55A5-482F3EA98A80}"/>
                </a:ext>
              </a:extLst>
            </p:cNvPr>
            <p:cNvSpPr>
              <a:spLocks noChangeArrowheads="1"/>
            </p:cNvSpPr>
            <p:nvPr/>
          </p:nvSpPr>
          <p:spPr bwMode="auto">
            <a:xfrm>
              <a:off x="1039813" y="346233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 name="Rectangle 13">
              <a:extLst>
                <a:ext uri="{FF2B5EF4-FFF2-40B4-BE49-F238E27FC236}">
                  <a16:creationId xmlns:a16="http://schemas.microsoft.com/office/drawing/2014/main" id="{77EEFC27-E2D9-74DB-0179-326C1F8535BF}"/>
                </a:ext>
              </a:extLst>
            </p:cNvPr>
            <p:cNvSpPr>
              <a:spLocks noChangeArrowheads="1"/>
            </p:cNvSpPr>
            <p:nvPr/>
          </p:nvSpPr>
          <p:spPr bwMode="auto">
            <a:xfrm>
              <a:off x="1039813" y="3590926"/>
              <a:ext cx="13938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１．地域で保全管理していく農用地及び施設</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 name="Rectangle 14">
              <a:extLst>
                <a:ext uri="{FF2B5EF4-FFF2-40B4-BE49-F238E27FC236}">
                  <a16:creationId xmlns:a16="http://schemas.microsoft.com/office/drawing/2014/main" id="{6F3F45C4-F756-29BB-5728-22908C44DFEB}"/>
                </a:ext>
              </a:extLst>
            </p:cNvPr>
            <p:cNvSpPr>
              <a:spLocks noChangeArrowheads="1"/>
            </p:cNvSpPr>
            <p:nvPr/>
          </p:nvSpPr>
          <p:spPr bwMode="auto">
            <a:xfrm>
              <a:off x="3509962" y="359092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 name="Rectangle 15">
              <a:extLst>
                <a:ext uri="{FF2B5EF4-FFF2-40B4-BE49-F238E27FC236}">
                  <a16:creationId xmlns:a16="http://schemas.microsoft.com/office/drawing/2014/main" id="{61BF2630-24A1-60F6-9A5C-8E27DF52F5DD}"/>
                </a:ext>
              </a:extLst>
            </p:cNvPr>
            <p:cNvSpPr>
              <a:spLocks noChangeArrowheads="1"/>
            </p:cNvSpPr>
            <p:nvPr/>
          </p:nvSpPr>
          <p:spPr bwMode="auto">
            <a:xfrm>
              <a:off x="1039813" y="3721101"/>
              <a:ext cx="4651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（１）農用地</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16">
              <a:extLst>
                <a:ext uri="{FF2B5EF4-FFF2-40B4-BE49-F238E27FC236}">
                  <a16:creationId xmlns:a16="http://schemas.microsoft.com/office/drawing/2014/main" id="{BF129285-A629-3AF0-D83B-F8EC871E1809}"/>
                </a:ext>
              </a:extLst>
            </p:cNvPr>
            <p:cNvSpPr>
              <a:spLocks noChangeArrowheads="1"/>
            </p:cNvSpPr>
            <p:nvPr/>
          </p:nvSpPr>
          <p:spPr bwMode="auto">
            <a:xfrm>
              <a:off x="1781175" y="372110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17">
              <a:extLst>
                <a:ext uri="{FF2B5EF4-FFF2-40B4-BE49-F238E27FC236}">
                  <a16:creationId xmlns:a16="http://schemas.microsoft.com/office/drawing/2014/main" id="{51BB9CD2-02CE-5985-5042-42875AA7D295}"/>
                </a:ext>
              </a:extLst>
            </p:cNvPr>
            <p:cNvSpPr>
              <a:spLocks noChangeArrowheads="1"/>
            </p:cNvSpPr>
            <p:nvPr/>
          </p:nvSpPr>
          <p:spPr bwMode="auto">
            <a:xfrm>
              <a:off x="1039813" y="384968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 name="Rectangle 18">
              <a:extLst>
                <a:ext uri="{FF2B5EF4-FFF2-40B4-BE49-F238E27FC236}">
                  <a16:creationId xmlns:a16="http://schemas.microsoft.com/office/drawing/2014/main" id="{C38DAAD1-E4D5-4F83-D0A7-0D65B1F1839A}"/>
                </a:ext>
              </a:extLst>
            </p:cNvPr>
            <p:cNvSpPr>
              <a:spLocks noChangeArrowheads="1"/>
            </p:cNvSpPr>
            <p:nvPr/>
          </p:nvSpPr>
          <p:spPr bwMode="auto">
            <a:xfrm>
              <a:off x="1039813" y="3979864"/>
              <a:ext cx="8636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（２）水路、農道、ため池</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 name="Rectangle 19">
              <a:extLst>
                <a:ext uri="{FF2B5EF4-FFF2-40B4-BE49-F238E27FC236}">
                  <a16:creationId xmlns:a16="http://schemas.microsoft.com/office/drawing/2014/main" id="{B6072A56-4667-3358-E72D-BD35E2DE6436}"/>
                </a:ext>
              </a:extLst>
            </p:cNvPr>
            <p:cNvSpPr>
              <a:spLocks noChangeArrowheads="1"/>
            </p:cNvSpPr>
            <p:nvPr/>
          </p:nvSpPr>
          <p:spPr bwMode="auto">
            <a:xfrm>
              <a:off x="2522538" y="397986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0">
              <a:extLst>
                <a:ext uri="{FF2B5EF4-FFF2-40B4-BE49-F238E27FC236}">
                  <a16:creationId xmlns:a16="http://schemas.microsoft.com/office/drawing/2014/main" id="{4B1B0572-F12C-2689-C25C-35280EE11B9F}"/>
                </a:ext>
              </a:extLst>
            </p:cNvPr>
            <p:cNvSpPr>
              <a:spLocks noChangeArrowheads="1"/>
            </p:cNvSpPr>
            <p:nvPr/>
          </p:nvSpPr>
          <p:spPr bwMode="auto">
            <a:xfrm>
              <a:off x="1039813" y="411003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21">
              <a:extLst>
                <a:ext uri="{FF2B5EF4-FFF2-40B4-BE49-F238E27FC236}">
                  <a16:creationId xmlns:a16="http://schemas.microsoft.com/office/drawing/2014/main" id="{69892EA9-6BB7-361B-133C-498BF8CFAC03}"/>
                </a:ext>
              </a:extLst>
            </p:cNvPr>
            <p:cNvSpPr>
              <a:spLocks noChangeArrowheads="1"/>
            </p:cNvSpPr>
            <p:nvPr/>
          </p:nvSpPr>
          <p:spPr bwMode="auto">
            <a:xfrm>
              <a:off x="1039813" y="4240214"/>
              <a:ext cx="7302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（３）その他施設等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Rectangle 22">
              <a:extLst>
                <a:ext uri="{FF2B5EF4-FFF2-40B4-BE49-F238E27FC236}">
                  <a16:creationId xmlns:a16="http://schemas.microsoft.com/office/drawing/2014/main" id="{AC9B7DCF-6611-3FA1-91CF-8AEB6BABF442}"/>
                </a:ext>
              </a:extLst>
            </p:cNvPr>
            <p:cNvSpPr>
              <a:spLocks noChangeArrowheads="1"/>
            </p:cNvSpPr>
            <p:nvPr/>
          </p:nvSpPr>
          <p:spPr bwMode="auto">
            <a:xfrm>
              <a:off x="2151063" y="42402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23">
              <a:extLst>
                <a:ext uri="{FF2B5EF4-FFF2-40B4-BE49-F238E27FC236}">
                  <a16:creationId xmlns:a16="http://schemas.microsoft.com/office/drawing/2014/main" id="{44304377-20CA-24E6-4514-8F33BFB81125}"/>
                </a:ext>
              </a:extLst>
            </p:cNvPr>
            <p:cNvSpPr>
              <a:spLocks noChangeArrowheads="1"/>
            </p:cNvSpPr>
            <p:nvPr/>
          </p:nvSpPr>
          <p:spPr bwMode="auto">
            <a:xfrm>
              <a:off x="1039813" y="436880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 name="Rectangle 24">
              <a:extLst>
                <a:ext uri="{FF2B5EF4-FFF2-40B4-BE49-F238E27FC236}">
                  <a16:creationId xmlns:a16="http://schemas.microsoft.com/office/drawing/2014/main" id="{C064106E-EABA-201C-1ECB-6E9A76574DA9}"/>
                </a:ext>
              </a:extLst>
            </p:cNvPr>
            <p:cNvSpPr>
              <a:spLocks noChangeArrowheads="1"/>
            </p:cNvSpPr>
            <p:nvPr/>
          </p:nvSpPr>
          <p:spPr bwMode="auto">
            <a:xfrm>
              <a:off x="1039813" y="449897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 name="Rectangle 25">
              <a:extLst>
                <a:ext uri="{FF2B5EF4-FFF2-40B4-BE49-F238E27FC236}">
                  <a16:creationId xmlns:a16="http://schemas.microsoft.com/office/drawing/2014/main" id="{C0E4BD02-309C-418A-6357-C58525ED51F4}"/>
                </a:ext>
              </a:extLst>
            </p:cNvPr>
            <p:cNvSpPr>
              <a:spLocks noChangeArrowheads="1"/>
            </p:cNvSpPr>
            <p:nvPr/>
          </p:nvSpPr>
          <p:spPr bwMode="auto">
            <a:xfrm>
              <a:off x="1039813" y="4629151"/>
              <a:ext cx="126206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２．地域の共同活動で行う保全管理活動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 name="Rectangle 26">
              <a:extLst>
                <a:ext uri="{FF2B5EF4-FFF2-40B4-BE49-F238E27FC236}">
                  <a16:creationId xmlns:a16="http://schemas.microsoft.com/office/drawing/2014/main" id="{2D832CD4-098F-2D86-C3FB-292028311A36}"/>
                </a:ext>
              </a:extLst>
            </p:cNvPr>
            <p:cNvSpPr>
              <a:spLocks noChangeArrowheads="1"/>
            </p:cNvSpPr>
            <p:nvPr/>
          </p:nvSpPr>
          <p:spPr bwMode="auto">
            <a:xfrm>
              <a:off x="3262312" y="46291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5" name="Rectangle 27">
              <a:extLst>
                <a:ext uri="{FF2B5EF4-FFF2-40B4-BE49-F238E27FC236}">
                  <a16:creationId xmlns:a16="http://schemas.microsoft.com/office/drawing/2014/main" id="{13ED0093-BA1B-0769-C8B0-FA62B7F4D9FA}"/>
                </a:ext>
              </a:extLst>
            </p:cNvPr>
            <p:cNvSpPr>
              <a:spLocks noChangeArrowheads="1"/>
            </p:cNvSpPr>
            <p:nvPr/>
          </p:nvSpPr>
          <p:spPr bwMode="auto">
            <a:xfrm>
              <a:off x="1039813" y="4757739"/>
              <a:ext cx="99536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（１）農用地について行う活動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6" name="Rectangle 28">
              <a:extLst>
                <a:ext uri="{FF2B5EF4-FFF2-40B4-BE49-F238E27FC236}">
                  <a16:creationId xmlns:a16="http://schemas.microsoft.com/office/drawing/2014/main" id="{E05558C2-CD95-50ED-0D29-327CAB760B6E}"/>
                </a:ext>
              </a:extLst>
            </p:cNvPr>
            <p:cNvSpPr>
              <a:spLocks noChangeArrowheads="1"/>
            </p:cNvSpPr>
            <p:nvPr/>
          </p:nvSpPr>
          <p:spPr bwMode="auto">
            <a:xfrm>
              <a:off x="2768600" y="475773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7" name="Rectangle 29">
              <a:extLst>
                <a:ext uri="{FF2B5EF4-FFF2-40B4-BE49-F238E27FC236}">
                  <a16:creationId xmlns:a16="http://schemas.microsoft.com/office/drawing/2014/main" id="{11EBE5D9-DE26-DAB1-4D12-AE1AF7BA8FC8}"/>
                </a:ext>
              </a:extLst>
            </p:cNvPr>
            <p:cNvSpPr>
              <a:spLocks noChangeArrowheads="1"/>
            </p:cNvSpPr>
            <p:nvPr/>
          </p:nvSpPr>
          <p:spPr bwMode="auto">
            <a:xfrm>
              <a:off x="1039813" y="48879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8" name="Rectangle 30">
              <a:extLst>
                <a:ext uri="{FF2B5EF4-FFF2-40B4-BE49-F238E27FC236}">
                  <a16:creationId xmlns:a16="http://schemas.microsoft.com/office/drawing/2014/main" id="{989A8C33-E6B1-6154-9C52-32C32FDA33D0}"/>
                </a:ext>
              </a:extLst>
            </p:cNvPr>
            <p:cNvSpPr>
              <a:spLocks noChangeArrowheads="1"/>
            </p:cNvSpPr>
            <p:nvPr/>
          </p:nvSpPr>
          <p:spPr bwMode="auto">
            <a:xfrm>
              <a:off x="1039813" y="5016501"/>
              <a:ext cx="13938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rPr>
                <a:t>（２）水路、農道、ため池について行う活動</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9" name="Rectangle 31">
              <a:extLst>
                <a:ext uri="{FF2B5EF4-FFF2-40B4-BE49-F238E27FC236}">
                  <a16:creationId xmlns:a16="http://schemas.microsoft.com/office/drawing/2014/main" id="{EA2E58A1-1C58-258F-4110-579EEC61090E}"/>
                </a:ext>
              </a:extLst>
            </p:cNvPr>
            <p:cNvSpPr>
              <a:spLocks noChangeArrowheads="1"/>
            </p:cNvSpPr>
            <p:nvPr/>
          </p:nvSpPr>
          <p:spPr bwMode="auto">
            <a:xfrm>
              <a:off x="3509962" y="501650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 name="Rectangle 32">
              <a:extLst>
                <a:ext uri="{FF2B5EF4-FFF2-40B4-BE49-F238E27FC236}">
                  <a16:creationId xmlns:a16="http://schemas.microsoft.com/office/drawing/2014/main" id="{049BA695-EEFF-E8B2-62D8-D26A028C6F60}"/>
                </a:ext>
              </a:extLst>
            </p:cNvPr>
            <p:cNvSpPr>
              <a:spLocks noChangeArrowheads="1"/>
            </p:cNvSpPr>
            <p:nvPr/>
          </p:nvSpPr>
          <p:spPr bwMode="auto">
            <a:xfrm>
              <a:off x="1039813" y="514667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 name="Rectangle 33">
              <a:extLst>
                <a:ext uri="{FF2B5EF4-FFF2-40B4-BE49-F238E27FC236}">
                  <a16:creationId xmlns:a16="http://schemas.microsoft.com/office/drawing/2014/main" id="{30B67974-3316-D620-79DD-69DFF36BC72F}"/>
                </a:ext>
              </a:extLst>
            </p:cNvPr>
            <p:cNvSpPr>
              <a:spLocks noChangeArrowheads="1"/>
            </p:cNvSpPr>
            <p:nvPr/>
          </p:nvSpPr>
          <p:spPr bwMode="auto">
            <a:xfrm>
              <a:off x="1039813" y="5275264"/>
              <a:ext cx="112871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（３）その他施設について行う活動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34">
              <a:extLst>
                <a:ext uri="{FF2B5EF4-FFF2-40B4-BE49-F238E27FC236}">
                  <a16:creationId xmlns:a16="http://schemas.microsoft.com/office/drawing/2014/main" id="{6982FED9-3887-8206-5F8C-AE6CFC22B9BB}"/>
                </a:ext>
              </a:extLst>
            </p:cNvPr>
            <p:cNvSpPr>
              <a:spLocks noChangeArrowheads="1"/>
            </p:cNvSpPr>
            <p:nvPr/>
          </p:nvSpPr>
          <p:spPr bwMode="auto">
            <a:xfrm>
              <a:off x="3016250" y="527526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35">
              <a:extLst>
                <a:ext uri="{FF2B5EF4-FFF2-40B4-BE49-F238E27FC236}">
                  <a16:creationId xmlns:a16="http://schemas.microsoft.com/office/drawing/2014/main" id="{3EC60E63-7E23-EE39-AE51-3AAD9CB68372}"/>
                </a:ext>
              </a:extLst>
            </p:cNvPr>
            <p:cNvSpPr>
              <a:spLocks noChangeArrowheads="1"/>
            </p:cNvSpPr>
            <p:nvPr/>
          </p:nvSpPr>
          <p:spPr bwMode="auto">
            <a:xfrm>
              <a:off x="1039813" y="540543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 name="Rectangle 36">
              <a:extLst>
                <a:ext uri="{FF2B5EF4-FFF2-40B4-BE49-F238E27FC236}">
                  <a16:creationId xmlns:a16="http://schemas.microsoft.com/office/drawing/2014/main" id="{C4B668F3-E257-EC80-8D69-1E431A4CAA6C}"/>
                </a:ext>
              </a:extLst>
            </p:cNvPr>
            <p:cNvSpPr>
              <a:spLocks noChangeArrowheads="1"/>
            </p:cNvSpPr>
            <p:nvPr/>
          </p:nvSpPr>
          <p:spPr bwMode="auto">
            <a:xfrm>
              <a:off x="1039813" y="55356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5" name="Rectangle 37">
              <a:extLst>
                <a:ext uri="{FF2B5EF4-FFF2-40B4-BE49-F238E27FC236}">
                  <a16:creationId xmlns:a16="http://schemas.microsoft.com/office/drawing/2014/main" id="{07B36197-533A-F3A0-456C-2F7880FE6D76}"/>
                </a:ext>
              </a:extLst>
            </p:cNvPr>
            <p:cNvSpPr>
              <a:spLocks noChangeArrowheads="1"/>
            </p:cNvSpPr>
            <p:nvPr/>
          </p:nvSpPr>
          <p:spPr bwMode="auto">
            <a:xfrm>
              <a:off x="1039813" y="5665789"/>
              <a:ext cx="99536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３．地域の共同活動の実施体制</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6" name="Rectangle 38">
              <a:extLst>
                <a:ext uri="{FF2B5EF4-FFF2-40B4-BE49-F238E27FC236}">
                  <a16:creationId xmlns:a16="http://schemas.microsoft.com/office/drawing/2014/main" id="{F5A52B02-DFA6-A74D-3AD8-3F3A93DE945F}"/>
                </a:ext>
              </a:extLst>
            </p:cNvPr>
            <p:cNvSpPr>
              <a:spLocks noChangeArrowheads="1"/>
            </p:cNvSpPr>
            <p:nvPr/>
          </p:nvSpPr>
          <p:spPr bwMode="auto">
            <a:xfrm>
              <a:off x="2768600" y="566578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7" name="Rectangle 39">
              <a:extLst>
                <a:ext uri="{FF2B5EF4-FFF2-40B4-BE49-F238E27FC236}">
                  <a16:creationId xmlns:a16="http://schemas.microsoft.com/office/drawing/2014/main" id="{A0E2D47A-6833-F55D-E2F3-6F1030C394C3}"/>
                </a:ext>
              </a:extLst>
            </p:cNvPr>
            <p:cNvSpPr>
              <a:spLocks noChangeArrowheads="1"/>
            </p:cNvSpPr>
            <p:nvPr/>
          </p:nvSpPr>
          <p:spPr bwMode="auto">
            <a:xfrm>
              <a:off x="1039813" y="5794376"/>
              <a:ext cx="112871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（１）組織の構成員、意思決定方法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8" name="Rectangle 40">
              <a:extLst>
                <a:ext uri="{FF2B5EF4-FFF2-40B4-BE49-F238E27FC236}">
                  <a16:creationId xmlns:a16="http://schemas.microsoft.com/office/drawing/2014/main" id="{6CD6A389-F26A-B312-4375-DEC8BB53D54C}"/>
                </a:ext>
              </a:extLst>
            </p:cNvPr>
            <p:cNvSpPr>
              <a:spLocks noChangeArrowheads="1"/>
            </p:cNvSpPr>
            <p:nvPr/>
          </p:nvSpPr>
          <p:spPr bwMode="auto">
            <a:xfrm>
              <a:off x="3016250" y="579437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9" name="Rectangle 41">
              <a:extLst>
                <a:ext uri="{FF2B5EF4-FFF2-40B4-BE49-F238E27FC236}">
                  <a16:creationId xmlns:a16="http://schemas.microsoft.com/office/drawing/2014/main" id="{89A92762-6AE5-62C0-2D6E-13698C7108AD}"/>
                </a:ext>
              </a:extLst>
            </p:cNvPr>
            <p:cNvSpPr>
              <a:spLocks noChangeArrowheads="1"/>
            </p:cNvSpPr>
            <p:nvPr/>
          </p:nvSpPr>
          <p:spPr bwMode="auto">
            <a:xfrm>
              <a:off x="1039813" y="59245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0" name="Rectangle 42">
              <a:extLst>
                <a:ext uri="{FF2B5EF4-FFF2-40B4-BE49-F238E27FC236}">
                  <a16:creationId xmlns:a16="http://schemas.microsoft.com/office/drawing/2014/main" id="{89F0B477-383B-79D4-4686-6ACC99F8BDDF}"/>
                </a:ext>
              </a:extLst>
            </p:cNvPr>
            <p:cNvSpPr>
              <a:spLocks noChangeArrowheads="1"/>
            </p:cNvSpPr>
            <p:nvPr/>
          </p:nvSpPr>
          <p:spPr bwMode="auto">
            <a:xfrm>
              <a:off x="1039813" y="6054726"/>
              <a:ext cx="8636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rPr>
                <a:t>（２）構成員の役割分担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43">
              <a:extLst>
                <a:ext uri="{FF2B5EF4-FFF2-40B4-BE49-F238E27FC236}">
                  <a16:creationId xmlns:a16="http://schemas.microsoft.com/office/drawing/2014/main" id="{4D794996-3AAB-351C-D1D9-9224CC3DA80B}"/>
                </a:ext>
              </a:extLst>
            </p:cNvPr>
            <p:cNvSpPr>
              <a:spLocks noChangeArrowheads="1"/>
            </p:cNvSpPr>
            <p:nvPr/>
          </p:nvSpPr>
          <p:spPr bwMode="auto">
            <a:xfrm>
              <a:off x="2397125" y="605472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2" name="Rectangle 44">
              <a:extLst>
                <a:ext uri="{FF2B5EF4-FFF2-40B4-BE49-F238E27FC236}">
                  <a16:creationId xmlns:a16="http://schemas.microsoft.com/office/drawing/2014/main" id="{F61F0C19-7703-1A75-941C-13B616EE8169}"/>
                </a:ext>
              </a:extLst>
            </p:cNvPr>
            <p:cNvSpPr>
              <a:spLocks noChangeArrowheads="1"/>
            </p:cNvSpPr>
            <p:nvPr/>
          </p:nvSpPr>
          <p:spPr bwMode="auto">
            <a:xfrm>
              <a:off x="1039813" y="6183314"/>
              <a:ext cx="1984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3" name="Rectangle 45">
              <a:extLst>
                <a:ext uri="{FF2B5EF4-FFF2-40B4-BE49-F238E27FC236}">
                  <a16:creationId xmlns:a16="http://schemas.microsoft.com/office/drawing/2014/main" id="{6218B958-9C7A-B93A-C3CB-494A00A00580}"/>
                </a:ext>
              </a:extLst>
            </p:cNvPr>
            <p:cNvSpPr>
              <a:spLocks noChangeArrowheads="1"/>
            </p:cNvSpPr>
            <p:nvPr/>
          </p:nvSpPr>
          <p:spPr bwMode="auto">
            <a:xfrm>
              <a:off x="1285875" y="6183314"/>
              <a:ext cx="1984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①</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4" name="Rectangle 46">
              <a:extLst>
                <a:ext uri="{FF2B5EF4-FFF2-40B4-BE49-F238E27FC236}">
                  <a16:creationId xmlns:a16="http://schemas.microsoft.com/office/drawing/2014/main" id="{7F3719AD-F3E4-709E-A32F-49914C5C53F6}"/>
                </a:ext>
              </a:extLst>
            </p:cNvPr>
            <p:cNvSpPr>
              <a:spLocks noChangeArrowheads="1"/>
            </p:cNvSpPr>
            <p:nvPr/>
          </p:nvSpPr>
          <p:spPr bwMode="auto">
            <a:xfrm>
              <a:off x="1409700" y="61833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5" name="Rectangle 47">
              <a:extLst>
                <a:ext uri="{FF2B5EF4-FFF2-40B4-BE49-F238E27FC236}">
                  <a16:creationId xmlns:a16="http://schemas.microsoft.com/office/drawing/2014/main" id="{52230AD6-5A53-C3A4-104D-AE5132889DC0}"/>
                </a:ext>
              </a:extLst>
            </p:cNvPr>
            <p:cNvSpPr>
              <a:spLocks noChangeArrowheads="1"/>
            </p:cNvSpPr>
            <p:nvPr/>
          </p:nvSpPr>
          <p:spPr bwMode="auto">
            <a:xfrm>
              <a:off x="1470025" y="6183314"/>
              <a:ext cx="8636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農用地について行う活動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6" name="Rectangle 48">
              <a:extLst>
                <a:ext uri="{FF2B5EF4-FFF2-40B4-BE49-F238E27FC236}">
                  <a16:creationId xmlns:a16="http://schemas.microsoft.com/office/drawing/2014/main" id="{1594E816-2225-60AB-170D-2A4A264F0005}"/>
                </a:ext>
              </a:extLst>
            </p:cNvPr>
            <p:cNvSpPr>
              <a:spLocks noChangeArrowheads="1"/>
            </p:cNvSpPr>
            <p:nvPr/>
          </p:nvSpPr>
          <p:spPr bwMode="auto">
            <a:xfrm>
              <a:off x="2828925" y="61833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7" name="Rectangle 49">
              <a:extLst>
                <a:ext uri="{FF2B5EF4-FFF2-40B4-BE49-F238E27FC236}">
                  <a16:creationId xmlns:a16="http://schemas.microsoft.com/office/drawing/2014/main" id="{661FDAC0-A8B8-0EAC-BEEE-62E48F7BB585}"/>
                </a:ext>
              </a:extLst>
            </p:cNvPr>
            <p:cNvSpPr>
              <a:spLocks noChangeArrowheads="1"/>
            </p:cNvSpPr>
            <p:nvPr/>
          </p:nvSpPr>
          <p:spPr bwMode="auto">
            <a:xfrm>
              <a:off x="1039813" y="631348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8" name="Rectangle 50">
              <a:extLst>
                <a:ext uri="{FF2B5EF4-FFF2-40B4-BE49-F238E27FC236}">
                  <a16:creationId xmlns:a16="http://schemas.microsoft.com/office/drawing/2014/main" id="{D15C9CE3-AD25-ACF1-621E-757FBA46123C}"/>
                </a:ext>
              </a:extLst>
            </p:cNvPr>
            <p:cNvSpPr>
              <a:spLocks noChangeArrowheads="1"/>
            </p:cNvSpPr>
            <p:nvPr/>
          </p:nvSpPr>
          <p:spPr bwMode="auto">
            <a:xfrm>
              <a:off x="1039813" y="6442076"/>
              <a:ext cx="1984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 name="Rectangle 51">
              <a:extLst>
                <a:ext uri="{FF2B5EF4-FFF2-40B4-BE49-F238E27FC236}">
                  <a16:creationId xmlns:a16="http://schemas.microsoft.com/office/drawing/2014/main" id="{1CE16E52-C618-EEA9-230F-07B74A9DAA52}"/>
                </a:ext>
              </a:extLst>
            </p:cNvPr>
            <p:cNvSpPr>
              <a:spLocks noChangeArrowheads="1"/>
            </p:cNvSpPr>
            <p:nvPr/>
          </p:nvSpPr>
          <p:spPr bwMode="auto">
            <a:xfrm>
              <a:off x="1285875" y="6442076"/>
              <a:ext cx="1984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②</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0" name="Rectangle 52">
              <a:extLst>
                <a:ext uri="{FF2B5EF4-FFF2-40B4-BE49-F238E27FC236}">
                  <a16:creationId xmlns:a16="http://schemas.microsoft.com/office/drawing/2014/main" id="{952C08CB-0D7B-2525-AB26-96A6464BC3D1}"/>
                </a:ext>
              </a:extLst>
            </p:cNvPr>
            <p:cNvSpPr>
              <a:spLocks noChangeArrowheads="1"/>
            </p:cNvSpPr>
            <p:nvPr/>
          </p:nvSpPr>
          <p:spPr bwMode="auto">
            <a:xfrm>
              <a:off x="1409700" y="644207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1" name="Rectangle 53">
              <a:extLst>
                <a:ext uri="{FF2B5EF4-FFF2-40B4-BE49-F238E27FC236}">
                  <a16:creationId xmlns:a16="http://schemas.microsoft.com/office/drawing/2014/main" id="{80ABAC3B-72AA-DDDA-7279-0757ED7D8017}"/>
                </a:ext>
              </a:extLst>
            </p:cNvPr>
            <p:cNvSpPr>
              <a:spLocks noChangeArrowheads="1"/>
            </p:cNvSpPr>
            <p:nvPr/>
          </p:nvSpPr>
          <p:spPr bwMode="auto">
            <a:xfrm>
              <a:off x="1470025" y="6442076"/>
              <a:ext cx="126206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水路、農道、ため池について行う活動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2" name="Rectangle 54">
              <a:extLst>
                <a:ext uri="{FF2B5EF4-FFF2-40B4-BE49-F238E27FC236}">
                  <a16:creationId xmlns:a16="http://schemas.microsoft.com/office/drawing/2014/main" id="{3CB471E6-1BB6-B50D-0892-D3AD622E35BA}"/>
                </a:ext>
              </a:extLst>
            </p:cNvPr>
            <p:cNvSpPr>
              <a:spLocks noChangeArrowheads="1"/>
            </p:cNvSpPr>
            <p:nvPr/>
          </p:nvSpPr>
          <p:spPr bwMode="auto">
            <a:xfrm>
              <a:off x="3570287" y="644207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3" name="Rectangle 55">
              <a:extLst>
                <a:ext uri="{FF2B5EF4-FFF2-40B4-BE49-F238E27FC236}">
                  <a16:creationId xmlns:a16="http://schemas.microsoft.com/office/drawing/2014/main" id="{BB19C006-FA77-348E-E092-D37DF38742D9}"/>
                </a:ext>
              </a:extLst>
            </p:cNvPr>
            <p:cNvSpPr>
              <a:spLocks noChangeArrowheads="1"/>
            </p:cNvSpPr>
            <p:nvPr/>
          </p:nvSpPr>
          <p:spPr bwMode="auto">
            <a:xfrm>
              <a:off x="1039813" y="65722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4" name="Rectangle 56">
              <a:extLst>
                <a:ext uri="{FF2B5EF4-FFF2-40B4-BE49-F238E27FC236}">
                  <a16:creationId xmlns:a16="http://schemas.microsoft.com/office/drawing/2014/main" id="{196A5FB0-6207-1F4F-29E0-ED6B6ACD153A}"/>
                </a:ext>
              </a:extLst>
            </p:cNvPr>
            <p:cNvSpPr>
              <a:spLocks noChangeArrowheads="1"/>
            </p:cNvSpPr>
            <p:nvPr/>
          </p:nvSpPr>
          <p:spPr bwMode="auto">
            <a:xfrm>
              <a:off x="1039813" y="6700839"/>
              <a:ext cx="1984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5" name="Rectangle 57">
              <a:extLst>
                <a:ext uri="{FF2B5EF4-FFF2-40B4-BE49-F238E27FC236}">
                  <a16:creationId xmlns:a16="http://schemas.microsoft.com/office/drawing/2014/main" id="{ECFE61AB-462A-8F29-7EC0-9EB20B1A8267}"/>
                </a:ext>
              </a:extLst>
            </p:cNvPr>
            <p:cNvSpPr>
              <a:spLocks noChangeArrowheads="1"/>
            </p:cNvSpPr>
            <p:nvPr/>
          </p:nvSpPr>
          <p:spPr bwMode="auto">
            <a:xfrm>
              <a:off x="1285875" y="6700839"/>
              <a:ext cx="1984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③</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6" name="Rectangle 58">
              <a:extLst>
                <a:ext uri="{FF2B5EF4-FFF2-40B4-BE49-F238E27FC236}">
                  <a16:creationId xmlns:a16="http://schemas.microsoft.com/office/drawing/2014/main" id="{29D36BFC-7085-A957-CEF4-5655BF59E3D6}"/>
                </a:ext>
              </a:extLst>
            </p:cNvPr>
            <p:cNvSpPr>
              <a:spLocks noChangeArrowheads="1"/>
            </p:cNvSpPr>
            <p:nvPr/>
          </p:nvSpPr>
          <p:spPr bwMode="auto">
            <a:xfrm>
              <a:off x="1409700" y="670083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7" name="Rectangle 59">
              <a:extLst>
                <a:ext uri="{FF2B5EF4-FFF2-40B4-BE49-F238E27FC236}">
                  <a16:creationId xmlns:a16="http://schemas.microsoft.com/office/drawing/2014/main" id="{54FA96BC-E4B3-ABEE-6577-2AE7C420F1B0}"/>
                </a:ext>
              </a:extLst>
            </p:cNvPr>
            <p:cNvSpPr>
              <a:spLocks noChangeArrowheads="1"/>
            </p:cNvSpPr>
            <p:nvPr/>
          </p:nvSpPr>
          <p:spPr bwMode="auto">
            <a:xfrm>
              <a:off x="1470025" y="6700839"/>
              <a:ext cx="99536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その他施設について行う活動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8" name="Rectangle 60">
              <a:extLst>
                <a:ext uri="{FF2B5EF4-FFF2-40B4-BE49-F238E27FC236}">
                  <a16:creationId xmlns:a16="http://schemas.microsoft.com/office/drawing/2014/main" id="{74FE0392-9C7E-3100-6BC4-B342746A24F9}"/>
                </a:ext>
              </a:extLst>
            </p:cNvPr>
            <p:cNvSpPr>
              <a:spLocks noChangeArrowheads="1"/>
            </p:cNvSpPr>
            <p:nvPr/>
          </p:nvSpPr>
          <p:spPr bwMode="auto">
            <a:xfrm>
              <a:off x="3076575" y="670083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9" name="Rectangle 61">
              <a:extLst>
                <a:ext uri="{FF2B5EF4-FFF2-40B4-BE49-F238E27FC236}">
                  <a16:creationId xmlns:a16="http://schemas.microsoft.com/office/drawing/2014/main" id="{458914EF-8656-7509-E705-8130F9CB7E66}"/>
                </a:ext>
              </a:extLst>
            </p:cNvPr>
            <p:cNvSpPr>
              <a:spLocks noChangeArrowheads="1"/>
            </p:cNvSpPr>
            <p:nvPr/>
          </p:nvSpPr>
          <p:spPr bwMode="auto">
            <a:xfrm>
              <a:off x="1039813" y="68310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0" name="Rectangle 62">
              <a:extLst>
                <a:ext uri="{FF2B5EF4-FFF2-40B4-BE49-F238E27FC236}">
                  <a16:creationId xmlns:a16="http://schemas.microsoft.com/office/drawing/2014/main" id="{8F37611F-9B14-4690-EA9B-DA551D4F4966}"/>
                </a:ext>
              </a:extLst>
            </p:cNvPr>
            <p:cNvSpPr>
              <a:spLocks noChangeArrowheads="1"/>
            </p:cNvSpPr>
            <p:nvPr/>
          </p:nvSpPr>
          <p:spPr bwMode="auto">
            <a:xfrm>
              <a:off x="1039813" y="696118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1" name="Rectangle 63">
              <a:extLst>
                <a:ext uri="{FF2B5EF4-FFF2-40B4-BE49-F238E27FC236}">
                  <a16:creationId xmlns:a16="http://schemas.microsoft.com/office/drawing/2014/main" id="{3FCAD492-498F-C1F2-F8AF-6E3CDA9A1E34}"/>
                </a:ext>
              </a:extLst>
            </p:cNvPr>
            <p:cNvSpPr>
              <a:spLocks noChangeArrowheads="1"/>
            </p:cNvSpPr>
            <p:nvPr/>
          </p:nvSpPr>
          <p:spPr bwMode="auto">
            <a:xfrm>
              <a:off x="1039813" y="7089776"/>
              <a:ext cx="112871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４．地域農業の担い手の育成・確保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2" name="Rectangle 64">
              <a:extLst>
                <a:ext uri="{FF2B5EF4-FFF2-40B4-BE49-F238E27FC236}">
                  <a16:creationId xmlns:a16="http://schemas.microsoft.com/office/drawing/2014/main" id="{9064AB55-1C43-51E1-4C04-F0AEF4F75E22}"/>
                </a:ext>
              </a:extLst>
            </p:cNvPr>
            <p:cNvSpPr>
              <a:spLocks noChangeArrowheads="1"/>
            </p:cNvSpPr>
            <p:nvPr/>
          </p:nvSpPr>
          <p:spPr bwMode="auto">
            <a:xfrm>
              <a:off x="3016250" y="708977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3" name="Rectangle 65">
              <a:extLst>
                <a:ext uri="{FF2B5EF4-FFF2-40B4-BE49-F238E27FC236}">
                  <a16:creationId xmlns:a16="http://schemas.microsoft.com/office/drawing/2014/main" id="{A2596277-F371-0DD6-288F-F36330D98EA8}"/>
                </a:ext>
              </a:extLst>
            </p:cNvPr>
            <p:cNvSpPr>
              <a:spLocks noChangeArrowheads="1"/>
            </p:cNvSpPr>
            <p:nvPr/>
          </p:nvSpPr>
          <p:spPr bwMode="auto">
            <a:xfrm>
              <a:off x="1039813" y="7219951"/>
              <a:ext cx="99536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（１）担い手農家の育成・確保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4" name="Rectangle 66">
              <a:extLst>
                <a:ext uri="{FF2B5EF4-FFF2-40B4-BE49-F238E27FC236}">
                  <a16:creationId xmlns:a16="http://schemas.microsoft.com/office/drawing/2014/main" id="{D6E379A6-3537-8B90-AFC5-F812CBE078AF}"/>
                </a:ext>
              </a:extLst>
            </p:cNvPr>
            <p:cNvSpPr>
              <a:spLocks noChangeArrowheads="1"/>
            </p:cNvSpPr>
            <p:nvPr/>
          </p:nvSpPr>
          <p:spPr bwMode="auto">
            <a:xfrm>
              <a:off x="2768600" y="72199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5" name="Rectangle 67">
              <a:extLst>
                <a:ext uri="{FF2B5EF4-FFF2-40B4-BE49-F238E27FC236}">
                  <a16:creationId xmlns:a16="http://schemas.microsoft.com/office/drawing/2014/main" id="{A375936A-7FAB-2059-F4D9-2D225F3F5269}"/>
                </a:ext>
              </a:extLst>
            </p:cNvPr>
            <p:cNvSpPr>
              <a:spLocks noChangeArrowheads="1"/>
            </p:cNvSpPr>
            <p:nvPr/>
          </p:nvSpPr>
          <p:spPr bwMode="auto">
            <a:xfrm>
              <a:off x="1039813" y="735012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6" name="Rectangle 68">
              <a:extLst>
                <a:ext uri="{FF2B5EF4-FFF2-40B4-BE49-F238E27FC236}">
                  <a16:creationId xmlns:a16="http://schemas.microsoft.com/office/drawing/2014/main" id="{94491BDE-82D5-3FFC-88A1-F04BB491192E}"/>
                </a:ext>
              </a:extLst>
            </p:cNvPr>
            <p:cNvSpPr>
              <a:spLocks noChangeArrowheads="1"/>
            </p:cNvSpPr>
            <p:nvPr/>
          </p:nvSpPr>
          <p:spPr bwMode="auto">
            <a:xfrm>
              <a:off x="1039813" y="7480301"/>
              <a:ext cx="7302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（２）農地の利用集積</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7" name="Rectangle 69">
              <a:extLst>
                <a:ext uri="{FF2B5EF4-FFF2-40B4-BE49-F238E27FC236}">
                  <a16:creationId xmlns:a16="http://schemas.microsoft.com/office/drawing/2014/main" id="{EA85FF61-327B-07E9-12B9-40BD99F4DC95}"/>
                </a:ext>
              </a:extLst>
            </p:cNvPr>
            <p:cNvSpPr>
              <a:spLocks noChangeArrowheads="1"/>
            </p:cNvSpPr>
            <p:nvPr/>
          </p:nvSpPr>
          <p:spPr bwMode="auto">
            <a:xfrm>
              <a:off x="2274888" y="748030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8" name="Rectangle 70">
              <a:extLst>
                <a:ext uri="{FF2B5EF4-FFF2-40B4-BE49-F238E27FC236}">
                  <a16:creationId xmlns:a16="http://schemas.microsoft.com/office/drawing/2014/main" id="{C3236EA4-DB38-A976-E31A-CC49425432FC}"/>
                </a:ext>
              </a:extLst>
            </p:cNvPr>
            <p:cNvSpPr>
              <a:spLocks noChangeArrowheads="1"/>
            </p:cNvSpPr>
            <p:nvPr/>
          </p:nvSpPr>
          <p:spPr bwMode="auto">
            <a:xfrm>
              <a:off x="1039813" y="760888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9" name="Rectangle 71">
              <a:extLst>
                <a:ext uri="{FF2B5EF4-FFF2-40B4-BE49-F238E27FC236}">
                  <a16:creationId xmlns:a16="http://schemas.microsoft.com/office/drawing/2014/main" id="{CB9F6B45-20CF-B614-A729-968A296EB4B4}"/>
                </a:ext>
              </a:extLst>
            </p:cNvPr>
            <p:cNvSpPr>
              <a:spLocks noChangeArrowheads="1"/>
            </p:cNvSpPr>
            <p:nvPr/>
          </p:nvSpPr>
          <p:spPr bwMode="auto">
            <a:xfrm>
              <a:off x="1039813" y="773906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0" name="Rectangle 72">
              <a:extLst>
                <a:ext uri="{FF2B5EF4-FFF2-40B4-BE49-F238E27FC236}">
                  <a16:creationId xmlns:a16="http://schemas.microsoft.com/office/drawing/2014/main" id="{3662150E-1CC6-56FD-4FA7-A7C9B14E2162}"/>
                </a:ext>
              </a:extLst>
            </p:cNvPr>
            <p:cNvSpPr>
              <a:spLocks noChangeArrowheads="1"/>
            </p:cNvSpPr>
            <p:nvPr/>
          </p:nvSpPr>
          <p:spPr bwMode="auto">
            <a:xfrm>
              <a:off x="1039813" y="7867651"/>
              <a:ext cx="15271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５．適切な保全管理に向けて取り組む活動・方策</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1" name="Rectangle 73">
              <a:extLst>
                <a:ext uri="{FF2B5EF4-FFF2-40B4-BE49-F238E27FC236}">
                  <a16:creationId xmlns:a16="http://schemas.microsoft.com/office/drawing/2014/main" id="{C1B9B0EF-8070-E8DB-037A-0414048CE934}"/>
                </a:ext>
              </a:extLst>
            </p:cNvPr>
            <p:cNvSpPr>
              <a:spLocks noChangeArrowheads="1"/>
            </p:cNvSpPr>
            <p:nvPr/>
          </p:nvSpPr>
          <p:spPr bwMode="auto">
            <a:xfrm>
              <a:off x="3757612" y="78676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2" name="Rectangle 74">
              <a:extLst>
                <a:ext uri="{FF2B5EF4-FFF2-40B4-BE49-F238E27FC236}">
                  <a16:creationId xmlns:a16="http://schemas.microsoft.com/office/drawing/2014/main" id="{619C5D70-3BB9-94B2-AE86-78AAEEFCAE8F}"/>
                </a:ext>
              </a:extLst>
            </p:cNvPr>
            <p:cNvSpPr>
              <a:spLocks noChangeArrowheads="1"/>
            </p:cNvSpPr>
            <p:nvPr/>
          </p:nvSpPr>
          <p:spPr bwMode="auto">
            <a:xfrm>
              <a:off x="1039813" y="799782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3" name="Rectangle 75">
              <a:extLst>
                <a:ext uri="{FF2B5EF4-FFF2-40B4-BE49-F238E27FC236}">
                  <a16:creationId xmlns:a16="http://schemas.microsoft.com/office/drawing/2014/main" id="{83BFB350-CD1A-B02D-BC64-342734630FB7}"/>
                </a:ext>
              </a:extLst>
            </p:cNvPr>
            <p:cNvSpPr>
              <a:spLocks noChangeArrowheads="1"/>
            </p:cNvSpPr>
            <p:nvPr/>
          </p:nvSpPr>
          <p:spPr bwMode="auto">
            <a:xfrm>
              <a:off x="1039813" y="812641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4" name="Rectangle 76">
              <a:extLst>
                <a:ext uri="{FF2B5EF4-FFF2-40B4-BE49-F238E27FC236}">
                  <a16:creationId xmlns:a16="http://schemas.microsoft.com/office/drawing/2014/main" id="{F6250CBE-816C-05EA-DEA1-E05DED670EC2}"/>
                </a:ext>
              </a:extLst>
            </p:cNvPr>
            <p:cNvSpPr>
              <a:spLocks noChangeArrowheads="1"/>
            </p:cNvSpPr>
            <p:nvPr/>
          </p:nvSpPr>
          <p:spPr bwMode="auto">
            <a:xfrm>
              <a:off x="1039813" y="825658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5" name="Rectangle 77">
              <a:extLst>
                <a:ext uri="{FF2B5EF4-FFF2-40B4-BE49-F238E27FC236}">
                  <a16:creationId xmlns:a16="http://schemas.microsoft.com/office/drawing/2014/main" id="{2B4FA702-7996-7E47-5CE0-5E887F573C8B}"/>
                </a:ext>
              </a:extLst>
            </p:cNvPr>
            <p:cNvSpPr>
              <a:spLocks noChangeArrowheads="1"/>
            </p:cNvSpPr>
            <p:nvPr/>
          </p:nvSpPr>
          <p:spPr bwMode="auto">
            <a:xfrm>
              <a:off x="1039813" y="838676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6" name="Rectangle 78">
              <a:extLst>
                <a:ext uri="{FF2B5EF4-FFF2-40B4-BE49-F238E27FC236}">
                  <a16:creationId xmlns:a16="http://schemas.microsoft.com/office/drawing/2014/main" id="{F495EE0D-2B5C-51A4-B83D-C8D554729B47}"/>
                </a:ext>
              </a:extLst>
            </p:cNvPr>
            <p:cNvSpPr>
              <a:spLocks noChangeArrowheads="1"/>
            </p:cNvSpPr>
            <p:nvPr/>
          </p:nvSpPr>
          <p:spPr bwMode="auto">
            <a:xfrm>
              <a:off x="1039813" y="851535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7" name="Rectangle 79">
              <a:extLst>
                <a:ext uri="{FF2B5EF4-FFF2-40B4-BE49-F238E27FC236}">
                  <a16:creationId xmlns:a16="http://schemas.microsoft.com/office/drawing/2014/main" id="{0BD127F6-D746-586B-3DC7-01DAB2A45AEE}"/>
                </a:ext>
              </a:extLst>
            </p:cNvPr>
            <p:cNvSpPr>
              <a:spLocks noChangeArrowheads="1"/>
            </p:cNvSpPr>
            <p:nvPr/>
          </p:nvSpPr>
          <p:spPr bwMode="auto">
            <a:xfrm>
              <a:off x="1039813" y="864552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8" name="Rectangle 80">
              <a:extLst>
                <a:ext uri="{FF2B5EF4-FFF2-40B4-BE49-F238E27FC236}">
                  <a16:creationId xmlns:a16="http://schemas.microsoft.com/office/drawing/2014/main" id="{24C18560-FA53-FF4D-5A29-4B21C2F7606A}"/>
                </a:ext>
              </a:extLst>
            </p:cNvPr>
            <p:cNvSpPr>
              <a:spLocks noChangeArrowheads="1"/>
            </p:cNvSpPr>
            <p:nvPr/>
          </p:nvSpPr>
          <p:spPr bwMode="auto">
            <a:xfrm>
              <a:off x="1039813" y="877570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9" name="Rectangle 81">
              <a:extLst>
                <a:ext uri="{FF2B5EF4-FFF2-40B4-BE49-F238E27FC236}">
                  <a16:creationId xmlns:a16="http://schemas.microsoft.com/office/drawing/2014/main" id="{70B4D42F-0C87-BEE3-E987-4D2693E6C175}"/>
                </a:ext>
              </a:extLst>
            </p:cNvPr>
            <p:cNvSpPr>
              <a:spLocks noChangeArrowheads="1"/>
            </p:cNvSpPr>
            <p:nvPr/>
          </p:nvSpPr>
          <p:spPr bwMode="auto">
            <a:xfrm>
              <a:off x="1039813" y="890587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0" name="Rectangle 82">
              <a:extLst>
                <a:ext uri="{FF2B5EF4-FFF2-40B4-BE49-F238E27FC236}">
                  <a16:creationId xmlns:a16="http://schemas.microsoft.com/office/drawing/2014/main" id="{0E121CD1-51E6-FB68-771D-51B30D4E98F7}"/>
                </a:ext>
              </a:extLst>
            </p:cNvPr>
            <p:cNvSpPr>
              <a:spLocks noChangeArrowheads="1"/>
            </p:cNvSpPr>
            <p:nvPr/>
          </p:nvSpPr>
          <p:spPr bwMode="auto">
            <a:xfrm>
              <a:off x="1039813" y="9034464"/>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1" name="Rectangle 83">
              <a:extLst>
                <a:ext uri="{FF2B5EF4-FFF2-40B4-BE49-F238E27FC236}">
                  <a16:creationId xmlns:a16="http://schemas.microsoft.com/office/drawing/2014/main" id="{7E1776B4-3373-AE75-4ACA-3AEA0006E0DC}"/>
                </a:ext>
              </a:extLst>
            </p:cNvPr>
            <p:cNvSpPr>
              <a:spLocks noChangeArrowheads="1"/>
            </p:cNvSpPr>
            <p:nvPr/>
          </p:nvSpPr>
          <p:spPr bwMode="auto">
            <a:xfrm>
              <a:off x="1039813" y="9164639"/>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2" name="Rectangle 84">
              <a:extLst>
                <a:ext uri="{FF2B5EF4-FFF2-40B4-BE49-F238E27FC236}">
                  <a16:creationId xmlns:a16="http://schemas.microsoft.com/office/drawing/2014/main" id="{0F525549-CE39-2BFD-8F97-59CA68BF66A1}"/>
                </a:ext>
              </a:extLst>
            </p:cNvPr>
            <p:cNvSpPr>
              <a:spLocks noChangeArrowheads="1"/>
            </p:cNvSpPr>
            <p:nvPr/>
          </p:nvSpPr>
          <p:spPr bwMode="auto">
            <a:xfrm>
              <a:off x="1039813" y="9293226"/>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3" name="Rectangle 85">
              <a:extLst>
                <a:ext uri="{FF2B5EF4-FFF2-40B4-BE49-F238E27FC236}">
                  <a16:creationId xmlns:a16="http://schemas.microsoft.com/office/drawing/2014/main" id="{E67CA7D1-642B-D2F5-5C5B-4265CE84782D}"/>
                </a:ext>
              </a:extLst>
            </p:cNvPr>
            <p:cNvSpPr>
              <a:spLocks noChangeArrowheads="1"/>
            </p:cNvSpPr>
            <p:nvPr/>
          </p:nvSpPr>
          <p:spPr bwMode="auto">
            <a:xfrm>
              <a:off x="1039813" y="9423401"/>
              <a:ext cx="1333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4" name="Rectangle 86">
              <a:extLst>
                <a:ext uri="{FF2B5EF4-FFF2-40B4-BE49-F238E27FC236}">
                  <a16:creationId xmlns:a16="http://schemas.microsoft.com/office/drawing/2014/main" id="{5B2CEFF1-CC6C-43D2-BD52-239816748FBA}"/>
                </a:ext>
              </a:extLst>
            </p:cNvPr>
            <p:cNvSpPr>
              <a:spLocks noChangeArrowheads="1"/>
            </p:cNvSpPr>
            <p:nvPr/>
          </p:nvSpPr>
          <p:spPr bwMode="auto">
            <a:xfrm>
              <a:off x="1039813" y="9553576"/>
              <a:ext cx="2667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5" name="Rectangle 87">
              <a:extLst>
                <a:ext uri="{FF2B5EF4-FFF2-40B4-BE49-F238E27FC236}">
                  <a16:creationId xmlns:a16="http://schemas.microsoft.com/office/drawing/2014/main" id="{7533D5E5-1DDD-50E4-ED7A-D85863A0975E}"/>
                </a:ext>
              </a:extLst>
            </p:cNvPr>
            <p:cNvSpPr>
              <a:spLocks noChangeArrowheads="1"/>
            </p:cNvSpPr>
            <p:nvPr/>
          </p:nvSpPr>
          <p:spPr bwMode="auto">
            <a:xfrm>
              <a:off x="1409700" y="9566276"/>
              <a:ext cx="157162"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6" name="Rectangle 88">
              <a:extLst>
                <a:ext uri="{FF2B5EF4-FFF2-40B4-BE49-F238E27FC236}">
                  <a16:creationId xmlns:a16="http://schemas.microsoft.com/office/drawing/2014/main" id="{E0FAD100-370C-63E3-2594-5F742BE49A90}"/>
                </a:ext>
              </a:extLst>
            </p:cNvPr>
            <p:cNvSpPr>
              <a:spLocks noChangeArrowheads="1"/>
            </p:cNvSpPr>
            <p:nvPr/>
          </p:nvSpPr>
          <p:spPr bwMode="auto">
            <a:xfrm>
              <a:off x="1517650" y="9566276"/>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7" name="Rectangle 89">
              <a:extLst>
                <a:ext uri="{FF2B5EF4-FFF2-40B4-BE49-F238E27FC236}">
                  <a16:creationId xmlns:a16="http://schemas.microsoft.com/office/drawing/2014/main" id="{7464A51F-F16D-73C7-35EB-34ED3B5C7B28}"/>
                </a:ext>
              </a:extLst>
            </p:cNvPr>
            <p:cNvSpPr>
              <a:spLocks noChangeArrowheads="1"/>
            </p:cNvSpPr>
            <p:nvPr/>
          </p:nvSpPr>
          <p:spPr bwMode="auto">
            <a:xfrm>
              <a:off x="1571625" y="9566276"/>
              <a:ext cx="160972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ため池やその他施設等は、該当がない場合は、項目を削除する。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8" name="Rectangle 90">
              <a:extLst>
                <a:ext uri="{FF2B5EF4-FFF2-40B4-BE49-F238E27FC236}">
                  <a16:creationId xmlns:a16="http://schemas.microsoft.com/office/drawing/2014/main" id="{2B44DCDD-8A7B-A382-14A9-AB73024C6CD9}"/>
                </a:ext>
              </a:extLst>
            </p:cNvPr>
            <p:cNvSpPr>
              <a:spLocks noChangeArrowheads="1"/>
            </p:cNvSpPr>
            <p:nvPr/>
          </p:nvSpPr>
          <p:spPr bwMode="auto">
            <a:xfrm>
              <a:off x="4713287" y="9571039"/>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9" name="Freeform 91">
              <a:extLst>
                <a:ext uri="{FF2B5EF4-FFF2-40B4-BE49-F238E27FC236}">
                  <a16:creationId xmlns:a16="http://schemas.microsoft.com/office/drawing/2014/main" id="{4F17340D-C1AD-7858-A9F3-8AF55B4CAB9C}"/>
                </a:ext>
              </a:extLst>
            </p:cNvPr>
            <p:cNvSpPr>
              <a:spLocks noEditPoints="1"/>
            </p:cNvSpPr>
            <p:nvPr/>
          </p:nvSpPr>
          <p:spPr bwMode="auto">
            <a:xfrm>
              <a:off x="2884487" y="3824289"/>
              <a:ext cx="2973387" cy="604838"/>
            </a:xfrm>
            <a:custGeom>
              <a:avLst/>
              <a:gdLst>
                <a:gd name="T0" fmla="*/ 1790 w 1873"/>
                <a:gd name="T1" fmla="*/ 0 h 381"/>
                <a:gd name="T2" fmla="*/ 1718 w 1873"/>
                <a:gd name="T3" fmla="*/ 7 h 381"/>
                <a:gd name="T4" fmla="*/ 1668 w 1873"/>
                <a:gd name="T5" fmla="*/ 0 h 381"/>
                <a:gd name="T6" fmla="*/ 1539 w 1873"/>
                <a:gd name="T7" fmla="*/ 7 h 381"/>
                <a:gd name="T8" fmla="*/ 1517 w 1873"/>
                <a:gd name="T9" fmla="*/ 7 h 381"/>
                <a:gd name="T10" fmla="*/ 1388 w 1873"/>
                <a:gd name="T11" fmla="*/ 0 h 381"/>
                <a:gd name="T12" fmla="*/ 1316 w 1873"/>
                <a:gd name="T13" fmla="*/ 7 h 381"/>
                <a:gd name="T14" fmla="*/ 1266 w 1873"/>
                <a:gd name="T15" fmla="*/ 0 h 381"/>
                <a:gd name="T16" fmla="*/ 1136 w 1873"/>
                <a:gd name="T17" fmla="*/ 7 h 381"/>
                <a:gd name="T18" fmla="*/ 1115 w 1873"/>
                <a:gd name="T19" fmla="*/ 7 h 381"/>
                <a:gd name="T20" fmla="*/ 986 w 1873"/>
                <a:gd name="T21" fmla="*/ 0 h 381"/>
                <a:gd name="T22" fmla="*/ 914 w 1873"/>
                <a:gd name="T23" fmla="*/ 7 h 381"/>
                <a:gd name="T24" fmla="*/ 863 w 1873"/>
                <a:gd name="T25" fmla="*/ 0 h 381"/>
                <a:gd name="T26" fmla="*/ 734 w 1873"/>
                <a:gd name="T27" fmla="*/ 7 h 381"/>
                <a:gd name="T28" fmla="*/ 713 w 1873"/>
                <a:gd name="T29" fmla="*/ 7 h 381"/>
                <a:gd name="T30" fmla="*/ 583 w 1873"/>
                <a:gd name="T31" fmla="*/ 0 h 381"/>
                <a:gd name="T32" fmla="*/ 511 w 1873"/>
                <a:gd name="T33" fmla="*/ 7 h 381"/>
                <a:gd name="T34" fmla="*/ 461 w 1873"/>
                <a:gd name="T35" fmla="*/ 0 h 381"/>
                <a:gd name="T36" fmla="*/ 332 w 1873"/>
                <a:gd name="T37" fmla="*/ 7 h 381"/>
                <a:gd name="T38" fmla="*/ 310 w 1873"/>
                <a:gd name="T39" fmla="*/ 7 h 381"/>
                <a:gd name="T40" fmla="*/ 181 w 1873"/>
                <a:gd name="T41" fmla="*/ 0 h 381"/>
                <a:gd name="T42" fmla="*/ 109 w 1873"/>
                <a:gd name="T43" fmla="*/ 7 h 381"/>
                <a:gd name="T44" fmla="*/ 59 w 1873"/>
                <a:gd name="T45" fmla="*/ 0 h 381"/>
                <a:gd name="T46" fmla="*/ 8 w 1873"/>
                <a:gd name="T47" fmla="*/ 0 h 381"/>
                <a:gd name="T48" fmla="*/ 7 w 1873"/>
                <a:gd name="T49" fmla="*/ 122 h 381"/>
                <a:gd name="T50" fmla="*/ 7 w 1873"/>
                <a:gd name="T51" fmla="*/ 143 h 381"/>
                <a:gd name="T52" fmla="*/ 0 w 1873"/>
                <a:gd name="T53" fmla="*/ 267 h 381"/>
                <a:gd name="T54" fmla="*/ 7 w 1873"/>
                <a:gd name="T55" fmla="*/ 336 h 381"/>
                <a:gd name="T56" fmla="*/ 11 w 1873"/>
                <a:gd name="T57" fmla="*/ 381 h 381"/>
                <a:gd name="T58" fmla="*/ 140 w 1873"/>
                <a:gd name="T59" fmla="*/ 374 h 381"/>
                <a:gd name="T60" fmla="*/ 161 w 1873"/>
                <a:gd name="T61" fmla="*/ 374 h 381"/>
                <a:gd name="T62" fmla="*/ 291 w 1873"/>
                <a:gd name="T63" fmla="*/ 381 h 381"/>
                <a:gd name="T64" fmla="*/ 363 w 1873"/>
                <a:gd name="T65" fmla="*/ 374 h 381"/>
                <a:gd name="T66" fmla="*/ 413 w 1873"/>
                <a:gd name="T67" fmla="*/ 381 h 381"/>
                <a:gd name="T68" fmla="*/ 542 w 1873"/>
                <a:gd name="T69" fmla="*/ 374 h 381"/>
                <a:gd name="T70" fmla="*/ 564 w 1873"/>
                <a:gd name="T71" fmla="*/ 374 h 381"/>
                <a:gd name="T72" fmla="*/ 693 w 1873"/>
                <a:gd name="T73" fmla="*/ 381 h 381"/>
                <a:gd name="T74" fmla="*/ 765 w 1873"/>
                <a:gd name="T75" fmla="*/ 374 h 381"/>
                <a:gd name="T76" fmla="*/ 815 w 1873"/>
                <a:gd name="T77" fmla="*/ 381 h 381"/>
                <a:gd name="T78" fmla="*/ 945 w 1873"/>
                <a:gd name="T79" fmla="*/ 374 h 381"/>
                <a:gd name="T80" fmla="*/ 966 w 1873"/>
                <a:gd name="T81" fmla="*/ 374 h 381"/>
                <a:gd name="T82" fmla="*/ 1095 w 1873"/>
                <a:gd name="T83" fmla="*/ 381 h 381"/>
                <a:gd name="T84" fmla="*/ 1167 w 1873"/>
                <a:gd name="T85" fmla="*/ 374 h 381"/>
                <a:gd name="T86" fmla="*/ 1218 w 1873"/>
                <a:gd name="T87" fmla="*/ 381 h 381"/>
                <a:gd name="T88" fmla="*/ 1347 w 1873"/>
                <a:gd name="T89" fmla="*/ 374 h 381"/>
                <a:gd name="T90" fmla="*/ 1368 w 1873"/>
                <a:gd name="T91" fmla="*/ 374 h 381"/>
                <a:gd name="T92" fmla="*/ 1498 w 1873"/>
                <a:gd name="T93" fmla="*/ 381 h 381"/>
                <a:gd name="T94" fmla="*/ 1570 w 1873"/>
                <a:gd name="T95" fmla="*/ 374 h 381"/>
                <a:gd name="T96" fmla="*/ 1620 w 1873"/>
                <a:gd name="T97" fmla="*/ 381 h 381"/>
                <a:gd name="T98" fmla="*/ 1749 w 1873"/>
                <a:gd name="T99" fmla="*/ 374 h 381"/>
                <a:gd name="T100" fmla="*/ 1771 w 1873"/>
                <a:gd name="T101" fmla="*/ 374 h 381"/>
                <a:gd name="T102" fmla="*/ 1873 w 1873"/>
                <a:gd name="T103" fmla="*/ 348 h 381"/>
                <a:gd name="T104" fmla="*/ 1866 w 1873"/>
                <a:gd name="T105" fmla="*/ 279 h 381"/>
                <a:gd name="T106" fmla="*/ 1873 w 1873"/>
                <a:gd name="T107" fmla="*/ 231 h 381"/>
                <a:gd name="T108" fmla="*/ 1866 w 1873"/>
                <a:gd name="T109" fmla="*/ 107 h 381"/>
                <a:gd name="T110" fmla="*/ 1866 w 1873"/>
                <a:gd name="T111" fmla="*/ 8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3" h="381">
                  <a:moveTo>
                    <a:pt x="1869" y="7"/>
                  </a:moveTo>
                  <a:lnTo>
                    <a:pt x="1841" y="7"/>
                  </a:lnTo>
                  <a:lnTo>
                    <a:pt x="1841" y="0"/>
                  </a:lnTo>
                  <a:lnTo>
                    <a:pt x="1869" y="0"/>
                  </a:lnTo>
                  <a:lnTo>
                    <a:pt x="1869" y="7"/>
                  </a:lnTo>
                  <a:close/>
                  <a:moveTo>
                    <a:pt x="1819" y="7"/>
                  </a:moveTo>
                  <a:lnTo>
                    <a:pt x="1790" y="7"/>
                  </a:lnTo>
                  <a:lnTo>
                    <a:pt x="1790" y="0"/>
                  </a:lnTo>
                  <a:lnTo>
                    <a:pt x="1819" y="0"/>
                  </a:lnTo>
                  <a:lnTo>
                    <a:pt x="1819" y="7"/>
                  </a:lnTo>
                  <a:close/>
                  <a:moveTo>
                    <a:pt x="1769" y="7"/>
                  </a:moveTo>
                  <a:lnTo>
                    <a:pt x="1740" y="7"/>
                  </a:lnTo>
                  <a:lnTo>
                    <a:pt x="1740" y="0"/>
                  </a:lnTo>
                  <a:lnTo>
                    <a:pt x="1769" y="0"/>
                  </a:lnTo>
                  <a:lnTo>
                    <a:pt x="1769" y="7"/>
                  </a:lnTo>
                  <a:close/>
                  <a:moveTo>
                    <a:pt x="1718" y="7"/>
                  </a:moveTo>
                  <a:lnTo>
                    <a:pt x="1690" y="7"/>
                  </a:lnTo>
                  <a:lnTo>
                    <a:pt x="1690" y="0"/>
                  </a:lnTo>
                  <a:lnTo>
                    <a:pt x="1718" y="0"/>
                  </a:lnTo>
                  <a:lnTo>
                    <a:pt x="1718" y="7"/>
                  </a:lnTo>
                  <a:close/>
                  <a:moveTo>
                    <a:pt x="1668" y="7"/>
                  </a:moveTo>
                  <a:lnTo>
                    <a:pt x="1639" y="7"/>
                  </a:lnTo>
                  <a:lnTo>
                    <a:pt x="1639" y="0"/>
                  </a:lnTo>
                  <a:lnTo>
                    <a:pt x="1668" y="0"/>
                  </a:lnTo>
                  <a:lnTo>
                    <a:pt x="1668" y="7"/>
                  </a:lnTo>
                  <a:close/>
                  <a:moveTo>
                    <a:pt x="1618" y="7"/>
                  </a:moveTo>
                  <a:lnTo>
                    <a:pt x="1589" y="7"/>
                  </a:lnTo>
                  <a:lnTo>
                    <a:pt x="1589" y="0"/>
                  </a:lnTo>
                  <a:lnTo>
                    <a:pt x="1618" y="0"/>
                  </a:lnTo>
                  <a:lnTo>
                    <a:pt x="1618" y="7"/>
                  </a:lnTo>
                  <a:close/>
                  <a:moveTo>
                    <a:pt x="1567" y="7"/>
                  </a:moveTo>
                  <a:lnTo>
                    <a:pt x="1539" y="7"/>
                  </a:lnTo>
                  <a:lnTo>
                    <a:pt x="1539" y="0"/>
                  </a:lnTo>
                  <a:lnTo>
                    <a:pt x="1567" y="0"/>
                  </a:lnTo>
                  <a:lnTo>
                    <a:pt x="1567" y="7"/>
                  </a:lnTo>
                  <a:close/>
                  <a:moveTo>
                    <a:pt x="1517" y="7"/>
                  </a:moveTo>
                  <a:lnTo>
                    <a:pt x="1488" y="7"/>
                  </a:lnTo>
                  <a:lnTo>
                    <a:pt x="1488" y="0"/>
                  </a:lnTo>
                  <a:lnTo>
                    <a:pt x="1517" y="0"/>
                  </a:lnTo>
                  <a:lnTo>
                    <a:pt x="1517" y="7"/>
                  </a:lnTo>
                  <a:close/>
                  <a:moveTo>
                    <a:pt x="1467" y="7"/>
                  </a:moveTo>
                  <a:lnTo>
                    <a:pt x="1438" y="7"/>
                  </a:lnTo>
                  <a:lnTo>
                    <a:pt x="1438" y="0"/>
                  </a:lnTo>
                  <a:lnTo>
                    <a:pt x="1467" y="0"/>
                  </a:lnTo>
                  <a:lnTo>
                    <a:pt x="1467" y="7"/>
                  </a:lnTo>
                  <a:close/>
                  <a:moveTo>
                    <a:pt x="1417" y="7"/>
                  </a:moveTo>
                  <a:lnTo>
                    <a:pt x="1388" y="7"/>
                  </a:lnTo>
                  <a:lnTo>
                    <a:pt x="1388" y="0"/>
                  </a:lnTo>
                  <a:lnTo>
                    <a:pt x="1417" y="0"/>
                  </a:lnTo>
                  <a:lnTo>
                    <a:pt x="1417" y="7"/>
                  </a:lnTo>
                  <a:close/>
                  <a:moveTo>
                    <a:pt x="1366" y="7"/>
                  </a:moveTo>
                  <a:lnTo>
                    <a:pt x="1338" y="7"/>
                  </a:lnTo>
                  <a:lnTo>
                    <a:pt x="1338" y="0"/>
                  </a:lnTo>
                  <a:lnTo>
                    <a:pt x="1366" y="0"/>
                  </a:lnTo>
                  <a:lnTo>
                    <a:pt x="1366" y="7"/>
                  </a:lnTo>
                  <a:close/>
                  <a:moveTo>
                    <a:pt x="1316" y="7"/>
                  </a:moveTo>
                  <a:lnTo>
                    <a:pt x="1287" y="7"/>
                  </a:lnTo>
                  <a:lnTo>
                    <a:pt x="1287" y="0"/>
                  </a:lnTo>
                  <a:lnTo>
                    <a:pt x="1316" y="0"/>
                  </a:lnTo>
                  <a:lnTo>
                    <a:pt x="1316" y="7"/>
                  </a:lnTo>
                  <a:close/>
                  <a:moveTo>
                    <a:pt x="1266" y="7"/>
                  </a:moveTo>
                  <a:lnTo>
                    <a:pt x="1237" y="7"/>
                  </a:lnTo>
                  <a:lnTo>
                    <a:pt x="1237" y="0"/>
                  </a:lnTo>
                  <a:lnTo>
                    <a:pt x="1266" y="0"/>
                  </a:lnTo>
                  <a:lnTo>
                    <a:pt x="1266" y="7"/>
                  </a:lnTo>
                  <a:close/>
                  <a:moveTo>
                    <a:pt x="1215" y="7"/>
                  </a:moveTo>
                  <a:lnTo>
                    <a:pt x="1187" y="7"/>
                  </a:lnTo>
                  <a:lnTo>
                    <a:pt x="1187" y="0"/>
                  </a:lnTo>
                  <a:lnTo>
                    <a:pt x="1215" y="0"/>
                  </a:lnTo>
                  <a:lnTo>
                    <a:pt x="1215" y="7"/>
                  </a:lnTo>
                  <a:close/>
                  <a:moveTo>
                    <a:pt x="1165" y="7"/>
                  </a:moveTo>
                  <a:lnTo>
                    <a:pt x="1136" y="7"/>
                  </a:lnTo>
                  <a:lnTo>
                    <a:pt x="1136" y="0"/>
                  </a:lnTo>
                  <a:lnTo>
                    <a:pt x="1165" y="0"/>
                  </a:lnTo>
                  <a:lnTo>
                    <a:pt x="1165" y="7"/>
                  </a:lnTo>
                  <a:close/>
                  <a:moveTo>
                    <a:pt x="1115" y="7"/>
                  </a:moveTo>
                  <a:lnTo>
                    <a:pt x="1086" y="7"/>
                  </a:lnTo>
                  <a:lnTo>
                    <a:pt x="1086" y="0"/>
                  </a:lnTo>
                  <a:lnTo>
                    <a:pt x="1115" y="0"/>
                  </a:lnTo>
                  <a:lnTo>
                    <a:pt x="1115" y="7"/>
                  </a:lnTo>
                  <a:close/>
                  <a:moveTo>
                    <a:pt x="1065" y="7"/>
                  </a:moveTo>
                  <a:lnTo>
                    <a:pt x="1036" y="7"/>
                  </a:lnTo>
                  <a:lnTo>
                    <a:pt x="1036" y="0"/>
                  </a:lnTo>
                  <a:lnTo>
                    <a:pt x="1065" y="0"/>
                  </a:lnTo>
                  <a:lnTo>
                    <a:pt x="1065" y="7"/>
                  </a:lnTo>
                  <a:close/>
                  <a:moveTo>
                    <a:pt x="1014" y="7"/>
                  </a:moveTo>
                  <a:lnTo>
                    <a:pt x="986" y="7"/>
                  </a:lnTo>
                  <a:lnTo>
                    <a:pt x="986" y="0"/>
                  </a:lnTo>
                  <a:lnTo>
                    <a:pt x="1014" y="0"/>
                  </a:lnTo>
                  <a:lnTo>
                    <a:pt x="1014" y="7"/>
                  </a:lnTo>
                  <a:close/>
                  <a:moveTo>
                    <a:pt x="964" y="7"/>
                  </a:moveTo>
                  <a:lnTo>
                    <a:pt x="935" y="7"/>
                  </a:lnTo>
                  <a:lnTo>
                    <a:pt x="935" y="0"/>
                  </a:lnTo>
                  <a:lnTo>
                    <a:pt x="964" y="0"/>
                  </a:lnTo>
                  <a:lnTo>
                    <a:pt x="964" y="7"/>
                  </a:lnTo>
                  <a:close/>
                  <a:moveTo>
                    <a:pt x="914" y="7"/>
                  </a:moveTo>
                  <a:lnTo>
                    <a:pt x="885" y="7"/>
                  </a:lnTo>
                  <a:lnTo>
                    <a:pt x="885" y="0"/>
                  </a:lnTo>
                  <a:lnTo>
                    <a:pt x="914" y="0"/>
                  </a:lnTo>
                  <a:lnTo>
                    <a:pt x="914" y="7"/>
                  </a:lnTo>
                  <a:close/>
                  <a:moveTo>
                    <a:pt x="863" y="7"/>
                  </a:moveTo>
                  <a:lnTo>
                    <a:pt x="835" y="7"/>
                  </a:lnTo>
                  <a:lnTo>
                    <a:pt x="835" y="0"/>
                  </a:lnTo>
                  <a:lnTo>
                    <a:pt x="863" y="0"/>
                  </a:lnTo>
                  <a:lnTo>
                    <a:pt x="863" y="7"/>
                  </a:lnTo>
                  <a:close/>
                  <a:moveTo>
                    <a:pt x="813" y="7"/>
                  </a:moveTo>
                  <a:lnTo>
                    <a:pt x="784" y="7"/>
                  </a:lnTo>
                  <a:lnTo>
                    <a:pt x="784" y="0"/>
                  </a:lnTo>
                  <a:lnTo>
                    <a:pt x="813" y="0"/>
                  </a:lnTo>
                  <a:lnTo>
                    <a:pt x="813" y="7"/>
                  </a:lnTo>
                  <a:close/>
                  <a:moveTo>
                    <a:pt x="763" y="7"/>
                  </a:moveTo>
                  <a:lnTo>
                    <a:pt x="734" y="7"/>
                  </a:lnTo>
                  <a:lnTo>
                    <a:pt x="734" y="0"/>
                  </a:lnTo>
                  <a:lnTo>
                    <a:pt x="763" y="0"/>
                  </a:lnTo>
                  <a:lnTo>
                    <a:pt x="763" y="7"/>
                  </a:lnTo>
                  <a:close/>
                  <a:moveTo>
                    <a:pt x="713" y="7"/>
                  </a:moveTo>
                  <a:lnTo>
                    <a:pt x="684" y="7"/>
                  </a:lnTo>
                  <a:lnTo>
                    <a:pt x="684" y="0"/>
                  </a:lnTo>
                  <a:lnTo>
                    <a:pt x="713" y="0"/>
                  </a:lnTo>
                  <a:lnTo>
                    <a:pt x="713" y="7"/>
                  </a:lnTo>
                  <a:close/>
                  <a:moveTo>
                    <a:pt x="662" y="7"/>
                  </a:moveTo>
                  <a:lnTo>
                    <a:pt x="634" y="7"/>
                  </a:lnTo>
                  <a:lnTo>
                    <a:pt x="634" y="0"/>
                  </a:lnTo>
                  <a:lnTo>
                    <a:pt x="662" y="0"/>
                  </a:lnTo>
                  <a:lnTo>
                    <a:pt x="662" y="7"/>
                  </a:lnTo>
                  <a:close/>
                  <a:moveTo>
                    <a:pt x="612" y="7"/>
                  </a:moveTo>
                  <a:lnTo>
                    <a:pt x="583" y="7"/>
                  </a:lnTo>
                  <a:lnTo>
                    <a:pt x="583" y="0"/>
                  </a:lnTo>
                  <a:lnTo>
                    <a:pt x="612" y="0"/>
                  </a:lnTo>
                  <a:lnTo>
                    <a:pt x="612" y="7"/>
                  </a:lnTo>
                  <a:close/>
                  <a:moveTo>
                    <a:pt x="562" y="7"/>
                  </a:moveTo>
                  <a:lnTo>
                    <a:pt x="533" y="7"/>
                  </a:lnTo>
                  <a:lnTo>
                    <a:pt x="533" y="0"/>
                  </a:lnTo>
                  <a:lnTo>
                    <a:pt x="562" y="0"/>
                  </a:lnTo>
                  <a:lnTo>
                    <a:pt x="562" y="7"/>
                  </a:lnTo>
                  <a:close/>
                  <a:moveTo>
                    <a:pt x="511" y="7"/>
                  </a:moveTo>
                  <a:lnTo>
                    <a:pt x="483" y="7"/>
                  </a:lnTo>
                  <a:lnTo>
                    <a:pt x="483" y="0"/>
                  </a:lnTo>
                  <a:lnTo>
                    <a:pt x="511" y="0"/>
                  </a:lnTo>
                  <a:lnTo>
                    <a:pt x="511" y="7"/>
                  </a:lnTo>
                  <a:close/>
                  <a:moveTo>
                    <a:pt x="461" y="7"/>
                  </a:moveTo>
                  <a:lnTo>
                    <a:pt x="432" y="7"/>
                  </a:lnTo>
                  <a:lnTo>
                    <a:pt x="432" y="0"/>
                  </a:lnTo>
                  <a:lnTo>
                    <a:pt x="461" y="0"/>
                  </a:lnTo>
                  <a:lnTo>
                    <a:pt x="461" y="7"/>
                  </a:lnTo>
                  <a:close/>
                  <a:moveTo>
                    <a:pt x="411" y="7"/>
                  </a:moveTo>
                  <a:lnTo>
                    <a:pt x="382" y="7"/>
                  </a:lnTo>
                  <a:lnTo>
                    <a:pt x="382" y="0"/>
                  </a:lnTo>
                  <a:lnTo>
                    <a:pt x="411" y="0"/>
                  </a:lnTo>
                  <a:lnTo>
                    <a:pt x="411" y="7"/>
                  </a:lnTo>
                  <a:close/>
                  <a:moveTo>
                    <a:pt x="361" y="7"/>
                  </a:moveTo>
                  <a:lnTo>
                    <a:pt x="332" y="7"/>
                  </a:lnTo>
                  <a:lnTo>
                    <a:pt x="332" y="0"/>
                  </a:lnTo>
                  <a:lnTo>
                    <a:pt x="361" y="0"/>
                  </a:lnTo>
                  <a:lnTo>
                    <a:pt x="361" y="7"/>
                  </a:lnTo>
                  <a:close/>
                  <a:moveTo>
                    <a:pt x="310" y="7"/>
                  </a:moveTo>
                  <a:lnTo>
                    <a:pt x="282" y="7"/>
                  </a:lnTo>
                  <a:lnTo>
                    <a:pt x="282" y="0"/>
                  </a:lnTo>
                  <a:lnTo>
                    <a:pt x="310" y="0"/>
                  </a:lnTo>
                  <a:lnTo>
                    <a:pt x="310" y="7"/>
                  </a:lnTo>
                  <a:close/>
                  <a:moveTo>
                    <a:pt x="260" y="7"/>
                  </a:moveTo>
                  <a:lnTo>
                    <a:pt x="231" y="7"/>
                  </a:lnTo>
                  <a:lnTo>
                    <a:pt x="231" y="0"/>
                  </a:lnTo>
                  <a:lnTo>
                    <a:pt x="260" y="0"/>
                  </a:lnTo>
                  <a:lnTo>
                    <a:pt x="260" y="7"/>
                  </a:lnTo>
                  <a:close/>
                  <a:moveTo>
                    <a:pt x="210" y="7"/>
                  </a:moveTo>
                  <a:lnTo>
                    <a:pt x="181" y="7"/>
                  </a:lnTo>
                  <a:lnTo>
                    <a:pt x="181" y="0"/>
                  </a:lnTo>
                  <a:lnTo>
                    <a:pt x="210" y="0"/>
                  </a:lnTo>
                  <a:lnTo>
                    <a:pt x="210" y="7"/>
                  </a:lnTo>
                  <a:close/>
                  <a:moveTo>
                    <a:pt x="159" y="7"/>
                  </a:moveTo>
                  <a:lnTo>
                    <a:pt x="131" y="7"/>
                  </a:lnTo>
                  <a:lnTo>
                    <a:pt x="131" y="0"/>
                  </a:lnTo>
                  <a:lnTo>
                    <a:pt x="159" y="0"/>
                  </a:lnTo>
                  <a:lnTo>
                    <a:pt x="159" y="7"/>
                  </a:lnTo>
                  <a:close/>
                  <a:moveTo>
                    <a:pt x="109" y="7"/>
                  </a:moveTo>
                  <a:lnTo>
                    <a:pt x="80" y="7"/>
                  </a:lnTo>
                  <a:lnTo>
                    <a:pt x="80" y="0"/>
                  </a:lnTo>
                  <a:lnTo>
                    <a:pt x="109" y="0"/>
                  </a:lnTo>
                  <a:lnTo>
                    <a:pt x="109" y="7"/>
                  </a:lnTo>
                  <a:close/>
                  <a:moveTo>
                    <a:pt x="59" y="7"/>
                  </a:moveTo>
                  <a:lnTo>
                    <a:pt x="30" y="7"/>
                  </a:lnTo>
                  <a:lnTo>
                    <a:pt x="30" y="0"/>
                  </a:lnTo>
                  <a:lnTo>
                    <a:pt x="59" y="0"/>
                  </a:lnTo>
                  <a:lnTo>
                    <a:pt x="59" y="7"/>
                  </a:lnTo>
                  <a:close/>
                  <a:moveTo>
                    <a:pt x="8" y="7"/>
                  </a:moveTo>
                  <a:lnTo>
                    <a:pt x="4" y="7"/>
                  </a:lnTo>
                  <a:lnTo>
                    <a:pt x="7" y="3"/>
                  </a:lnTo>
                  <a:lnTo>
                    <a:pt x="7" y="26"/>
                  </a:lnTo>
                  <a:lnTo>
                    <a:pt x="0" y="26"/>
                  </a:lnTo>
                  <a:lnTo>
                    <a:pt x="0" y="0"/>
                  </a:lnTo>
                  <a:lnTo>
                    <a:pt x="8" y="0"/>
                  </a:lnTo>
                  <a:lnTo>
                    <a:pt x="8" y="7"/>
                  </a:lnTo>
                  <a:close/>
                  <a:moveTo>
                    <a:pt x="7" y="47"/>
                  </a:moveTo>
                  <a:lnTo>
                    <a:pt x="7" y="74"/>
                  </a:lnTo>
                  <a:lnTo>
                    <a:pt x="0" y="74"/>
                  </a:lnTo>
                  <a:lnTo>
                    <a:pt x="0" y="47"/>
                  </a:lnTo>
                  <a:lnTo>
                    <a:pt x="7" y="47"/>
                  </a:lnTo>
                  <a:close/>
                  <a:moveTo>
                    <a:pt x="7" y="95"/>
                  </a:moveTo>
                  <a:lnTo>
                    <a:pt x="7" y="122"/>
                  </a:lnTo>
                  <a:lnTo>
                    <a:pt x="0" y="122"/>
                  </a:lnTo>
                  <a:lnTo>
                    <a:pt x="0" y="95"/>
                  </a:lnTo>
                  <a:lnTo>
                    <a:pt x="7" y="95"/>
                  </a:lnTo>
                  <a:close/>
                  <a:moveTo>
                    <a:pt x="7" y="143"/>
                  </a:moveTo>
                  <a:lnTo>
                    <a:pt x="7" y="171"/>
                  </a:lnTo>
                  <a:lnTo>
                    <a:pt x="0" y="171"/>
                  </a:lnTo>
                  <a:lnTo>
                    <a:pt x="0" y="143"/>
                  </a:lnTo>
                  <a:lnTo>
                    <a:pt x="7" y="143"/>
                  </a:lnTo>
                  <a:close/>
                  <a:moveTo>
                    <a:pt x="7" y="191"/>
                  </a:moveTo>
                  <a:lnTo>
                    <a:pt x="7" y="219"/>
                  </a:lnTo>
                  <a:lnTo>
                    <a:pt x="0" y="219"/>
                  </a:lnTo>
                  <a:lnTo>
                    <a:pt x="0" y="191"/>
                  </a:lnTo>
                  <a:lnTo>
                    <a:pt x="7" y="191"/>
                  </a:lnTo>
                  <a:close/>
                  <a:moveTo>
                    <a:pt x="7" y="239"/>
                  </a:moveTo>
                  <a:lnTo>
                    <a:pt x="7" y="267"/>
                  </a:lnTo>
                  <a:lnTo>
                    <a:pt x="0" y="267"/>
                  </a:lnTo>
                  <a:lnTo>
                    <a:pt x="0" y="239"/>
                  </a:lnTo>
                  <a:lnTo>
                    <a:pt x="7" y="239"/>
                  </a:lnTo>
                  <a:close/>
                  <a:moveTo>
                    <a:pt x="7" y="288"/>
                  </a:moveTo>
                  <a:lnTo>
                    <a:pt x="7" y="315"/>
                  </a:lnTo>
                  <a:lnTo>
                    <a:pt x="0" y="315"/>
                  </a:lnTo>
                  <a:lnTo>
                    <a:pt x="0" y="288"/>
                  </a:lnTo>
                  <a:lnTo>
                    <a:pt x="7" y="288"/>
                  </a:lnTo>
                  <a:close/>
                  <a:moveTo>
                    <a:pt x="7" y="336"/>
                  </a:moveTo>
                  <a:lnTo>
                    <a:pt x="7" y="363"/>
                  </a:lnTo>
                  <a:lnTo>
                    <a:pt x="0" y="363"/>
                  </a:lnTo>
                  <a:lnTo>
                    <a:pt x="0" y="336"/>
                  </a:lnTo>
                  <a:lnTo>
                    <a:pt x="7" y="336"/>
                  </a:lnTo>
                  <a:close/>
                  <a:moveTo>
                    <a:pt x="11" y="374"/>
                  </a:moveTo>
                  <a:lnTo>
                    <a:pt x="39" y="374"/>
                  </a:lnTo>
                  <a:lnTo>
                    <a:pt x="39" y="381"/>
                  </a:lnTo>
                  <a:lnTo>
                    <a:pt x="11" y="381"/>
                  </a:lnTo>
                  <a:lnTo>
                    <a:pt x="11" y="374"/>
                  </a:lnTo>
                  <a:close/>
                  <a:moveTo>
                    <a:pt x="61" y="374"/>
                  </a:moveTo>
                  <a:lnTo>
                    <a:pt x="90" y="374"/>
                  </a:lnTo>
                  <a:lnTo>
                    <a:pt x="90" y="381"/>
                  </a:lnTo>
                  <a:lnTo>
                    <a:pt x="61" y="381"/>
                  </a:lnTo>
                  <a:lnTo>
                    <a:pt x="61" y="374"/>
                  </a:lnTo>
                  <a:close/>
                  <a:moveTo>
                    <a:pt x="111" y="374"/>
                  </a:moveTo>
                  <a:lnTo>
                    <a:pt x="140" y="374"/>
                  </a:lnTo>
                  <a:lnTo>
                    <a:pt x="140" y="381"/>
                  </a:lnTo>
                  <a:lnTo>
                    <a:pt x="111" y="381"/>
                  </a:lnTo>
                  <a:lnTo>
                    <a:pt x="111" y="374"/>
                  </a:lnTo>
                  <a:close/>
                  <a:moveTo>
                    <a:pt x="161" y="374"/>
                  </a:moveTo>
                  <a:lnTo>
                    <a:pt x="190" y="374"/>
                  </a:lnTo>
                  <a:lnTo>
                    <a:pt x="190" y="381"/>
                  </a:lnTo>
                  <a:lnTo>
                    <a:pt x="161" y="381"/>
                  </a:lnTo>
                  <a:lnTo>
                    <a:pt x="161" y="374"/>
                  </a:lnTo>
                  <a:close/>
                  <a:moveTo>
                    <a:pt x="212" y="374"/>
                  </a:moveTo>
                  <a:lnTo>
                    <a:pt x="240" y="374"/>
                  </a:lnTo>
                  <a:lnTo>
                    <a:pt x="240" y="381"/>
                  </a:lnTo>
                  <a:lnTo>
                    <a:pt x="212" y="381"/>
                  </a:lnTo>
                  <a:lnTo>
                    <a:pt x="212" y="374"/>
                  </a:lnTo>
                  <a:close/>
                  <a:moveTo>
                    <a:pt x="262" y="374"/>
                  </a:moveTo>
                  <a:lnTo>
                    <a:pt x="291" y="374"/>
                  </a:lnTo>
                  <a:lnTo>
                    <a:pt x="291" y="381"/>
                  </a:lnTo>
                  <a:lnTo>
                    <a:pt x="262" y="381"/>
                  </a:lnTo>
                  <a:lnTo>
                    <a:pt x="262" y="374"/>
                  </a:lnTo>
                  <a:close/>
                  <a:moveTo>
                    <a:pt x="312" y="374"/>
                  </a:moveTo>
                  <a:lnTo>
                    <a:pt x="341" y="374"/>
                  </a:lnTo>
                  <a:lnTo>
                    <a:pt x="341" y="381"/>
                  </a:lnTo>
                  <a:lnTo>
                    <a:pt x="312" y="381"/>
                  </a:lnTo>
                  <a:lnTo>
                    <a:pt x="312" y="374"/>
                  </a:lnTo>
                  <a:close/>
                  <a:moveTo>
                    <a:pt x="363" y="374"/>
                  </a:moveTo>
                  <a:lnTo>
                    <a:pt x="391" y="374"/>
                  </a:lnTo>
                  <a:lnTo>
                    <a:pt x="391" y="381"/>
                  </a:lnTo>
                  <a:lnTo>
                    <a:pt x="363" y="381"/>
                  </a:lnTo>
                  <a:lnTo>
                    <a:pt x="363" y="374"/>
                  </a:lnTo>
                  <a:close/>
                  <a:moveTo>
                    <a:pt x="413" y="374"/>
                  </a:moveTo>
                  <a:lnTo>
                    <a:pt x="442" y="374"/>
                  </a:lnTo>
                  <a:lnTo>
                    <a:pt x="442" y="381"/>
                  </a:lnTo>
                  <a:lnTo>
                    <a:pt x="413" y="381"/>
                  </a:lnTo>
                  <a:lnTo>
                    <a:pt x="413" y="374"/>
                  </a:lnTo>
                  <a:close/>
                  <a:moveTo>
                    <a:pt x="463" y="374"/>
                  </a:moveTo>
                  <a:lnTo>
                    <a:pt x="492" y="374"/>
                  </a:lnTo>
                  <a:lnTo>
                    <a:pt x="492" y="381"/>
                  </a:lnTo>
                  <a:lnTo>
                    <a:pt x="463" y="381"/>
                  </a:lnTo>
                  <a:lnTo>
                    <a:pt x="463" y="374"/>
                  </a:lnTo>
                  <a:close/>
                  <a:moveTo>
                    <a:pt x="514" y="374"/>
                  </a:moveTo>
                  <a:lnTo>
                    <a:pt x="542" y="374"/>
                  </a:lnTo>
                  <a:lnTo>
                    <a:pt x="542" y="381"/>
                  </a:lnTo>
                  <a:lnTo>
                    <a:pt x="514" y="381"/>
                  </a:lnTo>
                  <a:lnTo>
                    <a:pt x="514" y="374"/>
                  </a:lnTo>
                  <a:close/>
                  <a:moveTo>
                    <a:pt x="564" y="374"/>
                  </a:moveTo>
                  <a:lnTo>
                    <a:pt x="593" y="374"/>
                  </a:lnTo>
                  <a:lnTo>
                    <a:pt x="593" y="381"/>
                  </a:lnTo>
                  <a:lnTo>
                    <a:pt x="564" y="381"/>
                  </a:lnTo>
                  <a:lnTo>
                    <a:pt x="564" y="374"/>
                  </a:lnTo>
                  <a:close/>
                  <a:moveTo>
                    <a:pt x="614" y="374"/>
                  </a:moveTo>
                  <a:lnTo>
                    <a:pt x="643" y="374"/>
                  </a:lnTo>
                  <a:lnTo>
                    <a:pt x="643" y="381"/>
                  </a:lnTo>
                  <a:lnTo>
                    <a:pt x="614" y="381"/>
                  </a:lnTo>
                  <a:lnTo>
                    <a:pt x="614" y="374"/>
                  </a:lnTo>
                  <a:close/>
                  <a:moveTo>
                    <a:pt x="664" y="374"/>
                  </a:moveTo>
                  <a:lnTo>
                    <a:pt x="693" y="374"/>
                  </a:lnTo>
                  <a:lnTo>
                    <a:pt x="693" y="381"/>
                  </a:lnTo>
                  <a:lnTo>
                    <a:pt x="664" y="381"/>
                  </a:lnTo>
                  <a:lnTo>
                    <a:pt x="664" y="374"/>
                  </a:lnTo>
                  <a:close/>
                  <a:moveTo>
                    <a:pt x="715" y="374"/>
                  </a:moveTo>
                  <a:lnTo>
                    <a:pt x="743" y="374"/>
                  </a:lnTo>
                  <a:lnTo>
                    <a:pt x="743" y="381"/>
                  </a:lnTo>
                  <a:lnTo>
                    <a:pt x="715" y="381"/>
                  </a:lnTo>
                  <a:lnTo>
                    <a:pt x="715" y="374"/>
                  </a:lnTo>
                  <a:close/>
                  <a:moveTo>
                    <a:pt x="765" y="374"/>
                  </a:moveTo>
                  <a:lnTo>
                    <a:pt x="794" y="374"/>
                  </a:lnTo>
                  <a:lnTo>
                    <a:pt x="794" y="381"/>
                  </a:lnTo>
                  <a:lnTo>
                    <a:pt x="765" y="381"/>
                  </a:lnTo>
                  <a:lnTo>
                    <a:pt x="765" y="374"/>
                  </a:lnTo>
                  <a:close/>
                  <a:moveTo>
                    <a:pt x="815" y="374"/>
                  </a:moveTo>
                  <a:lnTo>
                    <a:pt x="844" y="374"/>
                  </a:lnTo>
                  <a:lnTo>
                    <a:pt x="844" y="381"/>
                  </a:lnTo>
                  <a:lnTo>
                    <a:pt x="815" y="381"/>
                  </a:lnTo>
                  <a:lnTo>
                    <a:pt x="815" y="374"/>
                  </a:lnTo>
                  <a:close/>
                  <a:moveTo>
                    <a:pt x="866" y="374"/>
                  </a:moveTo>
                  <a:lnTo>
                    <a:pt x="894" y="374"/>
                  </a:lnTo>
                  <a:lnTo>
                    <a:pt x="894" y="381"/>
                  </a:lnTo>
                  <a:lnTo>
                    <a:pt x="866" y="381"/>
                  </a:lnTo>
                  <a:lnTo>
                    <a:pt x="866" y="374"/>
                  </a:lnTo>
                  <a:close/>
                  <a:moveTo>
                    <a:pt x="916" y="374"/>
                  </a:moveTo>
                  <a:lnTo>
                    <a:pt x="945" y="374"/>
                  </a:lnTo>
                  <a:lnTo>
                    <a:pt x="945" y="381"/>
                  </a:lnTo>
                  <a:lnTo>
                    <a:pt x="916" y="381"/>
                  </a:lnTo>
                  <a:lnTo>
                    <a:pt x="916" y="374"/>
                  </a:lnTo>
                  <a:close/>
                  <a:moveTo>
                    <a:pt x="966" y="374"/>
                  </a:moveTo>
                  <a:lnTo>
                    <a:pt x="995" y="374"/>
                  </a:lnTo>
                  <a:lnTo>
                    <a:pt x="995" y="381"/>
                  </a:lnTo>
                  <a:lnTo>
                    <a:pt x="966" y="381"/>
                  </a:lnTo>
                  <a:lnTo>
                    <a:pt x="966" y="374"/>
                  </a:lnTo>
                  <a:close/>
                  <a:moveTo>
                    <a:pt x="1016" y="374"/>
                  </a:moveTo>
                  <a:lnTo>
                    <a:pt x="1045" y="374"/>
                  </a:lnTo>
                  <a:lnTo>
                    <a:pt x="1045" y="381"/>
                  </a:lnTo>
                  <a:lnTo>
                    <a:pt x="1016" y="381"/>
                  </a:lnTo>
                  <a:lnTo>
                    <a:pt x="1016" y="374"/>
                  </a:lnTo>
                  <a:close/>
                  <a:moveTo>
                    <a:pt x="1067" y="374"/>
                  </a:moveTo>
                  <a:lnTo>
                    <a:pt x="1095" y="374"/>
                  </a:lnTo>
                  <a:lnTo>
                    <a:pt x="1095" y="381"/>
                  </a:lnTo>
                  <a:lnTo>
                    <a:pt x="1067" y="381"/>
                  </a:lnTo>
                  <a:lnTo>
                    <a:pt x="1067" y="374"/>
                  </a:lnTo>
                  <a:close/>
                  <a:moveTo>
                    <a:pt x="1117" y="374"/>
                  </a:moveTo>
                  <a:lnTo>
                    <a:pt x="1146" y="374"/>
                  </a:lnTo>
                  <a:lnTo>
                    <a:pt x="1146" y="381"/>
                  </a:lnTo>
                  <a:lnTo>
                    <a:pt x="1117" y="381"/>
                  </a:lnTo>
                  <a:lnTo>
                    <a:pt x="1117" y="374"/>
                  </a:lnTo>
                  <a:close/>
                  <a:moveTo>
                    <a:pt x="1167" y="374"/>
                  </a:moveTo>
                  <a:lnTo>
                    <a:pt x="1196" y="374"/>
                  </a:lnTo>
                  <a:lnTo>
                    <a:pt x="1196" y="381"/>
                  </a:lnTo>
                  <a:lnTo>
                    <a:pt x="1167" y="381"/>
                  </a:lnTo>
                  <a:lnTo>
                    <a:pt x="1167" y="374"/>
                  </a:lnTo>
                  <a:close/>
                  <a:moveTo>
                    <a:pt x="1218" y="374"/>
                  </a:moveTo>
                  <a:lnTo>
                    <a:pt x="1246" y="374"/>
                  </a:lnTo>
                  <a:lnTo>
                    <a:pt x="1246" y="381"/>
                  </a:lnTo>
                  <a:lnTo>
                    <a:pt x="1218" y="381"/>
                  </a:lnTo>
                  <a:lnTo>
                    <a:pt x="1218" y="374"/>
                  </a:lnTo>
                  <a:close/>
                  <a:moveTo>
                    <a:pt x="1268" y="374"/>
                  </a:moveTo>
                  <a:lnTo>
                    <a:pt x="1297" y="374"/>
                  </a:lnTo>
                  <a:lnTo>
                    <a:pt x="1297" y="381"/>
                  </a:lnTo>
                  <a:lnTo>
                    <a:pt x="1268" y="381"/>
                  </a:lnTo>
                  <a:lnTo>
                    <a:pt x="1268" y="374"/>
                  </a:lnTo>
                  <a:close/>
                  <a:moveTo>
                    <a:pt x="1318" y="374"/>
                  </a:moveTo>
                  <a:lnTo>
                    <a:pt x="1347" y="374"/>
                  </a:lnTo>
                  <a:lnTo>
                    <a:pt x="1347" y="381"/>
                  </a:lnTo>
                  <a:lnTo>
                    <a:pt x="1318" y="381"/>
                  </a:lnTo>
                  <a:lnTo>
                    <a:pt x="1318" y="374"/>
                  </a:lnTo>
                  <a:close/>
                  <a:moveTo>
                    <a:pt x="1368" y="374"/>
                  </a:moveTo>
                  <a:lnTo>
                    <a:pt x="1397" y="374"/>
                  </a:lnTo>
                  <a:lnTo>
                    <a:pt x="1397" y="381"/>
                  </a:lnTo>
                  <a:lnTo>
                    <a:pt x="1368" y="381"/>
                  </a:lnTo>
                  <a:lnTo>
                    <a:pt x="1368" y="374"/>
                  </a:lnTo>
                  <a:close/>
                  <a:moveTo>
                    <a:pt x="1419" y="374"/>
                  </a:moveTo>
                  <a:lnTo>
                    <a:pt x="1448" y="374"/>
                  </a:lnTo>
                  <a:lnTo>
                    <a:pt x="1448" y="381"/>
                  </a:lnTo>
                  <a:lnTo>
                    <a:pt x="1419" y="381"/>
                  </a:lnTo>
                  <a:lnTo>
                    <a:pt x="1419" y="374"/>
                  </a:lnTo>
                  <a:close/>
                  <a:moveTo>
                    <a:pt x="1469" y="374"/>
                  </a:moveTo>
                  <a:lnTo>
                    <a:pt x="1498" y="374"/>
                  </a:lnTo>
                  <a:lnTo>
                    <a:pt x="1498" y="381"/>
                  </a:lnTo>
                  <a:lnTo>
                    <a:pt x="1469" y="381"/>
                  </a:lnTo>
                  <a:lnTo>
                    <a:pt x="1469" y="374"/>
                  </a:lnTo>
                  <a:close/>
                  <a:moveTo>
                    <a:pt x="1519" y="374"/>
                  </a:moveTo>
                  <a:lnTo>
                    <a:pt x="1548" y="374"/>
                  </a:lnTo>
                  <a:lnTo>
                    <a:pt x="1548" y="381"/>
                  </a:lnTo>
                  <a:lnTo>
                    <a:pt x="1519" y="381"/>
                  </a:lnTo>
                  <a:lnTo>
                    <a:pt x="1519" y="374"/>
                  </a:lnTo>
                  <a:close/>
                  <a:moveTo>
                    <a:pt x="1570" y="374"/>
                  </a:moveTo>
                  <a:lnTo>
                    <a:pt x="1598" y="374"/>
                  </a:lnTo>
                  <a:lnTo>
                    <a:pt x="1598" y="381"/>
                  </a:lnTo>
                  <a:lnTo>
                    <a:pt x="1570" y="381"/>
                  </a:lnTo>
                  <a:lnTo>
                    <a:pt x="1570" y="374"/>
                  </a:lnTo>
                  <a:close/>
                  <a:moveTo>
                    <a:pt x="1620" y="374"/>
                  </a:moveTo>
                  <a:lnTo>
                    <a:pt x="1649" y="374"/>
                  </a:lnTo>
                  <a:lnTo>
                    <a:pt x="1649" y="381"/>
                  </a:lnTo>
                  <a:lnTo>
                    <a:pt x="1620" y="381"/>
                  </a:lnTo>
                  <a:lnTo>
                    <a:pt x="1620" y="374"/>
                  </a:lnTo>
                  <a:close/>
                  <a:moveTo>
                    <a:pt x="1670" y="374"/>
                  </a:moveTo>
                  <a:lnTo>
                    <a:pt x="1699" y="374"/>
                  </a:lnTo>
                  <a:lnTo>
                    <a:pt x="1699" y="381"/>
                  </a:lnTo>
                  <a:lnTo>
                    <a:pt x="1670" y="381"/>
                  </a:lnTo>
                  <a:lnTo>
                    <a:pt x="1670" y="374"/>
                  </a:lnTo>
                  <a:close/>
                  <a:moveTo>
                    <a:pt x="1720" y="374"/>
                  </a:moveTo>
                  <a:lnTo>
                    <a:pt x="1749" y="374"/>
                  </a:lnTo>
                  <a:lnTo>
                    <a:pt x="1749" y="381"/>
                  </a:lnTo>
                  <a:lnTo>
                    <a:pt x="1720" y="381"/>
                  </a:lnTo>
                  <a:lnTo>
                    <a:pt x="1720" y="374"/>
                  </a:lnTo>
                  <a:close/>
                  <a:moveTo>
                    <a:pt x="1771" y="374"/>
                  </a:moveTo>
                  <a:lnTo>
                    <a:pt x="1800" y="374"/>
                  </a:lnTo>
                  <a:lnTo>
                    <a:pt x="1800" y="381"/>
                  </a:lnTo>
                  <a:lnTo>
                    <a:pt x="1771" y="381"/>
                  </a:lnTo>
                  <a:lnTo>
                    <a:pt x="1771" y="374"/>
                  </a:lnTo>
                  <a:close/>
                  <a:moveTo>
                    <a:pt x="1821" y="374"/>
                  </a:moveTo>
                  <a:lnTo>
                    <a:pt x="1850" y="374"/>
                  </a:lnTo>
                  <a:lnTo>
                    <a:pt x="1850" y="381"/>
                  </a:lnTo>
                  <a:lnTo>
                    <a:pt x="1821" y="381"/>
                  </a:lnTo>
                  <a:lnTo>
                    <a:pt x="1821" y="374"/>
                  </a:lnTo>
                  <a:close/>
                  <a:moveTo>
                    <a:pt x="1866" y="375"/>
                  </a:moveTo>
                  <a:lnTo>
                    <a:pt x="1866" y="348"/>
                  </a:lnTo>
                  <a:lnTo>
                    <a:pt x="1873" y="348"/>
                  </a:lnTo>
                  <a:lnTo>
                    <a:pt x="1873" y="375"/>
                  </a:lnTo>
                  <a:lnTo>
                    <a:pt x="1866" y="375"/>
                  </a:lnTo>
                  <a:close/>
                  <a:moveTo>
                    <a:pt x="1866" y="327"/>
                  </a:moveTo>
                  <a:lnTo>
                    <a:pt x="1866" y="299"/>
                  </a:lnTo>
                  <a:lnTo>
                    <a:pt x="1873" y="299"/>
                  </a:lnTo>
                  <a:lnTo>
                    <a:pt x="1873" y="327"/>
                  </a:lnTo>
                  <a:lnTo>
                    <a:pt x="1866" y="327"/>
                  </a:lnTo>
                  <a:close/>
                  <a:moveTo>
                    <a:pt x="1866" y="279"/>
                  </a:moveTo>
                  <a:lnTo>
                    <a:pt x="1866" y="251"/>
                  </a:lnTo>
                  <a:lnTo>
                    <a:pt x="1873" y="251"/>
                  </a:lnTo>
                  <a:lnTo>
                    <a:pt x="1873" y="279"/>
                  </a:lnTo>
                  <a:lnTo>
                    <a:pt x="1866" y="279"/>
                  </a:lnTo>
                  <a:close/>
                  <a:moveTo>
                    <a:pt x="1866" y="231"/>
                  </a:moveTo>
                  <a:lnTo>
                    <a:pt x="1866" y="203"/>
                  </a:lnTo>
                  <a:lnTo>
                    <a:pt x="1873" y="203"/>
                  </a:lnTo>
                  <a:lnTo>
                    <a:pt x="1873" y="231"/>
                  </a:lnTo>
                  <a:lnTo>
                    <a:pt x="1866" y="231"/>
                  </a:lnTo>
                  <a:close/>
                  <a:moveTo>
                    <a:pt x="1866" y="182"/>
                  </a:moveTo>
                  <a:lnTo>
                    <a:pt x="1866" y="155"/>
                  </a:lnTo>
                  <a:lnTo>
                    <a:pt x="1873" y="155"/>
                  </a:lnTo>
                  <a:lnTo>
                    <a:pt x="1873" y="182"/>
                  </a:lnTo>
                  <a:lnTo>
                    <a:pt x="1866" y="182"/>
                  </a:lnTo>
                  <a:close/>
                  <a:moveTo>
                    <a:pt x="1866" y="134"/>
                  </a:moveTo>
                  <a:lnTo>
                    <a:pt x="1866" y="107"/>
                  </a:lnTo>
                  <a:lnTo>
                    <a:pt x="1873" y="107"/>
                  </a:lnTo>
                  <a:lnTo>
                    <a:pt x="1873" y="134"/>
                  </a:lnTo>
                  <a:lnTo>
                    <a:pt x="1866" y="134"/>
                  </a:lnTo>
                  <a:close/>
                  <a:moveTo>
                    <a:pt x="1866" y="86"/>
                  </a:moveTo>
                  <a:lnTo>
                    <a:pt x="1866" y="59"/>
                  </a:lnTo>
                  <a:lnTo>
                    <a:pt x="1873" y="59"/>
                  </a:lnTo>
                  <a:lnTo>
                    <a:pt x="1873" y="86"/>
                  </a:lnTo>
                  <a:lnTo>
                    <a:pt x="1866" y="86"/>
                  </a:lnTo>
                  <a:close/>
                  <a:moveTo>
                    <a:pt x="1866" y="38"/>
                  </a:moveTo>
                  <a:lnTo>
                    <a:pt x="1866" y="10"/>
                  </a:lnTo>
                  <a:lnTo>
                    <a:pt x="1873" y="10"/>
                  </a:lnTo>
                  <a:lnTo>
                    <a:pt x="1873" y="38"/>
                  </a:lnTo>
                  <a:lnTo>
                    <a:pt x="1866" y="38"/>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Rectangle 92">
              <a:extLst>
                <a:ext uri="{FF2B5EF4-FFF2-40B4-BE49-F238E27FC236}">
                  <a16:creationId xmlns:a16="http://schemas.microsoft.com/office/drawing/2014/main" id="{57A675AE-58BF-F174-EC41-EAA2940808C5}"/>
                </a:ext>
              </a:extLst>
            </p:cNvPr>
            <p:cNvSpPr>
              <a:spLocks noChangeArrowheads="1"/>
            </p:cNvSpPr>
            <p:nvPr/>
          </p:nvSpPr>
          <p:spPr bwMode="auto">
            <a:xfrm>
              <a:off x="2952750" y="3914776"/>
              <a:ext cx="150653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・対象とする農用地、施設の範囲、数量、位置を記載する。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1" name="Rectangle 93">
              <a:extLst>
                <a:ext uri="{FF2B5EF4-FFF2-40B4-BE49-F238E27FC236}">
                  <a16:creationId xmlns:a16="http://schemas.microsoft.com/office/drawing/2014/main" id="{26A38521-D74F-BDBA-CDAB-39AD0537713B}"/>
                </a:ext>
              </a:extLst>
            </p:cNvPr>
            <p:cNvSpPr>
              <a:spLocks noChangeArrowheads="1"/>
            </p:cNvSpPr>
            <p:nvPr/>
          </p:nvSpPr>
          <p:spPr bwMode="auto">
            <a:xfrm>
              <a:off x="5789612" y="3914776"/>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2" name="Rectangle 94">
              <a:extLst>
                <a:ext uri="{FF2B5EF4-FFF2-40B4-BE49-F238E27FC236}">
                  <a16:creationId xmlns:a16="http://schemas.microsoft.com/office/drawing/2014/main" id="{F60AC4B7-2342-D58F-92DB-CA167C71D7F6}"/>
                </a:ext>
              </a:extLst>
            </p:cNvPr>
            <p:cNvSpPr>
              <a:spLocks noChangeArrowheads="1"/>
            </p:cNvSpPr>
            <p:nvPr/>
          </p:nvSpPr>
          <p:spPr bwMode="auto">
            <a:xfrm>
              <a:off x="2952750" y="4046539"/>
              <a:ext cx="150653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・「その他施設等」には、鳥獣害防止施設、防風林等その他</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3" name="Rectangle 95">
              <a:extLst>
                <a:ext uri="{FF2B5EF4-FFF2-40B4-BE49-F238E27FC236}">
                  <a16:creationId xmlns:a16="http://schemas.microsoft.com/office/drawing/2014/main" id="{DB6C7074-C956-0616-D582-93F02A780C81}"/>
                </a:ext>
              </a:extLst>
            </p:cNvPr>
            <p:cNvSpPr>
              <a:spLocks noChangeArrowheads="1"/>
            </p:cNvSpPr>
            <p:nvPr/>
          </p:nvSpPr>
          <p:spPr bwMode="auto">
            <a:xfrm>
              <a:off x="3059112" y="4176714"/>
              <a:ext cx="12985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の地域で保全管理していく施設について記載する。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4" name="Rectangle 96">
              <a:extLst>
                <a:ext uri="{FF2B5EF4-FFF2-40B4-BE49-F238E27FC236}">
                  <a16:creationId xmlns:a16="http://schemas.microsoft.com/office/drawing/2014/main" id="{D008FC45-4E13-3A37-783A-9FEB4693FA09}"/>
                </a:ext>
              </a:extLst>
            </p:cNvPr>
            <p:cNvSpPr>
              <a:spLocks noChangeArrowheads="1"/>
            </p:cNvSpPr>
            <p:nvPr/>
          </p:nvSpPr>
          <p:spPr bwMode="auto">
            <a:xfrm>
              <a:off x="5489574" y="4176714"/>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5" name="Freeform 97">
              <a:extLst>
                <a:ext uri="{FF2B5EF4-FFF2-40B4-BE49-F238E27FC236}">
                  <a16:creationId xmlns:a16="http://schemas.microsoft.com/office/drawing/2014/main" id="{FC20A09C-11BE-0770-4915-E9C385953BD5}"/>
                </a:ext>
              </a:extLst>
            </p:cNvPr>
            <p:cNvSpPr>
              <a:spLocks noEditPoints="1"/>
            </p:cNvSpPr>
            <p:nvPr/>
          </p:nvSpPr>
          <p:spPr bwMode="auto">
            <a:xfrm>
              <a:off x="3624262" y="4735514"/>
              <a:ext cx="2233612" cy="311150"/>
            </a:xfrm>
            <a:custGeom>
              <a:avLst/>
              <a:gdLst>
                <a:gd name="T0" fmla="*/ 1353 w 1407"/>
                <a:gd name="T1" fmla="*/ 7 h 196"/>
                <a:gd name="T2" fmla="*/ 1274 w 1407"/>
                <a:gd name="T3" fmla="*/ 7 h 196"/>
                <a:gd name="T4" fmla="*/ 1224 w 1407"/>
                <a:gd name="T5" fmla="*/ 0 h 196"/>
                <a:gd name="T6" fmla="*/ 1202 w 1407"/>
                <a:gd name="T7" fmla="*/ 0 h 196"/>
                <a:gd name="T8" fmla="*/ 1152 w 1407"/>
                <a:gd name="T9" fmla="*/ 7 h 196"/>
                <a:gd name="T10" fmla="*/ 1051 w 1407"/>
                <a:gd name="T11" fmla="*/ 7 h 196"/>
                <a:gd name="T12" fmla="*/ 972 w 1407"/>
                <a:gd name="T13" fmla="*/ 7 h 196"/>
                <a:gd name="T14" fmla="*/ 922 w 1407"/>
                <a:gd name="T15" fmla="*/ 0 h 196"/>
                <a:gd name="T16" fmla="*/ 900 w 1407"/>
                <a:gd name="T17" fmla="*/ 0 h 196"/>
                <a:gd name="T18" fmla="*/ 850 w 1407"/>
                <a:gd name="T19" fmla="*/ 7 h 196"/>
                <a:gd name="T20" fmla="*/ 749 w 1407"/>
                <a:gd name="T21" fmla="*/ 7 h 196"/>
                <a:gd name="T22" fmla="*/ 670 w 1407"/>
                <a:gd name="T23" fmla="*/ 7 h 196"/>
                <a:gd name="T24" fmla="*/ 620 w 1407"/>
                <a:gd name="T25" fmla="*/ 0 h 196"/>
                <a:gd name="T26" fmla="*/ 599 w 1407"/>
                <a:gd name="T27" fmla="*/ 0 h 196"/>
                <a:gd name="T28" fmla="*/ 548 w 1407"/>
                <a:gd name="T29" fmla="*/ 7 h 196"/>
                <a:gd name="T30" fmla="*/ 448 w 1407"/>
                <a:gd name="T31" fmla="*/ 7 h 196"/>
                <a:gd name="T32" fmla="*/ 369 w 1407"/>
                <a:gd name="T33" fmla="*/ 7 h 196"/>
                <a:gd name="T34" fmla="*/ 318 w 1407"/>
                <a:gd name="T35" fmla="*/ 0 h 196"/>
                <a:gd name="T36" fmla="*/ 297 w 1407"/>
                <a:gd name="T37" fmla="*/ 0 h 196"/>
                <a:gd name="T38" fmla="*/ 247 w 1407"/>
                <a:gd name="T39" fmla="*/ 7 h 196"/>
                <a:gd name="T40" fmla="*/ 146 w 1407"/>
                <a:gd name="T41" fmla="*/ 7 h 196"/>
                <a:gd name="T42" fmla="*/ 67 w 1407"/>
                <a:gd name="T43" fmla="*/ 7 h 196"/>
                <a:gd name="T44" fmla="*/ 17 w 1407"/>
                <a:gd name="T45" fmla="*/ 0 h 196"/>
                <a:gd name="T46" fmla="*/ 0 w 1407"/>
                <a:gd name="T47" fmla="*/ 12 h 196"/>
                <a:gd name="T48" fmla="*/ 8 w 1407"/>
                <a:gd name="T49" fmla="*/ 60 h 196"/>
                <a:gd name="T50" fmla="*/ 8 w 1407"/>
                <a:gd name="T51" fmla="*/ 156 h 196"/>
                <a:gd name="T52" fmla="*/ 45 w 1407"/>
                <a:gd name="T53" fmla="*/ 189 h 196"/>
                <a:gd name="T54" fmla="*/ 96 w 1407"/>
                <a:gd name="T55" fmla="*/ 196 h 196"/>
                <a:gd name="T56" fmla="*/ 117 w 1407"/>
                <a:gd name="T57" fmla="*/ 196 h 196"/>
                <a:gd name="T58" fmla="*/ 167 w 1407"/>
                <a:gd name="T59" fmla="*/ 189 h 196"/>
                <a:gd name="T60" fmla="*/ 268 w 1407"/>
                <a:gd name="T61" fmla="*/ 189 h 196"/>
                <a:gd name="T62" fmla="*/ 347 w 1407"/>
                <a:gd name="T63" fmla="*/ 189 h 196"/>
                <a:gd name="T64" fmla="*/ 397 w 1407"/>
                <a:gd name="T65" fmla="*/ 196 h 196"/>
                <a:gd name="T66" fmla="*/ 419 w 1407"/>
                <a:gd name="T67" fmla="*/ 196 h 196"/>
                <a:gd name="T68" fmla="*/ 469 w 1407"/>
                <a:gd name="T69" fmla="*/ 189 h 196"/>
                <a:gd name="T70" fmla="*/ 570 w 1407"/>
                <a:gd name="T71" fmla="*/ 189 h 196"/>
                <a:gd name="T72" fmla="*/ 649 w 1407"/>
                <a:gd name="T73" fmla="*/ 189 h 196"/>
                <a:gd name="T74" fmla="*/ 699 w 1407"/>
                <a:gd name="T75" fmla="*/ 196 h 196"/>
                <a:gd name="T76" fmla="*/ 721 w 1407"/>
                <a:gd name="T77" fmla="*/ 196 h 196"/>
                <a:gd name="T78" fmla="*/ 771 w 1407"/>
                <a:gd name="T79" fmla="*/ 189 h 196"/>
                <a:gd name="T80" fmla="*/ 871 w 1407"/>
                <a:gd name="T81" fmla="*/ 189 h 196"/>
                <a:gd name="T82" fmla="*/ 950 w 1407"/>
                <a:gd name="T83" fmla="*/ 189 h 196"/>
                <a:gd name="T84" fmla="*/ 1001 w 1407"/>
                <a:gd name="T85" fmla="*/ 196 h 196"/>
                <a:gd name="T86" fmla="*/ 1022 w 1407"/>
                <a:gd name="T87" fmla="*/ 196 h 196"/>
                <a:gd name="T88" fmla="*/ 1073 w 1407"/>
                <a:gd name="T89" fmla="*/ 189 h 196"/>
                <a:gd name="T90" fmla="*/ 1173 w 1407"/>
                <a:gd name="T91" fmla="*/ 189 h 196"/>
                <a:gd name="T92" fmla="*/ 1252 w 1407"/>
                <a:gd name="T93" fmla="*/ 189 h 196"/>
                <a:gd name="T94" fmla="*/ 1302 w 1407"/>
                <a:gd name="T95" fmla="*/ 196 h 196"/>
                <a:gd name="T96" fmla="*/ 1324 w 1407"/>
                <a:gd name="T97" fmla="*/ 196 h 196"/>
                <a:gd name="T98" fmla="*/ 1374 w 1407"/>
                <a:gd name="T99" fmla="*/ 189 h 196"/>
                <a:gd name="T100" fmla="*/ 1400 w 1407"/>
                <a:gd name="T101" fmla="*/ 124 h 196"/>
                <a:gd name="T102" fmla="*/ 1400 w 1407"/>
                <a:gd name="T103" fmla="*/ 48 h 196"/>
                <a:gd name="T104" fmla="*/ 1407 w 1407"/>
                <a:gd name="T105" fmla="*/ 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7" h="196">
                  <a:moveTo>
                    <a:pt x="1403" y="7"/>
                  </a:moveTo>
                  <a:lnTo>
                    <a:pt x="1375" y="7"/>
                  </a:lnTo>
                  <a:lnTo>
                    <a:pt x="1375" y="0"/>
                  </a:lnTo>
                  <a:lnTo>
                    <a:pt x="1403" y="0"/>
                  </a:lnTo>
                  <a:lnTo>
                    <a:pt x="1403" y="7"/>
                  </a:lnTo>
                  <a:close/>
                  <a:moveTo>
                    <a:pt x="1353" y="7"/>
                  </a:moveTo>
                  <a:lnTo>
                    <a:pt x="1324" y="7"/>
                  </a:lnTo>
                  <a:lnTo>
                    <a:pt x="1324" y="0"/>
                  </a:lnTo>
                  <a:lnTo>
                    <a:pt x="1353" y="0"/>
                  </a:lnTo>
                  <a:lnTo>
                    <a:pt x="1353" y="7"/>
                  </a:lnTo>
                  <a:close/>
                  <a:moveTo>
                    <a:pt x="1303" y="7"/>
                  </a:moveTo>
                  <a:lnTo>
                    <a:pt x="1274" y="7"/>
                  </a:lnTo>
                  <a:lnTo>
                    <a:pt x="1274" y="0"/>
                  </a:lnTo>
                  <a:lnTo>
                    <a:pt x="1303" y="0"/>
                  </a:lnTo>
                  <a:lnTo>
                    <a:pt x="1303" y="7"/>
                  </a:lnTo>
                  <a:close/>
                  <a:moveTo>
                    <a:pt x="1252" y="7"/>
                  </a:moveTo>
                  <a:lnTo>
                    <a:pt x="1224" y="7"/>
                  </a:lnTo>
                  <a:lnTo>
                    <a:pt x="1224" y="0"/>
                  </a:lnTo>
                  <a:lnTo>
                    <a:pt x="1252" y="0"/>
                  </a:lnTo>
                  <a:lnTo>
                    <a:pt x="1252" y="7"/>
                  </a:lnTo>
                  <a:close/>
                  <a:moveTo>
                    <a:pt x="1202" y="7"/>
                  </a:moveTo>
                  <a:lnTo>
                    <a:pt x="1173" y="7"/>
                  </a:lnTo>
                  <a:lnTo>
                    <a:pt x="1173" y="0"/>
                  </a:lnTo>
                  <a:lnTo>
                    <a:pt x="1202" y="0"/>
                  </a:lnTo>
                  <a:lnTo>
                    <a:pt x="1202" y="7"/>
                  </a:lnTo>
                  <a:close/>
                  <a:moveTo>
                    <a:pt x="1152" y="7"/>
                  </a:moveTo>
                  <a:lnTo>
                    <a:pt x="1123" y="7"/>
                  </a:lnTo>
                  <a:lnTo>
                    <a:pt x="1123" y="0"/>
                  </a:lnTo>
                  <a:lnTo>
                    <a:pt x="1152" y="0"/>
                  </a:lnTo>
                  <a:lnTo>
                    <a:pt x="1152" y="7"/>
                  </a:lnTo>
                  <a:close/>
                  <a:moveTo>
                    <a:pt x="1101" y="7"/>
                  </a:moveTo>
                  <a:lnTo>
                    <a:pt x="1073" y="7"/>
                  </a:lnTo>
                  <a:lnTo>
                    <a:pt x="1073" y="0"/>
                  </a:lnTo>
                  <a:lnTo>
                    <a:pt x="1101" y="0"/>
                  </a:lnTo>
                  <a:lnTo>
                    <a:pt x="1101" y="7"/>
                  </a:lnTo>
                  <a:close/>
                  <a:moveTo>
                    <a:pt x="1051" y="7"/>
                  </a:moveTo>
                  <a:lnTo>
                    <a:pt x="1022" y="7"/>
                  </a:lnTo>
                  <a:lnTo>
                    <a:pt x="1022" y="0"/>
                  </a:lnTo>
                  <a:lnTo>
                    <a:pt x="1051" y="0"/>
                  </a:lnTo>
                  <a:lnTo>
                    <a:pt x="1051" y="7"/>
                  </a:lnTo>
                  <a:close/>
                  <a:moveTo>
                    <a:pt x="1001" y="7"/>
                  </a:moveTo>
                  <a:lnTo>
                    <a:pt x="972" y="7"/>
                  </a:lnTo>
                  <a:lnTo>
                    <a:pt x="972" y="0"/>
                  </a:lnTo>
                  <a:lnTo>
                    <a:pt x="1001" y="0"/>
                  </a:lnTo>
                  <a:lnTo>
                    <a:pt x="1001" y="7"/>
                  </a:lnTo>
                  <a:close/>
                  <a:moveTo>
                    <a:pt x="951" y="7"/>
                  </a:moveTo>
                  <a:lnTo>
                    <a:pt x="922" y="7"/>
                  </a:lnTo>
                  <a:lnTo>
                    <a:pt x="922" y="0"/>
                  </a:lnTo>
                  <a:lnTo>
                    <a:pt x="951" y="0"/>
                  </a:lnTo>
                  <a:lnTo>
                    <a:pt x="951" y="7"/>
                  </a:lnTo>
                  <a:close/>
                  <a:moveTo>
                    <a:pt x="900" y="7"/>
                  </a:moveTo>
                  <a:lnTo>
                    <a:pt x="872" y="7"/>
                  </a:lnTo>
                  <a:lnTo>
                    <a:pt x="872" y="0"/>
                  </a:lnTo>
                  <a:lnTo>
                    <a:pt x="900" y="0"/>
                  </a:lnTo>
                  <a:lnTo>
                    <a:pt x="900" y="7"/>
                  </a:lnTo>
                  <a:close/>
                  <a:moveTo>
                    <a:pt x="850" y="7"/>
                  </a:moveTo>
                  <a:lnTo>
                    <a:pt x="821" y="7"/>
                  </a:lnTo>
                  <a:lnTo>
                    <a:pt x="821" y="0"/>
                  </a:lnTo>
                  <a:lnTo>
                    <a:pt x="850" y="0"/>
                  </a:lnTo>
                  <a:lnTo>
                    <a:pt x="850" y="7"/>
                  </a:lnTo>
                  <a:close/>
                  <a:moveTo>
                    <a:pt x="800" y="7"/>
                  </a:moveTo>
                  <a:lnTo>
                    <a:pt x="771" y="7"/>
                  </a:lnTo>
                  <a:lnTo>
                    <a:pt x="771" y="0"/>
                  </a:lnTo>
                  <a:lnTo>
                    <a:pt x="800" y="0"/>
                  </a:lnTo>
                  <a:lnTo>
                    <a:pt x="800" y="7"/>
                  </a:lnTo>
                  <a:close/>
                  <a:moveTo>
                    <a:pt x="749" y="7"/>
                  </a:moveTo>
                  <a:lnTo>
                    <a:pt x="721" y="7"/>
                  </a:lnTo>
                  <a:lnTo>
                    <a:pt x="721" y="0"/>
                  </a:lnTo>
                  <a:lnTo>
                    <a:pt x="749" y="0"/>
                  </a:lnTo>
                  <a:lnTo>
                    <a:pt x="749" y="7"/>
                  </a:lnTo>
                  <a:close/>
                  <a:moveTo>
                    <a:pt x="699" y="7"/>
                  </a:moveTo>
                  <a:lnTo>
                    <a:pt x="670" y="7"/>
                  </a:lnTo>
                  <a:lnTo>
                    <a:pt x="670" y="0"/>
                  </a:lnTo>
                  <a:lnTo>
                    <a:pt x="699" y="0"/>
                  </a:lnTo>
                  <a:lnTo>
                    <a:pt x="699" y="7"/>
                  </a:lnTo>
                  <a:close/>
                  <a:moveTo>
                    <a:pt x="649" y="7"/>
                  </a:moveTo>
                  <a:lnTo>
                    <a:pt x="620" y="7"/>
                  </a:lnTo>
                  <a:lnTo>
                    <a:pt x="620" y="0"/>
                  </a:lnTo>
                  <a:lnTo>
                    <a:pt x="649" y="0"/>
                  </a:lnTo>
                  <a:lnTo>
                    <a:pt x="649" y="7"/>
                  </a:lnTo>
                  <a:close/>
                  <a:moveTo>
                    <a:pt x="599" y="7"/>
                  </a:moveTo>
                  <a:lnTo>
                    <a:pt x="570" y="7"/>
                  </a:lnTo>
                  <a:lnTo>
                    <a:pt x="570" y="0"/>
                  </a:lnTo>
                  <a:lnTo>
                    <a:pt x="599" y="0"/>
                  </a:lnTo>
                  <a:lnTo>
                    <a:pt x="599" y="7"/>
                  </a:lnTo>
                  <a:close/>
                  <a:moveTo>
                    <a:pt x="548" y="7"/>
                  </a:moveTo>
                  <a:lnTo>
                    <a:pt x="520" y="7"/>
                  </a:lnTo>
                  <a:lnTo>
                    <a:pt x="520" y="0"/>
                  </a:lnTo>
                  <a:lnTo>
                    <a:pt x="548" y="0"/>
                  </a:lnTo>
                  <a:lnTo>
                    <a:pt x="548" y="7"/>
                  </a:lnTo>
                  <a:close/>
                  <a:moveTo>
                    <a:pt x="498" y="7"/>
                  </a:moveTo>
                  <a:lnTo>
                    <a:pt x="469" y="7"/>
                  </a:lnTo>
                  <a:lnTo>
                    <a:pt x="469" y="0"/>
                  </a:lnTo>
                  <a:lnTo>
                    <a:pt x="498" y="0"/>
                  </a:lnTo>
                  <a:lnTo>
                    <a:pt x="498" y="7"/>
                  </a:lnTo>
                  <a:close/>
                  <a:moveTo>
                    <a:pt x="448" y="7"/>
                  </a:moveTo>
                  <a:lnTo>
                    <a:pt x="419" y="7"/>
                  </a:lnTo>
                  <a:lnTo>
                    <a:pt x="419" y="0"/>
                  </a:lnTo>
                  <a:lnTo>
                    <a:pt x="448" y="0"/>
                  </a:lnTo>
                  <a:lnTo>
                    <a:pt x="448" y="7"/>
                  </a:lnTo>
                  <a:close/>
                  <a:moveTo>
                    <a:pt x="397" y="7"/>
                  </a:moveTo>
                  <a:lnTo>
                    <a:pt x="369" y="7"/>
                  </a:lnTo>
                  <a:lnTo>
                    <a:pt x="369" y="0"/>
                  </a:lnTo>
                  <a:lnTo>
                    <a:pt x="397" y="0"/>
                  </a:lnTo>
                  <a:lnTo>
                    <a:pt x="397" y="7"/>
                  </a:lnTo>
                  <a:close/>
                  <a:moveTo>
                    <a:pt x="347" y="7"/>
                  </a:moveTo>
                  <a:lnTo>
                    <a:pt x="318" y="7"/>
                  </a:lnTo>
                  <a:lnTo>
                    <a:pt x="318" y="0"/>
                  </a:lnTo>
                  <a:lnTo>
                    <a:pt x="347" y="0"/>
                  </a:lnTo>
                  <a:lnTo>
                    <a:pt x="347" y="7"/>
                  </a:lnTo>
                  <a:close/>
                  <a:moveTo>
                    <a:pt x="297" y="7"/>
                  </a:moveTo>
                  <a:lnTo>
                    <a:pt x="268" y="7"/>
                  </a:lnTo>
                  <a:lnTo>
                    <a:pt x="268" y="0"/>
                  </a:lnTo>
                  <a:lnTo>
                    <a:pt x="297" y="0"/>
                  </a:lnTo>
                  <a:lnTo>
                    <a:pt x="297" y="7"/>
                  </a:lnTo>
                  <a:close/>
                  <a:moveTo>
                    <a:pt x="247" y="7"/>
                  </a:moveTo>
                  <a:lnTo>
                    <a:pt x="218" y="7"/>
                  </a:lnTo>
                  <a:lnTo>
                    <a:pt x="218" y="0"/>
                  </a:lnTo>
                  <a:lnTo>
                    <a:pt x="247" y="0"/>
                  </a:lnTo>
                  <a:lnTo>
                    <a:pt x="247" y="7"/>
                  </a:lnTo>
                  <a:close/>
                  <a:moveTo>
                    <a:pt x="196" y="7"/>
                  </a:moveTo>
                  <a:lnTo>
                    <a:pt x="168" y="7"/>
                  </a:lnTo>
                  <a:lnTo>
                    <a:pt x="168" y="0"/>
                  </a:lnTo>
                  <a:lnTo>
                    <a:pt x="196" y="0"/>
                  </a:lnTo>
                  <a:lnTo>
                    <a:pt x="196" y="7"/>
                  </a:lnTo>
                  <a:close/>
                  <a:moveTo>
                    <a:pt x="146" y="7"/>
                  </a:moveTo>
                  <a:lnTo>
                    <a:pt x="117" y="7"/>
                  </a:lnTo>
                  <a:lnTo>
                    <a:pt x="117" y="0"/>
                  </a:lnTo>
                  <a:lnTo>
                    <a:pt x="146" y="0"/>
                  </a:lnTo>
                  <a:lnTo>
                    <a:pt x="146" y="7"/>
                  </a:lnTo>
                  <a:close/>
                  <a:moveTo>
                    <a:pt x="96" y="7"/>
                  </a:moveTo>
                  <a:lnTo>
                    <a:pt x="67" y="7"/>
                  </a:lnTo>
                  <a:lnTo>
                    <a:pt x="67" y="0"/>
                  </a:lnTo>
                  <a:lnTo>
                    <a:pt x="96" y="0"/>
                  </a:lnTo>
                  <a:lnTo>
                    <a:pt x="96" y="7"/>
                  </a:lnTo>
                  <a:close/>
                  <a:moveTo>
                    <a:pt x="45" y="7"/>
                  </a:moveTo>
                  <a:lnTo>
                    <a:pt x="17" y="7"/>
                  </a:lnTo>
                  <a:lnTo>
                    <a:pt x="17" y="0"/>
                  </a:lnTo>
                  <a:lnTo>
                    <a:pt x="45" y="0"/>
                  </a:lnTo>
                  <a:lnTo>
                    <a:pt x="45" y="7"/>
                  </a:lnTo>
                  <a:close/>
                  <a:moveTo>
                    <a:pt x="8" y="12"/>
                  </a:moveTo>
                  <a:lnTo>
                    <a:pt x="8" y="39"/>
                  </a:lnTo>
                  <a:lnTo>
                    <a:pt x="0" y="39"/>
                  </a:lnTo>
                  <a:lnTo>
                    <a:pt x="0" y="12"/>
                  </a:lnTo>
                  <a:lnTo>
                    <a:pt x="8" y="12"/>
                  </a:lnTo>
                  <a:close/>
                  <a:moveTo>
                    <a:pt x="8" y="60"/>
                  </a:moveTo>
                  <a:lnTo>
                    <a:pt x="8" y="87"/>
                  </a:lnTo>
                  <a:lnTo>
                    <a:pt x="0" y="87"/>
                  </a:lnTo>
                  <a:lnTo>
                    <a:pt x="0" y="60"/>
                  </a:lnTo>
                  <a:lnTo>
                    <a:pt x="8" y="60"/>
                  </a:lnTo>
                  <a:close/>
                  <a:moveTo>
                    <a:pt x="8" y="108"/>
                  </a:moveTo>
                  <a:lnTo>
                    <a:pt x="8" y="135"/>
                  </a:lnTo>
                  <a:lnTo>
                    <a:pt x="0" y="135"/>
                  </a:lnTo>
                  <a:lnTo>
                    <a:pt x="0" y="108"/>
                  </a:lnTo>
                  <a:lnTo>
                    <a:pt x="8" y="108"/>
                  </a:lnTo>
                  <a:close/>
                  <a:moveTo>
                    <a:pt x="8" y="156"/>
                  </a:moveTo>
                  <a:lnTo>
                    <a:pt x="8" y="184"/>
                  </a:lnTo>
                  <a:lnTo>
                    <a:pt x="0" y="184"/>
                  </a:lnTo>
                  <a:lnTo>
                    <a:pt x="0" y="156"/>
                  </a:lnTo>
                  <a:lnTo>
                    <a:pt x="8" y="156"/>
                  </a:lnTo>
                  <a:close/>
                  <a:moveTo>
                    <a:pt x="16" y="189"/>
                  </a:moveTo>
                  <a:lnTo>
                    <a:pt x="45" y="189"/>
                  </a:lnTo>
                  <a:lnTo>
                    <a:pt x="45" y="196"/>
                  </a:lnTo>
                  <a:lnTo>
                    <a:pt x="16" y="196"/>
                  </a:lnTo>
                  <a:lnTo>
                    <a:pt x="16" y="189"/>
                  </a:lnTo>
                  <a:close/>
                  <a:moveTo>
                    <a:pt x="67" y="189"/>
                  </a:moveTo>
                  <a:lnTo>
                    <a:pt x="96" y="189"/>
                  </a:lnTo>
                  <a:lnTo>
                    <a:pt x="96" y="196"/>
                  </a:lnTo>
                  <a:lnTo>
                    <a:pt x="67" y="196"/>
                  </a:lnTo>
                  <a:lnTo>
                    <a:pt x="67" y="189"/>
                  </a:lnTo>
                  <a:close/>
                  <a:moveTo>
                    <a:pt x="117" y="189"/>
                  </a:moveTo>
                  <a:lnTo>
                    <a:pt x="146" y="189"/>
                  </a:lnTo>
                  <a:lnTo>
                    <a:pt x="146" y="196"/>
                  </a:lnTo>
                  <a:lnTo>
                    <a:pt x="117" y="196"/>
                  </a:lnTo>
                  <a:lnTo>
                    <a:pt x="117" y="189"/>
                  </a:lnTo>
                  <a:close/>
                  <a:moveTo>
                    <a:pt x="167" y="189"/>
                  </a:moveTo>
                  <a:lnTo>
                    <a:pt x="196" y="189"/>
                  </a:lnTo>
                  <a:lnTo>
                    <a:pt x="196" y="196"/>
                  </a:lnTo>
                  <a:lnTo>
                    <a:pt x="167" y="196"/>
                  </a:lnTo>
                  <a:lnTo>
                    <a:pt x="167" y="189"/>
                  </a:lnTo>
                  <a:close/>
                  <a:moveTo>
                    <a:pt x="218" y="189"/>
                  </a:moveTo>
                  <a:lnTo>
                    <a:pt x="246" y="189"/>
                  </a:lnTo>
                  <a:lnTo>
                    <a:pt x="246" y="196"/>
                  </a:lnTo>
                  <a:lnTo>
                    <a:pt x="218" y="196"/>
                  </a:lnTo>
                  <a:lnTo>
                    <a:pt x="218" y="189"/>
                  </a:lnTo>
                  <a:close/>
                  <a:moveTo>
                    <a:pt x="268" y="189"/>
                  </a:moveTo>
                  <a:lnTo>
                    <a:pt x="297" y="189"/>
                  </a:lnTo>
                  <a:lnTo>
                    <a:pt x="297" y="196"/>
                  </a:lnTo>
                  <a:lnTo>
                    <a:pt x="268" y="196"/>
                  </a:lnTo>
                  <a:lnTo>
                    <a:pt x="268" y="189"/>
                  </a:lnTo>
                  <a:close/>
                  <a:moveTo>
                    <a:pt x="318" y="189"/>
                  </a:moveTo>
                  <a:lnTo>
                    <a:pt x="347" y="189"/>
                  </a:lnTo>
                  <a:lnTo>
                    <a:pt x="347" y="196"/>
                  </a:lnTo>
                  <a:lnTo>
                    <a:pt x="318" y="196"/>
                  </a:lnTo>
                  <a:lnTo>
                    <a:pt x="318" y="189"/>
                  </a:lnTo>
                  <a:close/>
                  <a:moveTo>
                    <a:pt x="368" y="189"/>
                  </a:moveTo>
                  <a:lnTo>
                    <a:pt x="397" y="189"/>
                  </a:lnTo>
                  <a:lnTo>
                    <a:pt x="397" y="196"/>
                  </a:lnTo>
                  <a:lnTo>
                    <a:pt x="368" y="196"/>
                  </a:lnTo>
                  <a:lnTo>
                    <a:pt x="368" y="189"/>
                  </a:lnTo>
                  <a:close/>
                  <a:moveTo>
                    <a:pt x="419" y="189"/>
                  </a:moveTo>
                  <a:lnTo>
                    <a:pt x="448" y="189"/>
                  </a:lnTo>
                  <a:lnTo>
                    <a:pt x="448" y="196"/>
                  </a:lnTo>
                  <a:lnTo>
                    <a:pt x="419" y="196"/>
                  </a:lnTo>
                  <a:lnTo>
                    <a:pt x="419" y="189"/>
                  </a:lnTo>
                  <a:close/>
                  <a:moveTo>
                    <a:pt x="469" y="189"/>
                  </a:moveTo>
                  <a:lnTo>
                    <a:pt x="498" y="189"/>
                  </a:lnTo>
                  <a:lnTo>
                    <a:pt x="498" y="196"/>
                  </a:lnTo>
                  <a:lnTo>
                    <a:pt x="469" y="196"/>
                  </a:lnTo>
                  <a:lnTo>
                    <a:pt x="469" y="189"/>
                  </a:lnTo>
                  <a:close/>
                  <a:moveTo>
                    <a:pt x="519" y="189"/>
                  </a:moveTo>
                  <a:lnTo>
                    <a:pt x="548" y="189"/>
                  </a:lnTo>
                  <a:lnTo>
                    <a:pt x="548" y="196"/>
                  </a:lnTo>
                  <a:lnTo>
                    <a:pt x="519" y="196"/>
                  </a:lnTo>
                  <a:lnTo>
                    <a:pt x="519" y="189"/>
                  </a:lnTo>
                  <a:close/>
                  <a:moveTo>
                    <a:pt x="570" y="189"/>
                  </a:moveTo>
                  <a:lnTo>
                    <a:pt x="598" y="189"/>
                  </a:lnTo>
                  <a:lnTo>
                    <a:pt x="598" y="196"/>
                  </a:lnTo>
                  <a:lnTo>
                    <a:pt x="570" y="196"/>
                  </a:lnTo>
                  <a:lnTo>
                    <a:pt x="570" y="189"/>
                  </a:lnTo>
                  <a:close/>
                  <a:moveTo>
                    <a:pt x="620" y="189"/>
                  </a:moveTo>
                  <a:lnTo>
                    <a:pt x="649" y="189"/>
                  </a:lnTo>
                  <a:lnTo>
                    <a:pt x="649" y="196"/>
                  </a:lnTo>
                  <a:lnTo>
                    <a:pt x="620" y="196"/>
                  </a:lnTo>
                  <a:lnTo>
                    <a:pt x="620" y="189"/>
                  </a:lnTo>
                  <a:close/>
                  <a:moveTo>
                    <a:pt x="670" y="189"/>
                  </a:moveTo>
                  <a:lnTo>
                    <a:pt x="699" y="189"/>
                  </a:lnTo>
                  <a:lnTo>
                    <a:pt x="699" y="196"/>
                  </a:lnTo>
                  <a:lnTo>
                    <a:pt x="670" y="196"/>
                  </a:lnTo>
                  <a:lnTo>
                    <a:pt x="670" y="189"/>
                  </a:lnTo>
                  <a:close/>
                  <a:moveTo>
                    <a:pt x="721" y="189"/>
                  </a:moveTo>
                  <a:lnTo>
                    <a:pt x="749" y="189"/>
                  </a:lnTo>
                  <a:lnTo>
                    <a:pt x="749" y="196"/>
                  </a:lnTo>
                  <a:lnTo>
                    <a:pt x="721" y="196"/>
                  </a:lnTo>
                  <a:lnTo>
                    <a:pt x="721" y="189"/>
                  </a:lnTo>
                  <a:close/>
                  <a:moveTo>
                    <a:pt x="771" y="189"/>
                  </a:moveTo>
                  <a:lnTo>
                    <a:pt x="800" y="189"/>
                  </a:lnTo>
                  <a:lnTo>
                    <a:pt x="800" y="196"/>
                  </a:lnTo>
                  <a:lnTo>
                    <a:pt x="771" y="196"/>
                  </a:lnTo>
                  <a:lnTo>
                    <a:pt x="771" y="189"/>
                  </a:lnTo>
                  <a:close/>
                  <a:moveTo>
                    <a:pt x="821" y="189"/>
                  </a:moveTo>
                  <a:lnTo>
                    <a:pt x="850" y="189"/>
                  </a:lnTo>
                  <a:lnTo>
                    <a:pt x="850" y="196"/>
                  </a:lnTo>
                  <a:lnTo>
                    <a:pt x="821" y="196"/>
                  </a:lnTo>
                  <a:lnTo>
                    <a:pt x="821" y="189"/>
                  </a:lnTo>
                  <a:close/>
                  <a:moveTo>
                    <a:pt x="871" y="189"/>
                  </a:moveTo>
                  <a:lnTo>
                    <a:pt x="900" y="189"/>
                  </a:lnTo>
                  <a:lnTo>
                    <a:pt x="900" y="196"/>
                  </a:lnTo>
                  <a:lnTo>
                    <a:pt x="871" y="196"/>
                  </a:lnTo>
                  <a:lnTo>
                    <a:pt x="871" y="189"/>
                  </a:lnTo>
                  <a:close/>
                  <a:moveTo>
                    <a:pt x="922" y="189"/>
                  </a:moveTo>
                  <a:lnTo>
                    <a:pt x="950" y="189"/>
                  </a:lnTo>
                  <a:lnTo>
                    <a:pt x="950" y="196"/>
                  </a:lnTo>
                  <a:lnTo>
                    <a:pt x="922" y="196"/>
                  </a:lnTo>
                  <a:lnTo>
                    <a:pt x="922" y="189"/>
                  </a:lnTo>
                  <a:close/>
                  <a:moveTo>
                    <a:pt x="972" y="189"/>
                  </a:moveTo>
                  <a:lnTo>
                    <a:pt x="1001" y="189"/>
                  </a:lnTo>
                  <a:lnTo>
                    <a:pt x="1001" y="196"/>
                  </a:lnTo>
                  <a:lnTo>
                    <a:pt x="972" y="196"/>
                  </a:lnTo>
                  <a:lnTo>
                    <a:pt x="972" y="189"/>
                  </a:lnTo>
                  <a:close/>
                  <a:moveTo>
                    <a:pt x="1022" y="189"/>
                  </a:moveTo>
                  <a:lnTo>
                    <a:pt x="1051" y="189"/>
                  </a:lnTo>
                  <a:lnTo>
                    <a:pt x="1051" y="196"/>
                  </a:lnTo>
                  <a:lnTo>
                    <a:pt x="1022" y="196"/>
                  </a:lnTo>
                  <a:lnTo>
                    <a:pt x="1022" y="189"/>
                  </a:lnTo>
                  <a:close/>
                  <a:moveTo>
                    <a:pt x="1073" y="189"/>
                  </a:moveTo>
                  <a:lnTo>
                    <a:pt x="1101" y="189"/>
                  </a:lnTo>
                  <a:lnTo>
                    <a:pt x="1101" y="196"/>
                  </a:lnTo>
                  <a:lnTo>
                    <a:pt x="1073" y="196"/>
                  </a:lnTo>
                  <a:lnTo>
                    <a:pt x="1073" y="189"/>
                  </a:lnTo>
                  <a:close/>
                  <a:moveTo>
                    <a:pt x="1123" y="189"/>
                  </a:moveTo>
                  <a:lnTo>
                    <a:pt x="1152" y="189"/>
                  </a:lnTo>
                  <a:lnTo>
                    <a:pt x="1152" y="196"/>
                  </a:lnTo>
                  <a:lnTo>
                    <a:pt x="1123" y="196"/>
                  </a:lnTo>
                  <a:lnTo>
                    <a:pt x="1123" y="189"/>
                  </a:lnTo>
                  <a:close/>
                  <a:moveTo>
                    <a:pt x="1173" y="189"/>
                  </a:moveTo>
                  <a:lnTo>
                    <a:pt x="1202" y="189"/>
                  </a:lnTo>
                  <a:lnTo>
                    <a:pt x="1202" y="196"/>
                  </a:lnTo>
                  <a:lnTo>
                    <a:pt x="1173" y="196"/>
                  </a:lnTo>
                  <a:lnTo>
                    <a:pt x="1173" y="189"/>
                  </a:lnTo>
                  <a:close/>
                  <a:moveTo>
                    <a:pt x="1223" y="189"/>
                  </a:moveTo>
                  <a:lnTo>
                    <a:pt x="1252" y="189"/>
                  </a:lnTo>
                  <a:lnTo>
                    <a:pt x="1252" y="196"/>
                  </a:lnTo>
                  <a:lnTo>
                    <a:pt x="1223" y="196"/>
                  </a:lnTo>
                  <a:lnTo>
                    <a:pt x="1223" y="189"/>
                  </a:lnTo>
                  <a:close/>
                  <a:moveTo>
                    <a:pt x="1274" y="189"/>
                  </a:moveTo>
                  <a:lnTo>
                    <a:pt x="1302" y="189"/>
                  </a:lnTo>
                  <a:lnTo>
                    <a:pt x="1302" y="196"/>
                  </a:lnTo>
                  <a:lnTo>
                    <a:pt x="1274" y="196"/>
                  </a:lnTo>
                  <a:lnTo>
                    <a:pt x="1274" y="189"/>
                  </a:lnTo>
                  <a:close/>
                  <a:moveTo>
                    <a:pt x="1324" y="189"/>
                  </a:moveTo>
                  <a:lnTo>
                    <a:pt x="1353" y="189"/>
                  </a:lnTo>
                  <a:lnTo>
                    <a:pt x="1353" y="196"/>
                  </a:lnTo>
                  <a:lnTo>
                    <a:pt x="1324" y="196"/>
                  </a:lnTo>
                  <a:lnTo>
                    <a:pt x="1324" y="189"/>
                  </a:lnTo>
                  <a:close/>
                  <a:moveTo>
                    <a:pt x="1374" y="189"/>
                  </a:moveTo>
                  <a:lnTo>
                    <a:pt x="1403" y="189"/>
                  </a:lnTo>
                  <a:lnTo>
                    <a:pt x="1403" y="196"/>
                  </a:lnTo>
                  <a:lnTo>
                    <a:pt x="1374" y="196"/>
                  </a:lnTo>
                  <a:lnTo>
                    <a:pt x="1374" y="189"/>
                  </a:lnTo>
                  <a:close/>
                  <a:moveTo>
                    <a:pt x="1400" y="172"/>
                  </a:moveTo>
                  <a:lnTo>
                    <a:pt x="1400" y="144"/>
                  </a:lnTo>
                  <a:lnTo>
                    <a:pt x="1407" y="144"/>
                  </a:lnTo>
                  <a:lnTo>
                    <a:pt x="1407" y="172"/>
                  </a:lnTo>
                  <a:lnTo>
                    <a:pt x="1400" y="172"/>
                  </a:lnTo>
                  <a:close/>
                  <a:moveTo>
                    <a:pt x="1400" y="124"/>
                  </a:moveTo>
                  <a:lnTo>
                    <a:pt x="1400" y="96"/>
                  </a:lnTo>
                  <a:lnTo>
                    <a:pt x="1407" y="96"/>
                  </a:lnTo>
                  <a:lnTo>
                    <a:pt x="1407" y="124"/>
                  </a:lnTo>
                  <a:lnTo>
                    <a:pt x="1400" y="124"/>
                  </a:lnTo>
                  <a:close/>
                  <a:moveTo>
                    <a:pt x="1400" y="75"/>
                  </a:moveTo>
                  <a:lnTo>
                    <a:pt x="1400" y="48"/>
                  </a:lnTo>
                  <a:lnTo>
                    <a:pt x="1407" y="48"/>
                  </a:lnTo>
                  <a:lnTo>
                    <a:pt x="1407" y="75"/>
                  </a:lnTo>
                  <a:lnTo>
                    <a:pt x="1400" y="75"/>
                  </a:lnTo>
                  <a:close/>
                  <a:moveTo>
                    <a:pt x="1400" y="27"/>
                  </a:moveTo>
                  <a:lnTo>
                    <a:pt x="1400" y="3"/>
                  </a:lnTo>
                  <a:lnTo>
                    <a:pt x="1407" y="3"/>
                  </a:lnTo>
                  <a:lnTo>
                    <a:pt x="1407" y="27"/>
                  </a:lnTo>
                  <a:lnTo>
                    <a:pt x="1400" y="27"/>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Rectangle 98">
              <a:extLst>
                <a:ext uri="{FF2B5EF4-FFF2-40B4-BE49-F238E27FC236}">
                  <a16:creationId xmlns:a16="http://schemas.microsoft.com/office/drawing/2014/main" id="{46D0F3FB-3FC9-F13B-9219-A8D8D35955CA}"/>
                </a:ext>
              </a:extLst>
            </p:cNvPr>
            <p:cNvSpPr>
              <a:spLocks noChangeArrowheads="1"/>
            </p:cNvSpPr>
            <p:nvPr/>
          </p:nvSpPr>
          <p:spPr bwMode="auto">
            <a:xfrm>
              <a:off x="3694112" y="4824414"/>
              <a:ext cx="1090612"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・対象とする活動の範囲、内容を記載する。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7" name="Rectangle 99">
              <a:extLst>
                <a:ext uri="{FF2B5EF4-FFF2-40B4-BE49-F238E27FC236}">
                  <a16:creationId xmlns:a16="http://schemas.microsoft.com/office/drawing/2014/main" id="{2BA33009-5249-6314-AFE1-006E78CE9311}"/>
                </a:ext>
              </a:extLst>
            </p:cNvPr>
            <p:cNvSpPr>
              <a:spLocks noChangeArrowheads="1"/>
            </p:cNvSpPr>
            <p:nvPr/>
          </p:nvSpPr>
          <p:spPr bwMode="auto">
            <a:xfrm>
              <a:off x="5791199" y="4824414"/>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8" name="Freeform 100">
              <a:extLst>
                <a:ext uri="{FF2B5EF4-FFF2-40B4-BE49-F238E27FC236}">
                  <a16:creationId xmlns:a16="http://schemas.microsoft.com/office/drawing/2014/main" id="{4AE7AFFB-B15F-B5E2-BCD5-A01DE583B0C5}"/>
                </a:ext>
              </a:extLst>
            </p:cNvPr>
            <p:cNvSpPr>
              <a:spLocks noEditPoints="1"/>
            </p:cNvSpPr>
            <p:nvPr/>
          </p:nvSpPr>
          <p:spPr bwMode="auto">
            <a:xfrm>
              <a:off x="3624262" y="5784851"/>
              <a:ext cx="2233612" cy="439738"/>
            </a:xfrm>
            <a:custGeom>
              <a:avLst/>
              <a:gdLst>
                <a:gd name="T0" fmla="*/ 1353 w 1407"/>
                <a:gd name="T1" fmla="*/ 7 h 277"/>
                <a:gd name="T2" fmla="*/ 1274 w 1407"/>
                <a:gd name="T3" fmla="*/ 7 h 277"/>
                <a:gd name="T4" fmla="*/ 1224 w 1407"/>
                <a:gd name="T5" fmla="*/ 0 h 277"/>
                <a:gd name="T6" fmla="*/ 1202 w 1407"/>
                <a:gd name="T7" fmla="*/ 0 h 277"/>
                <a:gd name="T8" fmla="*/ 1152 w 1407"/>
                <a:gd name="T9" fmla="*/ 7 h 277"/>
                <a:gd name="T10" fmla="*/ 1051 w 1407"/>
                <a:gd name="T11" fmla="*/ 7 h 277"/>
                <a:gd name="T12" fmla="*/ 972 w 1407"/>
                <a:gd name="T13" fmla="*/ 7 h 277"/>
                <a:gd name="T14" fmla="*/ 922 w 1407"/>
                <a:gd name="T15" fmla="*/ 0 h 277"/>
                <a:gd name="T16" fmla="*/ 900 w 1407"/>
                <a:gd name="T17" fmla="*/ 0 h 277"/>
                <a:gd name="T18" fmla="*/ 850 w 1407"/>
                <a:gd name="T19" fmla="*/ 7 h 277"/>
                <a:gd name="T20" fmla="*/ 749 w 1407"/>
                <a:gd name="T21" fmla="*/ 7 h 277"/>
                <a:gd name="T22" fmla="*/ 670 w 1407"/>
                <a:gd name="T23" fmla="*/ 7 h 277"/>
                <a:gd name="T24" fmla="*/ 620 w 1407"/>
                <a:gd name="T25" fmla="*/ 0 h 277"/>
                <a:gd name="T26" fmla="*/ 599 w 1407"/>
                <a:gd name="T27" fmla="*/ 0 h 277"/>
                <a:gd name="T28" fmla="*/ 548 w 1407"/>
                <a:gd name="T29" fmla="*/ 7 h 277"/>
                <a:gd name="T30" fmla="*/ 448 w 1407"/>
                <a:gd name="T31" fmla="*/ 7 h 277"/>
                <a:gd name="T32" fmla="*/ 369 w 1407"/>
                <a:gd name="T33" fmla="*/ 7 h 277"/>
                <a:gd name="T34" fmla="*/ 318 w 1407"/>
                <a:gd name="T35" fmla="*/ 0 h 277"/>
                <a:gd name="T36" fmla="*/ 297 w 1407"/>
                <a:gd name="T37" fmla="*/ 0 h 277"/>
                <a:gd name="T38" fmla="*/ 247 w 1407"/>
                <a:gd name="T39" fmla="*/ 7 h 277"/>
                <a:gd name="T40" fmla="*/ 146 w 1407"/>
                <a:gd name="T41" fmla="*/ 7 h 277"/>
                <a:gd name="T42" fmla="*/ 67 w 1407"/>
                <a:gd name="T43" fmla="*/ 7 h 277"/>
                <a:gd name="T44" fmla="*/ 17 w 1407"/>
                <a:gd name="T45" fmla="*/ 0 h 277"/>
                <a:gd name="T46" fmla="*/ 0 w 1407"/>
                <a:gd name="T47" fmla="*/ 12 h 277"/>
                <a:gd name="T48" fmla="*/ 8 w 1407"/>
                <a:gd name="T49" fmla="*/ 60 h 277"/>
                <a:gd name="T50" fmla="*/ 8 w 1407"/>
                <a:gd name="T51" fmla="*/ 156 h 277"/>
                <a:gd name="T52" fmla="*/ 8 w 1407"/>
                <a:gd name="T53" fmla="*/ 232 h 277"/>
                <a:gd name="T54" fmla="*/ 4 w 1407"/>
                <a:gd name="T55" fmla="*/ 270 h 277"/>
                <a:gd name="T56" fmla="*/ 32 w 1407"/>
                <a:gd name="T57" fmla="*/ 270 h 277"/>
                <a:gd name="T58" fmla="*/ 111 w 1407"/>
                <a:gd name="T59" fmla="*/ 270 h 277"/>
                <a:gd name="T60" fmla="*/ 162 w 1407"/>
                <a:gd name="T61" fmla="*/ 277 h 277"/>
                <a:gd name="T62" fmla="*/ 183 w 1407"/>
                <a:gd name="T63" fmla="*/ 277 h 277"/>
                <a:gd name="T64" fmla="*/ 234 w 1407"/>
                <a:gd name="T65" fmla="*/ 270 h 277"/>
                <a:gd name="T66" fmla="*/ 334 w 1407"/>
                <a:gd name="T67" fmla="*/ 270 h 277"/>
                <a:gd name="T68" fmla="*/ 413 w 1407"/>
                <a:gd name="T69" fmla="*/ 270 h 277"/>
                <a:gd name="T70" fmla="*/ 464 w 1407"/>
                <a:gd name="T71" fmla="*/ 277 h 277"/>
                <a:gd name="T72" fmla="*/ 485 w 1407"/>
                <a:gd name="T73" fmla="*/ 277 h 277"/>
                <a:gd name="T74" fmla="*/ 535 w 1407"/>
                <a:gd name="T75" fmla="*/ 270 h 277"/>
                <a:gd name="T76" fmla="*/ 636 w 1407"/>
                <a:gd name="T77" fmla="*/ 270 h 277"/>
                <a:gd name="T78" fmla="*/ 715 w 1407"/>
                <a:gd name="T79" fmla="*/ 270 h 277"/>
                <a:gd name="T80" fmla="*/ 765 w 1407"/>
                <a:gd name="T81" fmla="*/ 277 h 277"/>
                <a:gd name="T82" fmla="*/ 787 w 1407"/>
                <a:gd name="T83" fmla="*/ 277 h 277"/>
                <a:gd name="T84" fmla="*/ 837 w 1407"/>
                <a:gd name="T85" fmla="*/ 270 h 277"/>
                <a:gd name="T86" fmla="*/ 938 w 1407"/>
                <a:gd name="T87" fmla="*/ 270 h 277"/>
                <a:gd name="T88" fmla="*/ 1017 w 1407"/>
                <a:gd name="T89" fmla="*/ 270 h 277"/>
                <a:gd name="T90" fmla="*/ 1067 w 1407"/>
                <a:gd name="T91" fmla="*/ 277 h 277"/>
                <a:gd name="T92" fmla="*/ 1089 w 1407"/>
                <a:gd name="T93" fmla="*/ 277 h 277"/>
                <a:gd name="T94" fmla="*/ 1139 w 1407"/>
                <a:gd name="T95" fmla="*/ 270 h 277"/>
                <a:gd name="T96" fmla="*/ 1239 w 1407"/>
                <a:gd name="T97" fmla="*/ 270 h 277"/>
                <a:gd name="T98" fmla="*/ 1318 w 1407"/>
                <a:gd name="T99" fmla="*/ 270 h 277"/>
                <a:gd name="T100" fmla="*/ 1369 w 1407"/>
                <a:gd name="T101" fmla="*/ 277 h 277"/>
                <a:gd name="T102" fmla="*/ 1400 w 1407"/>
                <a:gd name="T103" fmla="*/ 258 h 277"/>
                <a:gd name="T104" fmla="*/ 1400 w 1407"/>
                <a:gd name="T105" fmla="*/ 210 h 277"/>
                <a:gd name="T106" fmla="*/ 1407 w 1407"/>
                <a:gd name="T107" fmla="*/ 162 h 277"/>
                <a:gd name="T108" fmla="*/ 1407 w 1407"/>
                <a:gd name="T109" fmla="*/ 141 h 277"/>
                <a:gd name="T110" fmla="*/ 1400 w 1407"/>
                <a:gd name="T111" fmla="*/ 9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7" h="277">
                  <a:moveTo>
                    <a:pt x="1403" y="7"/>
                  </a:moveTo>
                  <a:lnTo>
                    <a:pt x="1375" y="7"/>
                  </a:lnTo>
                  <a:lnTo>
                    <a:pt x="1375" y="0"/>
                  </a:lnTo>
                  <a:lnTo>
                    <a:pt x="1403" y="0"/>
                  </a:lnTo>
                  <a:lnTo>
                    <a:pt x="1403" y="7"/>
                  </a:lnTo>
                  <a:close/>
                  <a:moveTo>
                    <a:pt x="1353" y="7"/>
                  </a:moveTo>
                  <a:lnTo>
                    <a:pt x="1324" y="7"/>
                  </a:lnTo>
                  <a:lnTo>
                    <a:pt x="1324" y="0"/>
                  </a:lnTo>
                  <a:lnTo>
                    <a:pt x="1353" y="0"/>
                  </a:lnTo>
                  <a:lnTo>
                    <a:pt x="1353" y="7"/>
                  </a:lnTo>
                  <a:close/>
                  <a:moveTo>
                    <a:pt x="1303" y="7"/>
                  </a:moveTo>
                  <a:lnTo>
                    <a:pt x="1274" y="7"/>
                  </a:lnTo>
                  <a:lnTo>
                    <a:pt x="1274" y="0"/>
                  </a:lnTo>
                  <a:lnTo>
                    <a:pt x="1303" y="0"/>
                  </a:lnTo>
                  <a:lnTo>
                    <a:pt x="1303" y="7"/>
                  </a:lnTo>
                  <a:close/>
                  <a:moveTo>
                    <a:pt x="1252" y="7"/>
                  </a:moveTo>
                  <a:lnTo>
                    <a:pt x="1224" y="7"/>
                  </a:lnTo>
                  <a:lnTo>
                    <a:pt x="1224" y="0"/>
                  </a:lnTo>
                  <a:lnTo>
                    <a:pt x="1252" y="0"/>
                  </a:lnTo>
                  <a:lnTo>
                    <a:pt x="1252" y="7"/>
                  </a:lnTo>
                  <a:close/>
                  <a:moveTo>
                    <a:pt x="1202" y="7"/>
                  </a:moveTo>
                  <a:lnTo>
                    <a:pt x="1173" y="7"/>
                  </a:lnTo>
                  <a:lnTo>
                    <a:pt x="1173" y="0"/>
                  </a:lnTo>
                  <a:lnTo>
                    <a:pt x="1202" y="0"/>
                  </a:lnTo>
                  <a:lnTo>
                    <a:pt x="1202" y="7"/>
                  </a:lnTo>
                  <a:close/>
                  <a:moveTo>
                    <a:pt x="1152" y="7"/>
                  </a:moveTo>
                  <a:lnTo>
                    <a:pt x="1123" y="7"/>
                  </a:lnTo>
                  <a:lnTo>
                    <a:pt x="1123" y="0"/>
                  </a:lnTo>
                  <a:lnTo>
                    <a:pt x="1152" y="0"/>
                  </a:lnTo>
                  <a:lnTo>
                    <a:pt x="1152" y="7"/>
                  </a:lnTo>
                  <a:close/>
                  <a:moveTo>
                    <a:pt x="1101" y="7"/>
                  </a:moveTo>
                  <a:lnTo>
                    <a:pt x="1073" y="7"/>
                  </a:lnTo>
                  <a:lnTo>
                    <a:pt x="1073" y="0"/>
                  </a:lnTo>
                  <a:lnTo>
                    <a:pt x="1101" y="0"/>
                  </a:lnTo>
                  <a:lnTo>
                    <a:pt x="1101" y="7"/>
                  </a:lnTo>
                  <a:close/>
                  <a:moveTo>
                    <a:pt x="1051" y="7"/>
                  </a:moveTo>
                  <a:lnTo>
                    <a:pt x="1022" y="7"/>
                  </a:lnTo>
                  <a:lnTo>
                    <a:pt x="1022" y="0"/>
                  </a:lnTo>
                  <a:lnTo>
                    <a:pt x="1051" y="0"/>
                  </a:lnTo>
                  <a:lnTo>
                    <a:pt x="1051" y="7"/>
                  </a:lnTo>
                  <a:close/>
                  <a:moveTo>
                    <a:pt x="1001" y="7"/>
                  </a:moveTo>
                  <a:lnTo>
                    <a:pt x="972" y="7"/>
                  </a:lnTo>
                  <a:lnTo>
                    <a:pt x="972" y="0"/>
                  </a:lnTo>
                  <a:lnTo>
                    <a:pt x="1001" y="0"/>
                  </a:lnTo>
                  <a:lnTo>
                    <a:pt x="1001" y="7"/>
                  </a:lnTo>
                  <a:close/>
                  <a:moveTo>
                    <a:pt x="951" y="7"/>
                  </a:moveTo>
                  <a:lnTo>
                    <a:pt x="922" y="7"/>
                  </a:lnTo>
                  <a:lnTo>
                    <a:pt x="922" y="0"/>
                  </a:lnTo>
                  <a:lnTo>
                    <a:pt x="951" y="0"/>
                  </a:lnTo>
                  <a:lnTo>
                    <a:pt x="951" y="7"/>
                  </a:lnTo>
                  <a:close/>
                  <a:moveTo>
                    <a:pt x="900" y="7"/>
                  </a:moveTo>
                  <a:lnTo>
                    <a:pt x="872" y="7"/>
                  </a:lnTo>
                  <a:lnTo>
                    <a:pt x="872" y="0"/>
                  </a:lnTo>
                  <a:lnTo>
                    <a:pt x="900" y="0"/>
                  </a:lnTo>
                  <a:lnTo>
                    <a:pt x="900" y="7"/>
                  </a:lnTo>
                  <a:close/>
                  <a:moveTo>
                    <a:pt x="850" y="7"/>
                  </a:moveTo>
                  <a:lnTo>
                    <a:pt x="821" y="7"/>
                  </a:lnTo>
                  <a:lnTo>
                    <a:pt x="821" y="0"/>
                  </a:lnTo>
                  <a:lnTo>
                    <a:pt x="850" y="0"/>
                  </a:lnTo>
                  <a:lnTo>
                    <a:pt x="850" y="7"/>
                  </a:lnTo>
                  <a:close/>
                  <a:moveTo>
                    <a:pt x="800" y="7"/>
                  </a:moveTo>
                  <a:lnTo>
                    <a:pt x="771" y="7"/>
                  </a:lnTo>
                  <a:lnTo>
                    <a:pt x="771" y="0"/>
                  </a:lnTo>
                  <a:lnTo>
                    <a:pt x="800" y="0"/>
                  </a:lnTo>
                  <a:lnTo>
                    <a:pt x="800" y="7"/>
                  </a:lnTo>
                  <a:close/>
                  <a:moveTo>
                    <a:pt x="749" y="7"/>
                  </a:moveTo>
                  <a:lnTo>
                    <a:pt x="721" y="7"/>
                  </a:lnTo>
                  <a:lnTo>
                    <a:pt x="721" y="0"/>
                  </a:lnTo>
                  <a:lnTo>
                    <a:pt x="749" y="0"/>
                  </a:lnTo>
                  <a:lnTo>
                    <a:pt x="749" y="7"/>
                  </a:lnTo>
                  <a:close/>
                  <a:moveTo>
                    <a:pt x="699" y="7"/>
                  </a:moveTo>
                  <a:lnTo>
                    <a:pt x="670" y="7"/>
                  </a:lnTo>
                  <a:lnTo>
                    <a:pt x="670" y="0"/>
                  </a:lnTo>
                  <a:lnTo>
                    <a:pt x="699" y="0"/>
                  </a:lnTo>
                  <a:lnTo>
                    <a:pt x="699" y="7"/>
                  </a:lnTo>
                  <a:close/>
                  <a:moveTo>
                    <a:pt x="649" y="7"/>
                  </a:moveTo>
                  <a:lnTo>
                    <a:pt x="620" y="7"/>
                  </a:lnTo>
                  <a:lnTo>
                    <a:pt x="620" y="0"/>
                  </a:lnTo>
                  <a:lnTo>
                    <a:pt x="649" y="0"/>
                  </a:lnTo>
                  <a:lnTo>
                    <a:pt x="649" y="7"/>
                  </a:lnTo>
                  <a:close/>
                  <a:moveTo>
                    <a:pt x="599" y="7"/>
                  </a:moveTo>
                  <a:lnTo>
                    <a:pt x="570" y="7"/>
                  </a:lnTo>
                  <a:lnTo>
                    <a:pt x="570" y="0"/>
                  </a:lnTo>
                  <a:lnTo>
                    <a:pt x="599" y="0"/>
                  </a:lnTo>
                  <a:lnTo>
                    <a:pt x="599" y="7"/>
                  </a:lnTo>
                  <a:close/>
                  <a:moveTo>
                    <a:pt x="548" y="7"/>
                  </a:moveTo>
                  <a:lnTo>
                    <a:pt x="520" y="7"/>
                  </a:lnTo>
                  <a:lnTo>
                    <a:pt x="520" y="0"/>
                  </a:lnTo>
                  <a:lnTo>
                    <a:pt x="548" y="0"/>
                  </a:lnTo>
                  <a:lnTo>
                    <a:pt x="548" y="7"/>
                  </a:lnTo>
                  <a:close/>
                  <a:moveTo>
                    <a:pt x="498" y="7"/>
                  </a:moveTo>
                  <a:lnTo>
                    <a:pt x="469" y="7"/>
                  </a:lnTo>
                  <a:lnTo>
                    <a:pt x="469" y="0"/>
                  </a:lnTo>
                  <a:lnTo>
                    <a:pt x="498" y="0"/>
                  </a:lnTo>
                  <a:lnTo>
                    <a:pt x="498" y="7"/>
                  </a:lnTo>
                  <a:close/>
                  <a:moveTo>
                    <a:pt x="448" y="7"/>
                  </a:moveTo>
                  <a:lnTo>
                    <a:pt x="419" y="7"/>
                  </a:lnTo>
                  <a:lnTo>
                    <a:pt x="419" y="0"/>
                  </a:lnTo>
                  <a:lnTo>
                    <a:pt x="448" y="0"/>
                  </a:lnTo>
                  <a:lnTo>
                    <a:pt x="448" y="7"/>
                  </a:lnTo>
                  <a:close/>
                  <a:moveTo>
                    <a:pt x="397" y="7"/>
                  </a:moveTo>
                  <a:lnTo>
                    <a:pt x="369" y="7"/>
                  </a:lnTo>
                  <a:lnTo>
                    <a:pt x="369" y="0"/>
                  </a:lnTo>
                  <a:lnTo>
                    <a:pt x="397" y="0"/>
                  </a:lnTo>
                  <a:lnTo>
                    <a:pt x="397" y="7"/>
                  </a:lnTo>
                  <a:close/>
                  <a:moveTo>
                    <a:pt x="347" y="7"/>
                  </a:moveTo>
                  <a:lnTo>
                    <a:pt x="318" y="7"/>
                  </a:lnTo>
                  <a:lnTo>
                    <a:pt x="318" y="0"/>
                  </a:lnTo>
                  <a:lnTo>
                    <a:pt x="347" y="0"/>
                  </a:lnTo>
                  <a:lnTo>
                    <a:pt x="347" y="7"/>
                  </a:lnTo>
                  <a:close/>
                  <a:moveTo>
                    <a:pt x="297" y="7"/>
                  </a:moveTo>
                  <a:lnTo>
                    <a:pt x="268" y="7"/>
                  </a:lnTo>
                  <a:lnTo>
                    <a:pt x="268" y="0"/>
                  </a:lnTo>
                  <a:lnTo>
                    <a:pt x="297" y="0"/>
                  </a:lnTo>
                  <a:lnTo>
                    <a:pt x="297" y="7"/>
                  </a:lnTo>
                  <a:close/>
                  <a:moveTo>
                    <a:pt x="247" y="7"/>
                  </a:moveTo>
                  <a:lnTo>
                    <a:pt x="218" y="7"/>
                  </a:lnTo>
                  <a:lnTo>
                    <a:pt x="218" y="0"/>
                  </a:lnTo>
                  <a:lnTo>
                    <a:pt x="247" y="0"/>
                  </a:lnTo>
                  <a:lnTo>
                    <a:pt x="247" y="7"/>
                  </a:lnTo>
                  <a:close/>
                  <a:moveTo>
                    <a:pt x="196" y="7"/>
                  </a:moveTo>
                  <a:lnTo>
                    <a:pt x="168" y="7"/>
                  </a:lnTo>
                  <a:lnTo>
                    <a:pt x="168" y="0"/>
                  </a:lnTo>
                  <a:lnTo>
                    <a:pt x="196" y="0"/>
                  </a:lnTo>
                  <a:lnTo>
                    <a:pt x="196" y="7"/>
                  </a:lnTo>
                  <a:close/>
                  <a:moveTo>
                    <a:pt x="146" y="7"/>
                  </a:moveTo>
                  <a:lnTo>
                    <a:pt x="117" y="7"/>
                  </a:lnTo>
                  <a:lnTo>
                    <a:pt x="117" y="0"/>
                  </a:lnTo>
                  <a:lnTo>
                    <a:pt x="146" y="0"/>
                  </a:lnTo>
                  <a:lnTo>
                    <a:pt x="146" y="7"/>
                  </a:lnTo>
                  <a:close/>
                  <a:moveTo>
                    <a:pt x="96" y="7"/>
                  </a:moveTo>
                  <a:lnTo>
                    <a:pt x="67" y="7"/>
                  </a:lnTo>
                  <a:lnTo>
                    <a:pt x="67" y="0"/>
                  </a:lnTo>
                  <a:lnTo>
                    <a:pt x="96" y="0"/>
                  </a:lnTo>
                  <a:lnTo>
                    <a:pt x="96" y="7"/>
                  </a:lnTo>
                  <a:close/>
                  <a:moveTo>
                    <a:pt x="45" y="7"/>
                  </a:moveTo>
                  <a:lnTo>
                    <a:pt x="17" y="7"/>
                  </a:lnTo>
                  <a:lnTo>
                    <a:pt x="17" y="0"/>
                  </a:lnTo>
                  <a:lnTo>
                    <a:pt x="45" y="0"/>
                  </a:lnTo>
                  <a:lnTo>
                    <a:pt x="45" y="7"/>
                  </a:lnTo>
                  <a:close/>
                  <a:moveTo>
                    <a:pt x="8" y="12"/>
                  </a:moveTo>
                  <a:lnTo>
                    <a:pt x="8" y="39"/>
                  </a:lnTo>
                  <a:lnTo>
                    <a:pt x="0" y="39"/>
                  </a:lnTo>
                  <a:lnTo>
                    <a:pt x="0" y="12"/>
                  </a:lnTo>
                  <a:lnTo>
                    <a:pt x="8" y="12"/>
                  </a:lnTo>
                  <a:close/>
                  <a:moveTo>
                    <a:pt x="8" y="60"/>
                  </a:moveTo>
                  <a:lnTo>
                    <a:pt x="8" y="87"/>
                  </a:lnTo>
                  <a:lnTo>
                    <a:pt x="0" y="87"/>
                  </a:lnTo>
                  <a:lnTo>
                    <a:pt x="0" y="60"/>
                  </a:lnTo>
                  <a:lnTo>
                    <a:pt x="8" y="60"/>
                  </a:lnTo>
                  <a:close/>
                  <a:moveTo>
                    <a:pt x="8" y="108"/>
                  </a:moveTo>
                  <a:lnTo>
                    <a:pt x="8" y="135"/>
                  </a:lnTo>
                  <a:lnTo>
                    <a:pt x="0" y="135"/>
                  </a:lnTo>
                  <a:lnTo>
                    <a:pt x="0" y="108"/>
                  </a:lnTo>
                  <a:lnTo>
                    <a:pt x="8" y="108"/>
                  </a:lnTo>
                  <a:close/>
                  <a:moveTo>
                    <a:pt x="8" y="156"/>
                  </a:moveTo>
                  <a:lnTo>
                    <a:pt x="8" y="184"/>
                  </a:lnTo>
                  <a:lnTo>
                    <a:pt x="0" y="184"/>
                  </a:lnTo>
                  <a:lnTo>
                    <a:pt x="0" y="156"/>
                  </a:lnTo>
                  <a:lnTo>
                    <a:pt x="8" y="156"/>
                  </a:lnTo>
                  <a:close/>
                  <a:moveTo>
                    <a:pt x="8" y="204"/>
                  </a:moveTo>
                  <a:lnTo>
                    <a:pt x="8" y="232"/>
                  </a:lnTo>
                  <a:lnTo>
                    <a:pt x="0" y="232"/>
                  </a:lnTo>
                  <a:lnTo>
                    <a:pt x="0" y="204"/>
                  </a:lnTo>
                  <a:lnTo>
                    <a:pt x="8" y="204"/>
                  </a:lnTo>
                  <a:close/>
                  <a:moveTo>
                    <a:pt x="8" y="252"/>
                  </a:moveTo>
                  <a:lnTo>
                    <a:pt x="8" y="273"/>
                  </a:lnTo>
                  <a:lnTo>
                    <a:pt x="4" y="270"/>
                  </a:lnTo>
                  <a:lnTo>
                    <a:pt x="11" y="270"/>
                  </a:lnTo>
                  <a:lnTo>
                    <a:pt x="11" y="277"/>
                  </a:lnTo>
                  <a:lnTo>
                    <a:pt x="0" y="277"/>
                  </a:lnTo>
                  <a:lnTo>
                    <a:pt x="0" y="252"/>
                  </a:lnTo>
                  <a:lnTo>
                    <a:pt x="8" y="252"/>
                  </a:lnTo>
                  <a:close/>
                  <a:moveTo>
                    <a:pt x="32" y="270"/>
                  </a:moveTo>
                  <a:lnTo>
                    <a:pt x="61" y="270"/>
                  </a:lnTo>
                  <a:lnTo>
                    <a:pt x="61" y="277"/>
                  </a:lnTo>
                  <a:lnTo>
                    <a:pt x="32" y="277"/>
                  </a:lnTo>
                  <a:lnTo>
                    <a:pt x="32" y="270"/>
                  </a:lnTo>
                  <a:close/>
                  <a:moveTo>
                    <a:pt x="83" y="270"/>
                  </a:moveTo>
                  <a:lnTo>
                    <a:pt x="111" y="270"/>
                  </a:lnTo>
                  <a:lnTo>
                    <a:pt x="111" y="277"/>
                  </a:lnTo>
                  <a:lnTo>
                    <a:pt x="83" y="277"/>
                  </a:lnTo>
                  <a:lnTo>
                    <a:pt x="83" y="270"/>
                  </a:lnTo>
                  <a:close/>
                  <a:moveTo>
                    <a:pt x="133" y="270"/>
                  </a:moveTo>
                  <a:lnTo>
                    <a:pt x="162" y="270"/>
                  </a:lnTo>
                  <a:lnTo>
                    <a:pt x="162" y="277"/>
                  </a:lnTo>
                  <a:lnTo>
                    <a:pt x="133" y="277"/>
                  </a:lnTo>
                  <a:lnTo>
                    <a:pt x="133" y="270"/>
                  </a:lnTo>
                  <a:close/>
                  <a:moveTo>
                    <a:pt x="183" y="270"/>
                  </a:moveTo>
                  <a:lnTo>
                    <a:pt x="212" y="270"/>
                  </a:lnTo>
                  <a:lnTo>
                    <a:pt x="212" y="277"/>
                  </a:lnTo>
                  <a:lnTo>
                    <a:pt x="183" y="277"/>
                  </a:lnTo>
                  <a:lnTo>
                    <a:pt x="183" y="270"/>
                  </a:lnTo>
                  <a:close/>
                  <a:moveTo>
                    <a:pt x="234" y="270"/>
                  </a:moveTo>
                  <a:lnTo>
                    <a:pt x="262" y="270"/>
                  </a:lnTo>
                  <a:lnTo>
                    <a:pt x="262" y="277"/>
                  </a:lnTo>
                  <a:lnTo>
                    <a:pt x="234" y="277"/>
                  </a:lnTo>
                  <a:lnTo>
                    <a:pt x="234" y="270"/>
                  </a:lnTo>
                  <a:close/>
                  <a:moveTo>
                    <a:pt x="284" y="270"/>
                  </a:moveTo>
                  <a:lnTo>
                    <a:pt x="313" y="270"/>
                  </a:lnTo>
                  <a:lnTo>
                    <a:pt x="313" y="277"/>
                  </a:lnTo>
                  <a:lnTo>
                    <a:pt x="284" y="277"/>
                  </a:lnTo>
                  <a:lnTo>
                    <a:pt x="284" y="270"/>
                  </a:lnTo>
                  <a:close/>
                  <a:moveTo>
                    <a:pt x="334" y="270"/>
                  </a:moveTo>
                  <a:lnTo>
                    <a:pt x="363" y="270"/>
                  </a:lnTo>
                  <a:lnTo>
                    <a:pt x="363" y="277"/>
                  </a:lnTo>
                  <a:lnTo>
                    <a:pt x="334" y="277"/>
                  </a:lnTo>
                  <a:lnTo>
                    <a:pt x="334" y="270"/>
                  </a:lnTo>
                  <a:close/>
                  <a:moveTo>
                    <a:pt x="384" y="270"/>
                  </a:moveTo>
                  <a:lnTo>
                    <a:pt x="413" y="270"/>
                  </a:lnTo>
                  <a:lnTo>
                    <a:pt x="413" y="277"/>
                  </a:lnTo>
                  <a:lnTo>
                    <a:pt x="384" y="277"/>
                  </a:lnTo>
                  <a:lnTo>
                    <a:pt x="384" y="270"/>
                  </a:lnTo>
                  <a:close/>
                  <a:moveTo>
                    <a:pt x="435" y="270"/>
                  </a:moveTo>
                  <a:lnTo>
                    <a:pt x="464" y="270"/>
                  </a:lnTo>
                  <a:lnTo>
                    <a:pt x="464" y="277"/>
                  </a:lnTo>
                  <a:lnTo>
                    <a:pt x="435" y="277"/>
                  </a:lnTo>
                  <a:lnTo>
                    <a:pt x="435" y="270"/>
                  </a:lnTo>
                  <a:close/>
                  <a:moveTo>
                    <a:pt x="485" y="270"/>
                  </a:moveTo>
                  <a:lnTo>
                    <a:pt x="514" y="270"/>
                  </a:lnTo>
                  <a:lnTo>
                    <a:pt x="514" y="277"/>
                  </a:lnTo>
                  <a:lnTo>
                    <a:pt x="485" y="277"/>
                  </a:lnTo>
                  <a:lnTo>
                    <a:pt x="485" y="270"/>
                  </a:lnTo>
                  <a:close/>
                  <a:moveTo>
                    <a:pt x="535" y="270"/>
                  </a:moveTo>
                  <a:lnTo>
                    <a:pt x="564" y="270"/>
                  </a:lnTo>
                  <a:lnTo>
                    <a:pt x="564" y="277"/>
                  </a:lnTo>
                  <a:lnTo>
                    <a:pt x="535" y="277"/>
                  </a:lnTo>
                  <a:lnTo>
                    <a:pt x="535" y="270"/>
                  </a:lnTo>
                  <a:close/>
                  <a:moveTo>
                    <a:pt x="586" y="270"/>
                  </a:moveTo>
                  <a:lnTo>
                    <a:pt x="614" y="270"/>
                  </a:lnTo>
                  <a:lnTo>
                    <a:pt x="614" y="277"/>
                  </a:lnTo>
                  <a:lnTo>
                    <a:pt x="586" y="277"/>
                  </a:lnTo>
                  <a:lnTo>
                    <a:pt x="586" y="270"/>
                  </a:lnTo>
                  <a:close/>
                  <a:moveTo>
                    <a:pt x="636" y="270"/>
                  </a:moveTo>
                  <a:lnTo>
                    <a:pt x="665" y="270"/>
                  </a:lnTo>
                  <a:lnTo>
                    <a:pt x="665" y="277"/>
                  </a:lnTo>
                  <a:lnTo>
                    <a:pt x="636" y="277"/>
                  </a:lnTo>
                  <a:lnTo>
                    <a:pt x="636" y="270"/>
                  </a:lnTo>
                  <a:close/>
                  <a:moveTo>
                    <a:pt x="686" y="270"/>
                  </a:moveTo>
                  <a:lnTo>
                    <a:pt x="715" y="270"/>
                  </a:lnTo>
                  <a:lnTo>
                    <a:pt x="715" y="277"/>
                  </a:lnTo>
                  <a:lnTo>
                    <a:pt x="686" y="277"/>
                  </a:lnTo>
                  <a:lnTo>
                    <a:pt x="686" y="270"/>
                  </a:lnTo>
                  <a:close/>
                  <a:moveTo>
                    <a:pt x="737" y="270"/>
                  </a:moveTo>
                  <a:lnTo>
                    <a:pt x="765" y="270"/>
                  </a:lnTo>
                  <a:lnTo>
                    <a:pt x="765" y="277"/>
                  </a:lnTo>
                  <a:lnTo>
                    <a:pt x="737" y="277"/>
                  </a:lnTo>
                  <a:lnTo>
                    <a:pt x="737" y="270"/>
                  </a:lnTo>
                  <a:close/>
                  <a:moveTo>
                    <a:pt x="787" y="270"/>
                  </a:moveTo>
                  <a:lnTo>
                    <a:pt x="816" y="270"/>
                  </a:lnTo>
                  <a:lnTo>
                    <a:pt x="816" y="277"/>
                  </a:lnTo>
                  <a:lnTo>
                    <a:pt x="787" y="277"/>
                  </a:lnTo>
                  <a:lnTo>
                    <a:pt x="787" y="270"/>
                  </a:lnTo>
                  <a:close/>
                  <a:moveTo>
                    <a:pt x="837" y="270"/>
                  </a:moveTo>
                  <a:lnTo>
                    <a:pt x="866" y="270"/>
                  </a:lnTo>
                  <a:lnTo>
                    <a:pt x="866" y="277"/>
                  </a:lnTo>
                  <a:lnTo>
                    <a:pt x="837" y="277"/>
                  </a:lnTo>
                  <a:lnTo>
                    <a:pt x="837" y="270"/>
                  </a:lnTo>
                  <a:close/>
                  <a:moveTo>
                    <a:pt x="887" y="270"/>
                  </a:moveTo>
                  <a:lnTo>
                    <a:pt x="916" y="270"/>
                  </a:lnTo>
                  <a:lnTo>
                    <a:pt x="916" y="277"/>
                  </a:lnTo>
                  <a:lnTo>
                    <a:pt x="887" y="277"/>
                  </a:lnTo>
                  <a:lnTo>
                    <a:pt x="887" y="270"/>
                  </a:lnTo>
                  <a:close/>
                  <a:moveTo>
                    <a:pt x="938" y="270"/>
                  </a:moveTo>
                  <a:lnTo>
                    <a:pt x="966" y="270"/>
                  </a:lnTo>
                  <a:lnTo>
                    <a:pt x="966" y="277"/>
                  </a:lnTo>
                  <a:lnTo>
                    <a:pt x="938" y="277"/>
                  </a:lnTo>
                  <a:lnTo>
                    <a:pt x="938" y="270"/>
                  </a:lnTo>
                  <a:close/>
                  <a:moveTo>
                    <a:pt x="988" y="270"/>
                  </a:moveTo>
                  <a:lnTo>
                    <a:pt x="1017" y="270"/>
                  </a:lnTo>
                  <a:lnTo>
                    <a:pt x="1017" y="277"/>
                  </a:lnTo>
                  <a:lnTo>
                    <a:pt x="988" y="277"/>
                  </a:lnTo>
                  <a:lnTo>
                    <a:pt x="988" y="270"/>
                  </a:lnTo>
                  <a:close/>
                  <a:moveTo>
                    <a:pt x="1038" y="270"/>
                  </a:moveTo>
                  <a:lnTo>
                    <a:pt x="1067" y="270"/>
                  </a:lnTo>
                  <a:lnTo>
                    <a:pt x="1067" y="277"/>
                  </a:lnTo>
                  <a:lnTo>
                    <a:pt x="1038" y="277"/>
                  </a:lnTo>
                  <a:lnTo>
                    <a:pt x="1038" y="270"/>
                  </a:lnTo>
                  <a:close/>
                  <a:moveTo>
                    <a:pt x="1089" y="270"/>
                  </a:moveTo>
                  <a:lnTo>
                    <a:pt x="1117" y="270"/>
                  </a:lnTo>
                  <a:lnTo>
                    <a:pt x="1117" y="277"/>
                  </a:lnTo>
                  <a:lnTo>
                    <a:pt x="1089" y="277"/>
                  </a:lnTo>
                  <a:lnTo>
                    <a:pt x="1089" y="270"/>
                  </a:lnTo>
                  <a:close/>
                  <a:moveTo>
                    <a:pt x="1139" y="270"/>
                  </a:moveTo>
                  <a:lnTo>
                    <a:pt x="1168" y="270"/>
                  </a:lnTo>
                  <a:lnTo>
                    <a:pt x="1168" y="277"/>
                  </a:lnTo>
                  <a:lnTo>
                    <a:pt x="1139" y="277"/>
                  </a:lnTo>
                  <a:lnTo>
                    <a:pt x="1139" y="270"/>
                  </a:lnTo>
                  <a:close/>
                  <a:moveTo>
                    <a:pt x="1189" y="270"/>
                  </a:moveTo>
                  <a:lnTo>
                    <a:pt x="1218" y="270"/>
                  </a:lnTo>
                  <a:lnTo>
                    <a:pt x="1218" y="277"/>
                  </a:lnTo>
                  <a:lnTo>
                    <a:pt x="1189" y="277"/>
                  </a:lnTo>
                  <a:lnTo>
                    <a:pt x="1189" y="270"/>
                  </a:lnTo>
                  <a:close/>
                  <a:moveTo>
                    <a:pt x="1239" y="270"/>
                  </a:moveTo>
                  <a:lnTo>
                    <a:pt x="1268" y="270"/>
                  </a:lnTo>
                  <a:lnTo>
                    <a:pt x="1268" y="277"/>
                  </a:lnTo>
                  <a:lnTo>
                    <a:pt x="1239" y="277"/>
                  </a:lnTo>
                  <a:lnTo>
                    <a:pt x="1239" y="270"/>
                  </a:lnTo>
                  <a:close/>
                  <a:moveTo>
                    <a:pt x="1290" y="270"/>
                  </a:moveTo>
                  <a:lnTo>
                    <a:pt x="1318" y="270"/>
                  </a:lnTo>
                  <a:lnTo>
                    <a:pt x="1318" y="277"/>
                  </a:lnTo>
                  <a:lnTo>
                    <a:pt x="1290" y="277"/>
                  </a:lnTo>
                  <a:lnTo>
                    <a:pt x="1290" y="270"/>
                  </a:lnTo>
                  <a:close/>
                  <a:moveTo>
                    <a:pt x="1340" y="270"/>
                  </a:moveTo>
                  <a:lnTo>
                    <a:pt x="1369" y="270"/>
                  </a:lnTo>
                  <a:lnTo>
                    <a:pt x="1369" y="277"/>
                  </a:lnTo>
                  <a:lnTo>
                    <a:pt x="1340" y="277"/>
                  </a:lnTo>
                  <a:lnTo>
                    <a:pt x="1340" y="270"/>
                  </a:lnTo>
                  <a:close/>
                  <a:moveTo>
                    <a:pt x="1390" y="270"/>
                  </a:moveTo>
                  <a:lnTo>
                    <a:pt x="1403" y="270"/>
                  </a:lnTo>
                  <a:lnTo>
                    <a:pt x="1400" y="273"/>
                  </a:lnTo>
                  <a:lnTo>
                    <a:pt x="1400" y="258"/>
                  </a:lnTo>
                  <a:lnTo>
                    <a:pt x="1407" y="258"/>
                  </a:lnTo>
                  <a:lnTo>
                    <a:pt x="1407" y="277"/>
                  </a:lnTo>
                  <a:lnTo>
                    <a:pt x="1390" y="277"/>
                  </a:lnTo>
                  <a:lnTo>
                    <a:pt x="1390" y="270"/>
                  </a:lnTo>
                  <a:close/>
                  <a:moveTo>
                    <a:pt x="1400" y="237"/>
                  </a:moveTo>
                  <a:lnTo>
                    <a:pt x="1400" y="210"/>
                  </a:lnTo>
                  <a:lnTo>
                    <a:pt x="1407" y="210"/>
                  </a:lnTo>
                  <a:lnTo>
                    <a:pt x="1407" y="237"/>
                  </a:lnTo>
                  <a:lnTo>
                    <a:pt x="1400" y="237"/>
                  </a:lnTo>
                  <a:close/>
                  <a:moveTo>
                    <a:pt x="1400" y="189"/>
                  </a:moveTo>
                  <a:lnTo>
                    <a:pt x="1400" y="162"/>
                  </a:lnTo>
                  <a:lnTo>
                    <a:pt x="1407" y="162"/>
                  </a:lnTo>
                  <a:lnTo>
                    <a:pt x="1407" y="189"/>
                  </a:lnTo>
                  <a:lnTo>
                    <a:pt x="1400" y="189"/>
                  </a:lnTo>
                  <a:close/>
                  <a:moveTo>
                    <a:pt x="1400" y="141"/>
                  </a:moveTo>
                  <a:lnTo>
                    <a:pt x="1400" y="114"/>
                  </a:lnTo>
                  <a:lnTo>
                    <a:pt x="1407" y="114"/>
                  </a:lnTo>
                  <a:lnTo>
                    <a:pt x="1407" y="141"/>
                  </a:lnTo>
                  <a:lnTo>
                    <a:pt x="1400" y="141"/>
                  </a:lnTo>
                  <a:close/>
                  <a:moveTo>
                    <a:pt x="1400" y="93"/>
                  </a:moveTo>
                  <a:lnTo>
                    <a:pt x="1400" y="65"/>
                  </a:lnTo>
                  <a:lnTo>
                    <a:pt x="1407" y="65"/>
                  </a:lnTo>
                  <a:lnTo>
                    <a:pt x="1407" y="93"/>
                  </a:lnTo>
                  <a:lnTo>
                    <a:pt x="1400" y="93"/>
                  </a:lnTo>
                  <a:close/>
                  <a:moveTo>
                    <a:pt x="1400" y="45"/>
                  </a:moveTo>
                  <a:lnTo>
                    <a:pt x="1400" y="17"/>
                  </a:lnTo>
                  <a:lnTo>
                    <a:pt x="1407" y="17"/>
                  </a:lnTo>
                  <a:lnTo>
                    <a:pt x="1407" y="45"/>
                  </a:lnTo>
                  <a:lnTo>
                    <a:pt x="1400" y="45"/>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Rectangle 101">
              <a:extLst>
                <a:ext uri="{FF2B5EF4-FFF2-40B4-BE49-F238E27FC236}">
                  <a16:creationId xmlns:a16="http://schemas.microsoft.com/office/drawing/2014/main" id="{9F61AA5C-6840-618E-118D-66292D7EE2D8}"/>
                </a:ext>
              </a:extLst>
            </p:cNvPr>
            <p:cNvSpPr>
              <a:spLocks noChangeArrowheads="1"/>
            </p:cNvSpPr>
            <p:nvPr/>
          </p:nvSpPr>
          <p:spPr bwMode="auto">
            <a:xfrm>
              <a:off x="3694112" y="5875339"/>
              <a:ext cx="1090612"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・担い手農家、それ以外の農家、土地持ち非</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0" name="Rectangle 102">
              <a:extLst>
                <a:ext uri="{FF2B5EF4-FFF2-40B4-BE49-F238E27FC236}">
                  <a16:creationId xmlns:a16="http://schemas.microsoft.com/office/drawing/2014/main" id="{B5581A7B-10FE-D0CB-CA75-3F7C5CD99BE1}"/>
                </a:ext>
              </a:extLst>
            </p:cNvPr>
            <p:cNvSpPr>
              <a:spLocks noChangeArrowheads="1"/>
            </p:cNvSpPr>
            <p:nvPr/>
          </p:nvSpPr>
          <p:spPr bwMode="auto">
            <a:xfrm>
              <a:off x="3800475" y="6005514"/>
              <a:ext cx="98742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農家、地域住民等の参画等を記載する。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1" name="Rectangle 103">
              <a:extLst>
                <a:ext uri="{FF2B5EF4-FFF2-40B4-BE49-F238E27FC236}">
                  <a16:creationId xmlns:a16="http://schemas.microsoft.com/office/drawing/2014/main" id="{2D3CF3C2-AA2B-F6E3-2F16-91DB9B8D3AC2}"/>
                </a:ext>
              </a:extLst>
            </p:cNvPr>
            <p:cNvSpPr>
              <a:spLocks noChangeArrowheads="1"/>
            </p:cNvSpPr>
            <p:nvPr/>
          </p:nvSpPr>
          <p:spPr bwMode="auto">
            <a:xfrm>
              <a:off x="5702299" y="6005514"/>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2" name="Freeform 104">
              <a:extLst>
                <a:ext uri="{FF2B5EF4-FFF2-40B4-BE49-F238E27FC236}">
                  <a16:creationId xmlns:a16="http://schemas.microsoft.com/office/drawing/2014/main" id="{FB77B0D9-620C-F689-3888-3B4610723DB7}"/>
                </a:ext>
              </a:extLst>
            </p:cNvPr>
            <p:cNvSpPr>
              <a:spLocks noEditPoints="1"/>
            </p:cNvSpPr>
            <p:nvPr/>
          </p:nvSpPr>
          <p:spPr bwMode="auto">
            <a:xfrm>
              <a:off x="3333750" y="7210426"/>
              <a:ext cx="2524124" cy="450850"/>
            </a:xfrm>
            <a:custGeom>
              <a:avLst/>
              <a:gdLst>
                <a:gd name="T0" fmla="*/ 1353 w 1407"/>
                <a:gd name="T1" fmla="*/ 7 h 284"/>
                <a:gd name="T2" fmla="*/ 1274 w 1407"/>
                <a:gd name="T3" fmla="*/ 7 h 284"/>
                <a:gd name="T4" fmla="*/ 1224 w 1407"/>
                <a:gd name="T5" fmla="*/ 0 h 284"/>
                <a:gd name="T6" fmla="*/ 1202 w 1407"/>
                <a:gd name="T7" fmla="*/ 0 h 284"/>
                <a:gd name="T8" fmla="*/ 1152 w 1407"/>
                <a:gd name="T9" fmla="*/ 7 h 284"/>
                <a:gd name="T10" fmla="*/ 1051 w 1407"/>
                <a:gd name="T11" fmla="*/ 7 h 284"/>
                <a:gd name="T12" fmla="*/ 972 w 1407"/>
                <a:gd name="T13" fmla="*/ 7 h 284"/>
                <a:gd name="T14" fmla="*/ 922 w 1407"/>
                <a:gd name="T15" fmla="*/ 0 h 284"/>
                <a:gd name="T16" fmla="*/ 900 w 1407"/>
                <a:gd name="T17" fmla="*/ 0 h 284"/>
                <a:gd name="T18" fmla="*/ 850 w 1407"/>
                <a:gd name="T19" fmla="*/ 7 h 284"/>
                <a:gd name="T20" fmla="*/ 749 w 1407"/>
                <a:gd name="T21" fmla="*/ 7 h 284"/>
                <a:gd name="T22" fmla="*/ 670 w 1407"/>
                <a:gd name="T23" fmla="*/ 7 h 284"/>
                <a:gd name="T24" fmla="*/ 620 w 1407"/>
                <a:gd name="T25" fmla="*/ 0 h 284"/>
                <a:gd name="T26" fmla="*/ 599 w 1407"/>
                <a:gd name="T27" fmla="*/ 0 h 284"/>
                <a:gd name="T28" fmla="*/ 548 w 1407"/>
                <a:gd name="T29" fmla="*/ 7 h 284"/>
                <a:gd name="T30" fmla="*/ 448 w 1407"/>
                <a:gd name="T31" fmla="*/ 7 h 284"/>
                <a:gd name="T32" fmla="*/ 369 w 1407"/>
                <a:gd name="T33" fmla="*/ 7 h 284"/>
                <a:gd name="T34" fmla="*/ 318 w 1407"/>
                <a:gd name="T35" fmla="*/ 0 h 284"/>
                <a:gd name="T36" fmla="*/ 297 w 1407"/>
                <a:gd name="T37" fmla="*/ 0 h 284"/>
                <a:gd name="T38" fmla="*/ 247 w 1407"/>
                <a:gd name="T39" fmla="*/ 7 h 284"/>
                <a:gd name="T40" fmla="*/ 146 w 1407"/>
                <a:gd name="T41" fmla="*/ 7 h 284"/>
                <a:gd name="T42" fmla="*/ 67 w 1407"/>
                <a:gd name="T43" fmla="*/ 7 h 284"/>
                <a:gd name="T44" fmla="*/ 17 w 1407"/>
                <a:gd name="T45" fmla="*/ 0 h 284"/>
                <a:gd name="T46" fmla="*/ 0 w 1407"/>
                <a:gd name="T47" fmla="*/ 12 h 284"/>
                <a:gd name="T48" fmla="*/ 8 w 1407"/>
                <a:gd name="T49" fmla="*/ 60 h 284"/>
                <a:gd name="T50" fmla="*/ 8 w 1407"/>
                <a:gd name="T51" fmla="*/ 156 h 284"/>
                <a:gd name="T52" fmla="*/ 8 w 1407"/>
                <a:gd name="T53" fmla="*/ 232 h 284"/>
                <a:gd name="T54" fmla="*/ 0 w 1407"/>
                <a:gd name="T55" fmla="*/ 280 h 284"/>
                <a:gd name="T56" fmla="*/ 24 w 1407"/>
                <a:gd name="T57" fmla="*/ 284 h 284"/>
                <a:gd name="T58" fmla="*/ 75 w 1407"/>
                <a:gd name="T59" fmla="*/ 278 h 284"/>
                <a:gd name="T60" fmla="*/ 175 w 1407"/>
                <a:gd name="T61" fmla="*/ 278 h 284"/>
                <a:gd name="T62" fmla="*/ 254 w 1407"/>
                <a:gd name="T63" fmla="*/ 278 h 284"/>
                <a:gd name="T64" fmla="*/ 304 w 1407"/>
                <a:gd name="T65" fmla="*/ 284 h 284"/>
                <a:gd name="T66" fmla="*/ 326 w 1407"/>
                <a:gd name="T67" fmla="*/ 284 h 284"/>
                <a:gd name="T68" fmla="*/ 376 w 1407"/>
                <a:gd name="T69" fmla="*/ 278 h 284"/>
                <a:gd name="T70" fmla="*/ 477 w 1407"/>
                <a:gd name="T71" fmla="*/ 278 h 284"/>
                <a:gd name="T72" fmla="*/ 556 w 1407"/>
                <a:gd name="T73" fmla="*/ 278 h 284"/>
                <a:gd name="T74" fmla="*/ 606 w 1407"/>
                <a:gd name="T75" fmla="*/ 284 h 284"/>
                <a:gd name="T76" fmla="*/ 628 w 1407"/>
                <a:gd name="T77" fmla="*/ 284 h 284"/>
                <a:gd name="T78" fmla="*/ 678 w 1407"/>
                <a:gd name="T79" fmla="*/ 278 h 284"/>
                <a:gd name="T80" fmla="*/ 779 w 1407"/>
                <a:gd name="T81" fmla="*/ 278 h 284"/>
                <a:gd name="T82" fmla="*/ 858 w 1407"/>
                <a:gd name="T83" fmla="*/ 278 h 284"/>
                <a:gd name="T84" fmla="*/ 908 w 1407"/>
                <a:gd name="T85" fmla="*/ 284 h 284"/>
                <a:gd name="T86" fmla="*/ 929 w 1407"/>
                <a:gd name="T87" fmla="*/ 284 h 284"/>
                <a:gd name="T88" fmla="*/ 980 w 1407"/>
                <a:gd name="T89" fmla="*/ 278 h 284"/>
                <a:gd name="T90" fmla="*/ 1080 w 1407"/>
                <a:gd name="T91" fmla="*/ 278 h 284"/>
                <a:gd name="T92" fmla="*/ 1159 w 1407"/>
                <a:gd name="T93" fmla="*/ 278 h 284"/>
                <a:gd name="T94" fmla="*/ 1210 w 1407"/>
                <a:gd name="T95" fmla="*/ 284 h 284"/>
                <a:gd name="T96" fmla="*/ 1231 w 1407"/>
                <a:gd name="T97" fmla="*/ 284 h 284"/>
                <a:gd name="T98" fmla="*/ 1281 w 1407"/>
                <a:gd name="T99" fmla="*/ 278 h 284"/>
                <a:gd name="T100" fmla="*/ 1382 w 1407"/>
                <a:gd name="T101" fmla="*/ 278 h 284"/>
                <a:gd name="T102" fmla="*/ 1382 w 1407"/>
                <a:gd name="T103" fmla="*/ 284 h 284"/>
                <a:gd name="T104" fmla="*/ 1400 w 1407"/>
                <a:gd name="T105" fmla="*/ 253 h 284"/>
                <a:gd name="T106" fmla="*/ 1400 w 1407"/>
                <a:gd name="T107" fmla="*/ 157 h 284"/>
                <a:gd name="T108" fmla="*/ 1400 w 1407"/>
                <a:gd name="T109" fmla="*/ 81 h 284"/>
                <a:gd name="T110" fmla="*/ 1407 w 1407"/>
                <a:gd name="T111" fmla="*/ 33 h 284"/>
                <a:gd name="T112" fmla="*/ 1407 w 1407"/>
                <a:gd name="T113" fmla="*/ 1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7" h="284">
                  <a:moveTo>
                    <a:pt x="1403" y="7"/>
                  </a:moveTo>
                  <a:lnTo>
                    <a:pt x="1375" y="7"/>
                  </a:lnTo>
                  <a:lnTo>
                    <a:pt x="1375" y="0"/>
                  </a:lnTo>
                  <a:lnTo>
                    <a:pt x="1403" y="0"/>
                  </a:lnTo>
                  <a:lnTo>
                    <a:pt x="1403" y="7"/>
                  </a:lnTo>
                  <a:close/>
                  <a:moveTo>
                    <a:pt x="1353" y="7"/>
                  </a:moveTo>
                  <a:lnTo>
                    <a:pt x="1324" y="7"/>
                  </a:lnTo>
                  <a:lnTo>
                    <a:pt x="1324" y="0"/>
                  </a:lnTo>
                  <a:lnTo>
                    <a:pt x="1353" y="0"/>
                  </a:lnTo>
                  <a:lnTo>
                    <a:pt x="1353" y="7"/>
                  </a:lnTo>
                  <a:close/>
                  <a:moveTo>
                    <a:pt x="1303" y="7"/>
                  </a:moveTo>
                  <a:lnTo>
                    <a:pt x="1274" y="7"/>
                  </a:lnTo>
                  <a:lnTo>
                    <a:pt x="1274" y="0"/>
                  </a:lnTo>
                  <a:lnTo>
                    <a:pt x="1303" y="0"/>
                  </a:lnTo>
                  <a:lnTo>
                    <a:pt x="1303" y="7"/>
                  </a:lnTo>
                  <a:close/>
                  <a:moveTo>
                    <a:pt x="1252" y="7"/>
                  </a:moveTo>
                  <a:lnTo>
                    <a:pt x="1224" y="7"/>
                  </a:lnTo>
                  <a:lnTo>
                    <a:pt x="1224" y="0"/>
                  </a:lnTo>
                  <a:lnTo>
                    <a:pt x="1252" y="0"/>
                  </a:lnTo>
                  <a:lnTo>
                    <a:pt x="1252" y="7"/>
                  </a:lnTo>
                  <a:close/>
                  <a:moveTo>
                    <a:pt x="1202" y="7"/>
                  </a:moveTo>
                  <a:lnTo>
                    <a:pt x="1173" y="7"/>
                  </a:lnTo>
                  <a:lnTo>
                    <a:pt x="1173" y="0"/>
                  </a:lnTo>
                  <a:lnTo>
                    <a:pt x="1202" y="0"/>
                  </a:lnTo>
                  <a:lnTo>
                    <a:pt x="1202" y="7"/>
                  </a:lnTo>
                  <a:close/>
                  <a:moveTo>
                    <a:pt x="1152" y="7"/>
                  </a:moveTo>
                  <a:lnTo>
                    <a:pt x="1123" y="7"/>
                  </a:lnTo>
                  <a:lnTo>
                    <a:pt x="1123" y="0"/>
                  </a:lnTo>
                  <a:lnTo>
                    <a:pt x="1152" y="0"/>
                  </a:lnTo>
                  <a:lnTo>
                    <a:pt x="1152" y="7"/>
                  </a:lnTo>
                  <a:close/>
                  <a:moveTo>
                    <a:pt x="1101" y="7"/>
                  </a:moveTo>
                  <a:lnTo>
                    <a:pt x="1073" y="7"/>
                  </a:lnTo>
                  <a:lnTo>
                    <a:pt x="1073" y="0"/>
                  </a:lnTo>
                  <a:lnTo>
                    <a:pt x="1101" y="0"/>
                  </a:lnTo>
                  <a:lnTo>
                    <a:pt x="1101" y="7"/>
                  </a:lnTo>
                  <a:close/>
                  <a:moveTo>
                    <a:pt x="1051" y="7"/>
                  </a:moveTo>
                  <a:lnTo>
                    <a:pt x="1022" y="7"/>
                  </a:lnTo>
                  <a:lnTo>
                    <a:pt x="1022" y="0"/>
                  </a:lnTo>
                  <a:lnTo>
                    <a:pt x="1051" y="0"/>
                  </a:lnTo>
                  <a:lnTo>
                    <a:pt x="1051" y="7"/>
                  </a:lnTo>
                  <a:close/>
                  <a:moveTo>
                    <a:pt x="1001" y="7"/>
                  </a:moveTo>
                  <a:lnTo>
                    <a:pt x="972" y="7"/>
                  </a:lnTo>
                  <a:lnTo>
                    <a:pt x="972" y="0"/>
                  </a:lnTo>
                  <a:lnTo>
                    <a:pt x="1001" y="0"/>
                  </a:lnTo>
                  <a:lnTo>
                    <a:pt x="1001" y="7"/>
                  </a:lnTo>
                  <a:close/>
                  <a:moveTo>
                    <a:pt x="951" y="7"/>
                  </a:moveTo>
                  <a:lnTo>
                    <a:pt x="922" y="7"/>
                  </a:lnTo>
                  <a:lnTo>
                    <a:pt x="922" y="0"/>
                  </a:lnTo>
                  <a:lnTo>
                    <a:pt x="951" y="0"/>
                  </a:lnTo>
                  <a:lnTo>
                    <a:pt x="951" y="7"/>
                  </a:lnTo>
                  <a:close/>
                  <a:moveTo>
                    <a:pt x="900" y="7"/>
                  </a:moveTo>
                  <a:lnTo>
                    <a:pt x="872" y="7"/>
                  </a:lnTo>
                  <a:lnTo>
                    <a:pt x="872" y="0"/>
                  </a:lnTo>
                  <a:lnTo>
                    <a:pt x="900" y="0"/>
                  </a:lnTo>
                  <a:lnTo>
                    <a:pt x="900" y="7"/>
                  </a:lnTo>
                  <a:close/>
                  <a:moveTo>
                    <a:pt x="850" y="7"/>
                  </a:moveTo>
                  <a:lnTo>
                    <a:pt x="821" y="7"/>
                  </a:lnTo>
                  <a:lnTo>
                    <a:pt x="821" y="0"/>
                  </a:lnTo>
                  <a:lnTo>
                    <a:pt x="850" y="0"/>
                  </a:lnTo>
                  <a:lnTo>
                    <a:pt x="850" y="7"/>
                  </a:lnTo>
                  <a:close/>
                  <a:moveTo>
                    <a:pt x="800" y="7"/>
                  </a:moveTo>
                  <a:lnTo>
                    <a:pt x="771" y="7"/>
                  </a:lnTo>
                  <a:lnTo>
                    <a:pt x="771" y="0"/>
                  </a:lnTo>
                  <a:lnTo>
                    <a:pt x="800" y="0"/>
                  </a:lnTo>
                  <a:lnTo>
                    <a:pt x="800" y="7"/>
                  </a:lnTo>
                  <a:close/>
                  <a:moveTo>
                    <a:pt x="749" y="7"/>
                  </a:moveTo>
                  <a:lnTo>
                    <a:pt x="721" y="7"/>
                  </a:lnTo>
                  <a:lnTo>
                    <a:pt x="721" y="0"/>
                  </a:lnTo>
                  <a:lnTo>
                    <a:pt x="749" y="0"/>
                  </a:lnTo>
                  <a:lnTo>
                    <a:pt x="749" y="7"/>
                  </a:lnTo>
                  <a:close/>
                  <a:moveTo>
                    <a:pt x="699" y="7"/>
                  </a:moveTo>
                  <a:lnTo>
                    <a:pt x="670" y="7"/>
                  </a:lnTo>
                  <a:lnTo>
                    <a:pt x="670" y="0"/>
                  </a:lnTo>
                  <a:lnTo>
                    <a:pt x="699" y="0"/>
                  </a:lnTo>
                  <a:lnTo>
                    <a:pt x="699" y="7"/>
                  </a:lnTo>
                  <a:close/>
                  <a:moveTo>
                    <a:pt x="649" y="7"/>
                  </a:moveTo>
                  <a:lnTo>
                    <a:pt x="620" y="7"/>
                  </a:lnTo>
                  <a:lnTo>
                    <a:pt x="620" y="0"/>
                  </a:lnTo>
                  <a:lnTo>
                    <a:pt x="649" y="0"/>
                  </a:lnTo>
                  <a:lnTo>
                    <a:pt x="649" y="7"/>
                  </a:lnTo>
                  <a:close/>
                  <a:moveTo>
                    <a:pt x="599" y="7"/>
                  </a:moveTo>
                  <a:lnTo>
                    <a:pt x="570" y="7"/>
                  </a:lnTo>
                  <a:lnTo>
                    <a:pt x="570" y="0"/>
                  </a:lnTo>
                  <a:lnTo>
                    <a:pt x="599" y="0"/>
                  </a:lnTo>
                  <a:lnTo>
                    <a:pt x="599" y="7"/>
                  </a:lnTo>
                  <a:close/>
                  <a:moveTo>
                    <a:pt x="548" y="7"/>
                  </a:moveTo>
                  <a:lnTo>
                    <a:pt x="520" y="7"/>
                  </a:lnTo>
                  <a:lnTo>
                    <a:pt x="520" y="0"/>
                  </a:lnTo>
                  <a:lnTo>
                    <a:pt x="548" y="0"/>
                  </a:lnTo>
                  <a:lnTo>
                    <a:pt x="548" y="7"/>
                  </a:lnTo>
                  <a:close/>
                  <a:moveTo>
                    <a:pt x="498" y="7"/>
                  </a:moveTo>
                  <a:lnTo>
                    <a:pt x="469" y="7"/>
                  </a:lnTo>
                  <a:lnTo>
                    <a:pt x="469" y="0"/>
                  </a:lnTo>
                  <a:lnTo>
                    <a:pt x="498" y="0"/>
                  </a:lnTo>
                  <a:lnTo>
                    <a:pt x="498" y="7"/>
                  </a:lnTo>
                  <a:close/>
                  <a:moveTo>
                    <a:pt x="448" y="7"/>
                  </a:moveTo>
                  <a:lnTo>
                    <a:pt x="419" y="7"/>
                  </a:lnTo>
                  <a:lnTo>
                    <a:pt x="419" y="0"/>
                  </a:lnTo>
                  <a:lnTo>
                    <a:pt x="448" y="0"/>
                  </a:lnTo>
                  <a:lnTo>
                    <a:pt x="448" y="7"/>
                  </a:lnTo>
                  <a:close/>
                  <a:moveTo>
                    <a:pt x="397" y="7"/>
                  </a:moveTo>
                  <a:lnTo>
                    <a:pt x="369" y="7"/>
                  </a:lnTo>
                  <a:lnTo>
                    <a:pt x="369" y="0"/>
                  </a:lnTo>
                  <a:lnTo>
                    <a:pt x="397" y="0"/>
                  </a:lnTo>
                  <a:lnTo>
                    <a:pt x="397" y="7"/>
                  </a:lnTo>
                  <a:close/>
                  <a:moveTo>
                    <a:pt x="347" y="7"/>
                  </a:moveTo>
                  <a:lnTo>
                    <a:pt x="318" y="7"/>
                  </a:lnTo>
                  <a:lnTo>
                    <a:pt x="318" y="0"/>
                  </a:lnTo>
                  <a:lnTo>
                    <a:pt x="347" y="0"/>
                  </a:lnTo>
                  <a:lnTo>
                    <a:pt x="347" y="7"/>
                  </a:lnTo>
                  <a:close/>
                  <a:moveTo>
                    <a:pt x="297" y="7"/>
                  </a:moveTo>
                  <a:lnTo>
                    <a:pt x="268" y="7"/>
                  </a:lnTo>
                  <a:lnTo>
                    <a:pt x="268" y="0"/>
                  </a:lnTo>
                  <a:lnTo>
                    <a:pt x="297" y="0"/>
                  </a:lnTo>
                  <a:lnTo>
                    <a:pt x="297" y="7"/>
                  </a:lnTo>
                  <a:close/>
                  <a:moveTo>
                    <a:pt x="247" y="7"/>
                  </a:moveTo>
                  <a:lnTo>
                    <a:pt x="218" y="7"/>
                  </a:lnTo>
                  <a:lnTo>
                    <a:pt x="218" y="0"/>
                  </a:lnTo>
                  <a:lnTo>
                    <a:pt x="247" y="0"/>
                  </a:lnTo>
                  <a:lnTo>
                    <a:pt x="247" y="7"/>
                  </a:lnTo>
                  <a:close/>
                  <a:moveTo>
                    <a:pt x="196" y="7"/>
                  </a:moveTo>
                  <a:lnTo>
                    <a:pt x="168" y="7"/>
                  </a:lnTo>
                  <a:lnTo>
                    <a:pt x="168" y="0"/>
                  </a:lnTo>
                  <a:lnTo>
                    <a:pt x="196" y="0"/>
                  </a:lnTo>
                  <a:lnTo>
                    <a:pt x="196" y="7"/>
                  </a:lnTo>
                  <a:close/>
                  <a:moveTo>
                    <a:pt x="146" y="7"/>
                  </a:moveTo>
                  <a:lnTo>
                    <a:pt x="117" y="7"/>
                  </a:lnTo>
                  <a:lnTo>
                    <a:pt x="117" y="0"/>
                  </a:lnTo>
                  <a:lnTo>
                    <a:pt x="146" y="0"/>
                  </a:lnTo>
                  <a:lnTo>
                    <a:pt x="146" y="7"/>
                  </a:lnTo>
                  <a:close/>
                  <a:moveTo>
                    <a:pt x="96" y="7"/>
                  </a:moveTo>
                  <a:lnTo>
                    <a:pt x="67" y="7"/>
                  </a:lnTo>
                  <a:lnTo>
                    <a:pt x="67" y="0"/>
                  </a:lnTo>
                  <a:lnTo>
                    <a:pt x="96" y="0"/>
                  </a:lnTo>
                  <a:lnTo>
                    <a:pt x="96" y="7"/>
                  </a:lnTo>
                  <a:close/>
                  <a:moveTo>
                    <a:pt x="45" y="7"/>
                  </a:moveTo>
                  <a:lnTo>
                    <a:pt x="17" y="7"/>
                  </a:lnTo>
                  <a:lnTo>
                    <a:pt x="17" y="0"/>
                  </a:lnTo>
                  <a:lnTo>
                    <a:pt x="45" y="0"/>
                  </a:lnTo>
                  <a:lnTo>
                    <a:pt x="45" y="7"/>
                  </a:lnTo>
                  <a:close/>
                  <a:moveTo>
                    <a:pt x="8" y="12"/>
                  </a:moveTo>
                  <a:lnTo>
                    <a:pt x="8" y="39"/>
                  </a:lnTo>
                  <a:lnTo>
                    <a:pt x="0" y="39"/>
                  </a:lnTo>
                  <a:lnTo>
                    <a:pt x="0" y="12"/>
                  </a:lnTo>
                  <a:lnTo>
                    <a:pt x="8" y="12"/>
                  </a:lnTo>
                  <a:close/>
                  <a:moveTo>
                    <a:pt x="8" y="60"/>
                  </a:moveTo>
                  <a:lnTo>
                    <a:pt x="8" y="87"/>
                  </a:lnTo>
                  <a:lnTo>
                    <a:pt x="0" y="87"/>
                  </a:lnTo>
                  <a:lnTo>
                    <a:pt x="0" y="60"/>
                  </a:lnTo>
                  <a:lnTo>
                    <a:pt x="8" y="60"/>
                  </a:lnTo>
                  <a:close/>
                  <a:moveTo>
                    <a:pt x="8" y="108"/>
                  </a:moveTo>
                  <a:lnTo>
                    <a:pt x="8" y="135"/>
                  </a:lnTo>
                  <a:lnTo>
                    <a:pt x="0" y="135"/>
                  </a:lnTo>
                  <a:lnTo>
                    <a:pt x="0" y="108"/>
                  </a:lnTo>
                  <a:lnTo>
                    <a:pt x="8" y="108"/>
                  </a:lnTo>
                  <a:close/>
                  <a:moveTo>
                    <a:pt x="8" y="156"/>
                  </a:moveTo>
                  <a:lnTo>
                    <a:pt x="8" y="184"/>
                  </a:lnTo>
                  <a:lnTo>
                    <a:pt x="0" y="184"/>
                  </a:lnTo>
                  <a:lnTo>
                    <a:pt x="0" y="156"/>
                  </a:lnTo>
                  <a:lnTo>
                    <a:pt x="8" y="156"/>
                  </a:lnTo>
                  <a:close/>
                  <a:moveTo>
                    <a:pt x="8" y="204"/>
                  </a:moveTo>
                  <a:lnTo>
                    <a:pt x="8" y="232"/>
                  </a:lnTo>
                  <a:lnTo>
                    <a:pt x="0" y="232"/>
                  </a:lnTo>
                  <a:lnTo>
                    <a:pt x="0" y="204"/>
                  </a:lnTo>
                  <a:lnTo>
                    <a:pt x="8" y="204"/>
                  </a:lnTo>
                  <a:close/>
                  <a:moveTo>
                    <a:pt x="8" y="252"/>
                  </a:moveTo>
                  <a:lnTo>
                    <a:pt x="8" y="280"/>
                  </a:lnTo>
                  <a:lnTo>
                    <a:pt x="0" y="280"/>
                  </a:lnTo>
                  <a:lnTo>
                    <a:pt x="0" y="252"/>
                  </a:lnTo>
                  <a:lnTo>
                    <a:pt x="8" y="252"/>
                  </a:lnTo>
                  <a:close/>
                  <a:moveTo>
                    <a:pt x="24" y="278"/>
                  </a:moveTo>
                  <a:lnTo>
                    <a:pt x="53" y="278"/>
                  </a:lnTo>
                  <a:lnTo>
                    <a:pt x="53" y="284"/>
                  </a:lnTo>
                  <a:lnTo>
                    <a:pt x="24" y="284"/>
                  </a:lnTo>
                  <a:lnTo>
                    <a:pt x="24" y="278"/>
                  </a:lnTo>
                  <a:close/>
                  <a:moveTo>
                    <a:pt x="75" y="278"/>
                  </a:moveTo>
                  <a:lnTo>
                    <a:pt x="103" y="278"/>
                  </a:lnTo>
                  <a:lnTo>
                    <a:pt x="103" y="284"/>
                  </a:lnTo>
                  <a:lnTo>
                    <a:pt x="75" y="284"/>
                  </a:lnTo>
                  <a:lnTo>
                    <a:pt x="75" y="278"/>
                  </a:lnTo>
                  <a:close/>
                  <a:moveTo>
                    <a:pt x="125" y="278"/>
                  </a:moveTo>
                  <a:lnTo>
                    <a:pt x="154" y="278"/>
                  </a:lnTo>
                  <a:lnTo>
                    <a:pt x="154" y="284"/>
                  </a:lnTo>
                  <a:lnTo>
                    <a:pt x="125" y="284"/>
                  </a:lnTo>
                  <a:lnTo>
                    <a:pt x="125" y="278"/>
                  </a:lnTo>
                  <a:close/>
                  <a:moveTo>
                    <a:pt x="175" y="278"/>
                  </a:moveTo>
                  <a:lnTo>
                    <a:pt x="204" y="278"/>
                  </a:lnTo>
                  <a:lnTo>
                    <a:pt x="204" y="284"/>
                  </a:lnTo>
                  <a:lnTo>
                    <a:pt x="175" y="284"/>
                  </a:lnTo>
                  <a:lnTo>
                    <a:pt x="175" y="278"/>
                  </a:lnTo>
                  <a:close/>
                  <a:moveTo>
                    <a:pt x="225" y="278"/>
                  </a:moveTo>
                  <a:lnTo>
                    <a:pt x="254" y="278"/>
                  </a:lnTo>
                  <a:lnTo>
                    <a:pt x="254" y="284"/>
                  </a:lnTo>
                  <a:lnTo>
                    <a:pt x="225" y="284"/>
                  </a:lnTo>
                  <a:lnTo>
                    <a:pt x="225" y="278"/>
                  </a:lnTo>
                  <a:close/>
                  <a:moveTo>
                    <a:pt x="276" y="278"/>
                  </a:moveTo>
                  <a:lnTo>
                    <a:pt x="304" y="278"/>
                  </a:lnTo>
                  <a:lnTo>
                    <a:pt x="304" y="284"/>
                  </a:lnTo>
                  <a:lnTo>
                    <a:pt x="276" y="284"/>
                  </a:lnTo>
                  <a:lnTo>
                    <a:pt x="276" y="278"/>
                  </a:lnTo>
                  <a:close/>
                  <a:moveTo>
                    <a:pt x="326" y="278"/>
                  </a:moveTo>
                  <a:lnTo>
                    <a:pt x="355" y="278"/>
                  </a:lnTo>
                  <a:lnTo>
                    <a:pt x="355" y="284"/>
                  </a:lnTo>
                  <a:lnTo>
                    <a:pt x="326" y="284"/>
                  </a:lnTo>
                  <a:lnTo>
                    <a:pt x="326" y="278"/>
                  </a:lnTo>
                  <a:close/>
                  <a:moveTo>
                    <a:pt x="376" y="278"/>
                  </a:moveTo>
                  <a:lnTo>
                    <a:pt x="405" y="278"/>
                  </a:lnTo>
                  <a:lnTo>
                    <a:pt x="405" y="284"/>
                  </a:lnTo>
                  <a:lnTo>
                    <a:pt x="376" y="284"/>
                  </a:lnTo>
                  <a:lnTo>
                    <a:pt x="376" y="278"/>
                  </a:lnTo>
                  <a:close/>
                  <a:moveTo>
                    <a:pt x="427" y="278"/>
                  </a:moveTo>
                  <a:lnTo>
                    <a:pt x="455" y="278"/>
                  </a:lnTo>
                  <a:lnTo>
                    <a:pt x="455" y="284"/>
                  </a:lnTo>
                  <a:lnTo>
                    <a:pt x="427" y="284"/>
                  </a:lnTo>
                  <a:lnTo>
                    <a:pt x="427" y="278"/>
                  </a:lnTo>
                  <a:close/>
                  <a:moveTo>
                    <a:pt x="477" y="278"/>
                  </a:moveTo>
                  <a:lnTo>
                    <a:pt x="506" y="278"/>
                  </a:lnTo>
                  <a:lnTo>
                    <a:pt x="506" y="284"/>
                  </a:lnTo>
                  <a:lnTo>
                    <a:pt x="477" y="284"/>
                  </a:lnTo>
                  <a:lnTo>
                    <a:pt x="477" y="278"/>
                  </a:lnTo>
                  <a:close/>
                  <a:moveTo>
                    <a:pt x="527" y="278"/>
                  </a:moveTo>
                  <a:lnTo>
                    <a:pt x="556" y="278"/>
                  </a:lnTo>
                  <a:lnTo>
                    <a:pt x="556" y="284"/>
                  </a:lnTo>
                  <a:lnTo>
                    <a:pt x="527" y="284"/>
                  </a:lnTo>
                  <a:lnTo>
                    <a:pt x="527" y="278"/>
                  </a:lnTo>
                  <a:close/>
                  <a:moveTo>
                    <a:pt x="577" y="278"/>
                  </a:moveTo>
                  <a:lnTo>
                    <a:pt x="606" y="278"/>
                  </a:lnTo>
                  <a:lnTo>
                    <a:pt x="606" y="284"/>
                  </a:lnTo>
                  <a:lnTo>
                    <a:pt x="577" y="284"/>
                  </a:lnTo>
                  <a:lnTo>
                    <a:pt x="577" y="278"/>
                  </a:lnTo>
                  <a:close/>
                  <a:moveTo>
                    <a:pt x="628" y="278"/>
                  </a:moveTo>
                  <a:lnTo>
                    <a:pt x="656" y="278"/>
                  </a:lnTo>
                  <a:lnTo>
                    <a:pt x="656" y="284"/>
                  </a:lnTo>
                  <a:lnTo>
                    <a:pt x="628" y="284"/>
                  </a:lnTo>
                  <a:lnTo>
                    <a:pt x="628" y="278"/>
                  </a:lnTo>
                  <a:close/>
                  <a:moveTo>
                    <a:pt x="678" y="278"/>
                  </a:moveTo>
                  <a:lnTo>
                    <a:pt x="707" y="278"/>
                  </a:lnTo>
                  <a:lnTo>
                    <a:pt x="707" y="284"/>
                  </a:lnTo>
                  <a:lnTo>
                    <a:pt x="678" y="284"/>
                  </a:lnTo>
                  <a:lnTo>
                    <a:pt x="678" y="278"/>
                  </a:lnTo>
                  <a:close/>
                  <a:moveTo>
                    <a:pt x="728" y="278"/>
                  </a:moveTo>
                  <a:lnTo>
                    <a:pt x="757" y="278"/>
                  </a:lnTo>
                  <a:lnTo>
                    <a:pt x="757" y="284"/>
                  </a:lnTo>
                  <a:lnTo>
                    <a:pt x="728" y="284"/>
                  </a:lnTo>
                  <a:lnTo>
                    <a:pt x="728" y="278"/>
                  </a:lnTo>
                  <a:close/>
                  <a:moveTo>
                    <a:pt x="779" y="278"/>
                  </a:moveTo>
                  <a:lnTo>
                    <a:pt x="807" y="278"/>
                  </a:lnTo>
                  <a:lnTo>
                    <a:pt x="807" y="284"/>
                  </a:lnTo>
                  <a:lnTo>
                    <a:pt x="779" y="284"/>
                  </a:lnTo>
                  <a:lnTo>
                    <a:pt x="779" y="278"/>
                  </a:lnTo>
                  <a:close/>
                  <a:moveTo>
                    <a:pt x="829" y="278"/>
                  </a:moveTo>
                  <a:lnTo>
                    <a:pt x="858" y="278"/>
                  </a:lnTo>
                  <a:lnTo>
                    <a:pt x="858" y="284"/>
                  </a:lnTo>
                  <a:lnTo>
                    <a:pt x="829" y="284"/>
                  </a:lnTo>
                  <a:lnTo>
                    <a:pt x="829" y="278"/>
                  </a:lnTo>
                  <a:close/>
                  <a:moveTo>
                    <a:pt x="879" y="278"/>
                  </a:moveTo>
                  <a:lnTo>
                    <a:pt x="908" y="278"/>
                  </a:lnTo>
                  <a:lnTo>
                    <a:pt x="908" y="284"/>
                  </a:lnTo>
                  <a:lnTo>
                    <a:pt x="879" y="284"/>
                  </a:lnTo>
                  <a:lnTo>
                    <a:pt x="879" y="278"/>
                  </a:lnTo>
                  <a:close/>
                  <a:moveTo>
                    <a:pt x="929" y="278"/>
                  </a:moveTo>
                  <a:lnTo>
                    <a:pt x="958" y="278"/>
                  </a:lnTo>
                  <a:lnTo>
                    <a:pt x="958" y="284"/>
                  </a:lnTo>
                  <a:lnTo>
                    <a:pt x="929" y="284"/>
                  </a:lnTo>
                  <a:lnTo>
                    <a:pt x="929" y="278"/>
                  </a:lnTo>
                  <a:close/>
                  <a:moveTo>
                    <a:pt x="980" y="278"/>
                  </a:moveTo>
                  <a:lnTo>
                    <a:pt x="1009" y="278"/>
                  </a:lnTo>
                  <a:lnTo>
                    <a:pt x="1009" y="284"/>
                  </a:lnTo>
                  <a:lnTo>
                    <a:pt x="980" y="284"/>
                  </a:lnTo>
                  <a:lnTo>
                    <a:pt x="980" y="278"/>
                  </a:lnTo>
                  <a:close/>
                  <a:moveTo>
                    <a:pt x="1030" y="278"/>
                  </a:moveTo>
                  <a:lnTo>
                    <a:pt x="1059" y="278"/>
                  </a:lnTo>
                  <a:lnTo>
                    <a:pt x="1059" y="284"/>
                  </a:lnTo>
                  <a:lnTo>
                    <a:pt x="1030" y="284"/>
                  </a:lnTo>
                  <a:lnTo>
                    <a:pt x="1030" y="278"/>
                  </a:lnTo>
                  <a:close/>
                  <a:moveTo>
                    <a:pt x="1080" y="278"/>
                  </a:moveTo>
                  <a:lnTo>
                    <a:pt x="1109" y="278"/>
                  </a:lnTo>
                  <a:lnTo>
                    <a:pt x="1109" y="284"/>
                  </a:lnTo>
                  <a:lnTo>
                    <a:pt x="1080" y="284"/>
                  </a:lnTo>
                  <a:lnTo>
                    <a:pt x="1080" y="278"/>
                  </a:lnTo>
                  <a:close/>
                  <a:moveTo>
                    <a:pt x="1131" y="278"/>
                  </a:moveTo>
                  <a:lnTo>
                    <a:pt x="1159" y="278"/>
                  </a:lnTo>
                  <a:lnTo>
                    <a:pt x="1159" y="284"/>
                  </a:lnTo>
                  <a:lnTo>
                    <a:pt x="1131" y="284"/>
                  </a:lnTo>
                  <a:lnTo>
                    <a:pt x="1131" y="278"/>
                  </a:lnTo>
                  <a:close/>
                  <a:moveTo>
                    <a:pt x="1181" y="278"/>
                  </a:moveTo>
                  <a:lnTo>
                    <a:pt x="1210" y="278"/>
                  </a:lnTo>
                  <a:lnTo>
                    <a:pt x="1210" y="284"/>
                  </a:lnTo>
                  <a:lnTo>
                    <a:pt x="1181" y="284"/>
                  </a:lnTo>
                  <a:lnTo>
                    <a:pt x="1181" y="278"/>
                  </a:lnTo>
                  <a:close/>
                  <a:moveTo>
                    <a:pt x="1231" y="278"/>
                  </a:moveTo>
                  <a:lnTo>
                    <a:pt x="1260" y="278"/>
                  </a:lnTo>
                  <a:lnTo>
                    <a:pt x="1260" y="284"/>
                  </a:lnTo>
                  <a:lnTo>
                    <a:pt x="1231" y="284"/>
                  </a:lnTo>
                  <a:lnTo>
                    <a:pt x="1231" y="278"/>
                  </a:lnTo>
                  <a:close/>
                  <a:moveTo>
                    <a:pt x="1281" y="278"/>
                  </a:moveTo>
                  <a:lnTo>
                    <a:pt x="1310" y="278"/>
                  </a:lnTo>
                  <a:lnTo>
                    <a:pt x="1310" y="284"/>
                  </a:lnTo>
                  <a:lnTo>
                    <a:pt x="1281" y="284"/>
                  </a:lnTo>
                  <a:lnTo>
                    <a:pt x="1281" y="278"/>
                  </a:lnTo>
                  <a:close/>
                  <a:moveTo>
                    <a:pt x="1332" y="278"/>
                  </a:moveTo>
                  <a:lnTo>
                    <a:pt x="1361" y="278"/>
                  </a:lnTo>
                  <a:lnTo>
                    <a:pt x="1361" y="284"/>
                  </a:lnTo>
                  <a:lnTo>
                    <a:pt x="1332" y="284"/>
                  </a:lnTo>
                  <a:lnTo>
                    <a:pt x="1332" y="278"/>
                  </a:lnTo>
                  <a:close/>
                  <a:moveTo>
                    <a:pt x="1382" y="278"/>
                  </a:moveTo>
                  <a:lnTo>
                    <a:pt x="1403" y="278"/>
                  </a:lnTo>
                  <a:lnTo>
                    <a:pt x="1400" y="281"/>
                  </a:lnTo>
                  <a:lnTo>
                    <a:pt x="1400" y="274"/>
                  </a:lnTo>
                  <a:lnTo>
                    <a:pt x="1407" y="274"/>
                  </a:lnTo>
                  <a:lnTo>
                    <a:pt x="1407" y="284"/>
                  </a:lnTo>
                  <a:lnTo>
                    <a:pt x="1382" y="284"/>
                  </a:lnTo>
                  <a:lnTo>
                    <a:pt x="1382" y="278"/>
                  </a:lnTo>
                  <a:close/>
                  <a:moveTo>
                    <a:pt x="1400" y="253"/>
                  </a:moveTo>
                  <a:lnTo>
                    <a:pt x="1400" y="226"/>
                  </a:lnTo>
                  <a:lnTo>
                    <a:pt x="1407" y="226"/>
                  </a:lnTo>
                  <a:lnTo>
                    <a:pt x="1407" y="253"/>
                  </a:lnTo>
                  <a:lnTo>
                    <a:pt x="1400" y="253"/>
                  </a:lnTo>
                  <a:close/>
                  <a:moveTo>
                    <a:pt x="1400" y="205"/>
                  </a:moveTo>
                  <a:lnTo>
                    <a:pt x="1400" y="178"/>
                  </a:lnTo>
                  <a:lnTo>
                    <a:pt x="1407" y="178"/>
                  </a:lnTo>
                  <a:lnTo>
                    <a:pt x="1407" y="205"/>
                  </a:lnTo>
                  <a:lnTo>
                    <a:pt x="1400" y="205"/>
                  </a:lnTo>
                  <a:close/>
                  <a:moveTo>
                    <a:pt x="1400" y="157"/>
                  </a:moveTo>
                  <a:lnTo>
                    <a:pt x="1400" y="129"/>
                  </a:lnTo>
                  <a:lnTo>
                    <a:pt x="1407" y="129"/>
                  </a:lnTo>
                  <a:lnTo>
                    <a:pt x="1407" y="157"/>
                  </a:lnTo>
                  <a:lnTo>
                    <a:pt x="1400" y="157"/>
                  </a:lnTo>
                  <a:close/>
                  <a:moveTo>
                    <a:pt x="1400" y="109"/>
                  </a:moveTo>
                  <a:lnTo>
                    <a:pt x="1400" y="81"/>
                  </a:lnTo>
                  <a:lnTo>
                    <a:pt x="1407" y="81"/>
                  </a:lnTo>
                  <a:lnTo>
                    <a:pt x="1407" y="109"/>
                  </a:lnTo>
                  <a:lnTo>
                    <a:pt x="1400" y="109"/>
                  </a:lnTo>
                  <a:close/>
                  <a:moveTo>
                    <a:pt x="1400" y="61"/>
                  </a:moveTo>
                  <a:lnTo>
                    <a:pt x="1400" y="33"/>
                  </a:lnTo>
                  <a:lnTo>
                    <a:pt x="1407" y="33"/>
                  </a:lnTo>
                  <a:lnTo>
                    <a:pt x="1407" y="61"/>
                  </a:lnTo>
                  <a:lnTo>
                    <a:pt x="1400" y="61"/>
                  </a:lnTo>
                  <a:close/>
                  <a:moveTo>
                    <a:pt x="1400" y="12"/>
                  </a:moveTo>
                  <a:lnTo>
                    <a:pt x="1400" y="3"/>
                  </a:lnTo>
                  <a:lnTo>
                    <a:pt x="1407" y="3"/>
                  </a:lnTo>
                  <a:lnTo>
                    <a:pt x="1407" y="12"/>
                  </a:lnTo>
                  <a:lnTo>
                    <a:pt x="1400" y="12"/>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Rectangle 105">
              <a:extLst>
                <a:ext uri="{FF2B5EF4-FFF2-40B4-BE49-F238E27FC236}">
                  <a16:creationId xmlns:a16="http://schemas.microsoft.com/office/drawing/2014/main" id="{82E4D876-0749-B129-6C83-E818CBB83DC5}"/>
                </a:ext>
              </a:extLst>
            </p:cNvPr>
            <p:cNvSpPr>
              <a:spLocks noChangeArrowheads="1"/>
            </p:cNvSpPr>
            <p:nvPr/>
          </p:nvSpPr>
          <p:spPr bwMode="auto">
            <a:xfrm>
              <a:off x="3376612" y="7299326"/>
              <a:ext cx="233397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en-US"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地域計画</a:t>
              </a:r>
              <a:r>
                <a:rPr kumimoji="0" lang="ja-JP" altLang="en-US" sz="6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ja-JP" sz="6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人・農地プラン</a:t>
              </a:r>
              <a:r>
                <a:rPr kumimoji="0" lang="ja-JP" altLang="en-US" sz="6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等を基に、</a:t>
              </a:r>
              <a:r>
                <a:rPr kumimoji="0" lang="ja-JP" altLang="en-US" sz="800" dirty="0">
                  <a:solidFill>
                    <a:srgbClr val="000000"/>
                  </a:solidFill>
                  <a:latin typeface="ＭＳ ゴシック" panose="020B0609070205080204" pitchFamily="49" charset="-128"/>
                  <a:ea typeface="ＭＳ ゴシック" panose="020B0609070205080204" pitchFamily="49" charset="-128"/>
                </a:rPr>
                <a:t>担い手農家、</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14" name="Rectangle 106">
              <a:extLst>
                <a:ext uri="{FF2B5EF4-FFF2-40B4-BE49-F238E27FC236}">
                  <a16:creationId xmlns:a16="http://schemas.microsoft.com/office/drawing/2014/main" id="{A53C661E-F3D2-F9F5-A040-C4D195445580}"/>
                </a:ext>
              </a:extLst>
            </p:cNvPr>
            <p:cNvSpPr>
              <a:spLocks noChangeArrowheads="1"/>
            </p:cNvSpPr>
            <p:nvPr/>
          </p:nvSpPr>
          <p:spPr bwMode="auto">
            <a:xfrm>
              <a:off x="3470275" y="7432676"/>
              <a:ext cx="17446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農</a:t>
              </a:r>
              <a:r>
                <a:rPr kumimoji="0" lang="ja-JP" altLang="en-US"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地</a:t>
              </a:r>
              <a:r>
                <a:rPr kumimoji="0" lang="ja-JP"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集積の現状及び目標を記載する。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15" name="Rectangle 107">
              <a:extLst>
                <a:ext uri="{FF2B5EF4-FFF2-40B4-BE49-F238E27FC236}">
                  <a16:creationId xmlns:a16="http://schemas.microsoft.com/office/drawing/2014/main" id="{A79D2470-9ACD-3D85-7D3C-7A6EAAB020BC}"/>
                </a:ext>
              </a:extLst>
            </p:cNvPr>
            <p:cNvSpPr>
              <a:spLocks noChangeArrowheads="1"/>
            </p:cNvSpPr>
            <p:nvPr/>
          </p:nvSpPr>
          <p:spPr bwMode="auto">
            <a:xfrm>
              <a:off x="5491162" y="7432676"/>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6" name="Freeform 108">
              <a:extLst>
                <a:ext uri="{FF2B5EF4-FFF2-40B4-BE49-F238E27FC236}">
                  <a16:creationId xmlns:a16="http://schemas.microsoft.com/office/drawing/2014/main" id="{2C0390BB-9DF1-92ED-A6CC-7F3A586623BF}"/>
                </a:ext>
              </a:extLst>
            </p:cNvPr>
            <p:cNvSpPr>
              <a:spLocks noEditPoints="1"/>
            </p:cNvSpPr>
            <p:nvPr/>
          </p:nvSpPr>
          <p:spPr bwMode="auto">
            <a:xfrm>
              <a:off x="1341438" y="8040689"/>
              <a:ext cx="4454524" cy="1420813"/>
            </a:xfrm>
            <a:custGeom>
              <a:avLst/>
              <a:gdLst>
                <a:gd name="T0" fmla="*/ 2673 w 2806"/>
                <a:gd name="T1" fmla="*/ 7 h 895"/>
                <a:gd name="T2" fmla="*/ 2601 w 2806"/>
                <a:gd name="T3" fmla="*/ 0 h 895"/>
                <a:gd name="T4" fmla="*/ 2450 w 2806"/>
                <a:gd name="T5" fmla="*/ 7 h 895"/>
                <a:gd name="T6" fmla="*/ 2321 w 2806"/>
                <a:gd name="T7" fmla="*/ 0 h 895"/>
                <a:gd name="T8" fmla="*/ 2249 w 2806"/>
                <a:gd name="T9" fmla="*/ 7 h 895"/>
                <a:gd name="T10" fmla="*/ 2069 w 2806"/>
                <a:gd name="T11" fmla="*/ 7 h 895"/>
                <a:gd name="T12" fmla="*/ 1997 w 2806"/>
                <a:gd name="T13" fmla="*/ 0 h 895"/>
                <a:gd name="T14" fmla="*/ 1846 w 2806"/>
                <a:gd name="T15" fmla="*/ 7 h 895"/>
                <a:gd name="T16" fmla="*/ 1717 w 2806"/>
                <a:gd name="T17" fmla="*/ 0 h 895"/>
                <a:gd name="T18" fmla="*/ 1645 w 2806"/>
                <a:gd name="T19" fmla="*/ 7 h 895"/>
                <a:gd name="T20" fmla="*/ 1466 w 2806"/>
                <a:gd name="T21" fmla="*/ 7 h 895"/>
                <a:gd name="T22" fmla="*/ 1394 w 2806"/>
                <a:gd name="T23" fmla="*/ 0 h 895"/>
                <a:gd name="T24" fmla="*/ 1243 w 2806"/>
                <a:gd name="T25" fmla="*/ 7 h 895"/>
                <a:gd name="T26" fmla="*/ 1114 w 2806"/>
                <a:gd name="T27" fmla="*/ 0 h 895"/>
                <a:gd name="T28" fmla="*/ 1042 w 2806"/>
                <a:gd name="T29" fmla="*/ 7 h 895"/>
                <a:gd name="T30" fmla="*/ 862 w 2806"/>
                <a:gd name="T31" fmla="*/ 7 h 895"/>
                <a:gd name="T32" fmla="*/ 790 w 2806"/>
                <a:gd name="T33" fmla="*/ 0 h 895"/>
                <a:gd name="T34" fmla="*/ 640 w 2806"/>
                <a:gd name="T35" fmla="*/ 7 h 895"/>
                <a:gd name="T36" fmla="*/ 510 w 2806"/>
                <a:gd name="T37" fmla="*/ 0 h 895"/>
                <a:gd name="T38" fmla="*/ 438 w 2806"/>
                <a:gd name="T39" fmla="*/ 7 h 895"/>
                <a:gd name="T40" fmla="*/ 259 w 2806"/>
                <a:gd name="T41" fmla="*/ 7 h 895"/>
                <a:gd name="T42" fmla="*/ 187 w 2806"/>
                <a:gd name="T43" fmla="*/ 0 h 895"/>
                <a:gd name="T44" fmla="*/ 36 w 2806"/>
                <a:gd name="T45" fmla="*/ 7 h 895"/>
                <a:gd name="T46" fmla="*/ 0 w 2806"/>
                <a:gd name="T47" fmla="*/ 97 h 895"/>
                <a:gd name="T48" fmla="*/ 7 w 2806"/>
                <a:gd name="T49" fmla="*/ 165 h 895"/>
                <a:gd name="T50" fmla="*/ 7 w 2806"/>
                <a:gd name="T51" fmla="*/ 337 h 895"/>
                <a:gd name="T52" fmla="*/ 0 w 2806"/>
                <a:gd name="T53" fmla="*/ 406 h 895"/>
                <a:gd name="T54" fmla="*/ 7 w 2806"/>
                <a:gd name="T55" fmla="*/ 551 h 895"/>
                <a:gd name="T56" fmla="*/ 0 w 2806"/>
                <a:gd name="T57" fmla="*/ 674 h 895"/>
                <a:gd name="T58" fmla="*/ 7 w 2806"/>
                <a:gd name="T59" fmla="*/ 743 h 895"/>
                <a:gd name="T60" fmla="*/ 7 w 2806"/>
                <a:gd name="T61" fmla="*/ 892 h 895"/>
                <a:gd name="T62" fmla="*/ 100 w 2806"/>
                <a:gd name="T63" fmla="*/ 888 h 895"/>
                <a:gd name="T64" fmla="*/ 229 w 2806"/>
                <a:gd name="T65" fmla="*/ 895 h 895"/>
                <a:gd name="T66" fmla="*/ 301 w 2806"/>
                <a:gd name="T67" fmla="*/ 888 h 895"/>
                <a:gd name="T68" fmla="*/ 481 w 2806"/>
                <a:gd name="T69" fmla="*/ 888 h 895"/>
                <a:gd name="T70" fmla="*/ 553 w 2806"/>
                <a:gd name="T71" fmla="*/ 895 h 895"/>
                <a:gd name="T72" fmla="*/ 703 w 2806"/>
                <a:gd name="T73" fmla="*/ 888 h 895"/>
                <a:gd name="T74" fmla="*/ 833 w 2806"/>
                <a:gd name="T75" fmla="*/ 895 h 895"/>
                <a:gd name="T76" fmla="*/ 905 w 2806"/>
                <a:gd name="T77" fmla="*/ 888 h 895"/>
                <a:gd name="T78" fmla="*/ 1084 w 2806"/>
                <a:gd name="T79" fmla="*/ 888 h 895"/>
                <a:gd name="T80" fmla="*/ 1156 w 2806"/>
                <a:gd name="T81" fmla="*/ 895 h 895"/>
                <a:gd name="T82" fmla="*/ 1307 w 2806"/>
                <a:gd name="T83" fmla="*/ 888 h 895"/>
                <a:gd name="T84" fmla="*/ 1436 w 2806"/>
                <a:gd name="T85" fmla="*/ 895 h 895"/>
                <a:gd name="T86" fmla="*/ 1508 w 2806"/>
                <a:gd name="T87" fmla="*/ 888 h 895"/>
                <a:gd name="T88" fmla="*/ 1688 w 2806"/>
                <a:gd name="T89" fmla="*/ 888 h 895"/>
                <a:gd name="T90" fmla="*/ 1760 w 2806"/>
                <a:gd name="T91" fmla="*/ 895 h 895"/>
                <a:gd name="T92" fmla="*/ 1910 w 2806"/>
                <a:gd name="T93" fmla="*/ 888 h 895"/>
                <a:gd name="T94" fmla="*/ 2040 w 2806"/>
                <a:gd name="T95" fmla="*/ 895 h 895"/>
                <a:gd name="T96" fmla="*/ 2112 w 2806"/>
                <a:gd name="T97" fmla="*/ 888 h 895"/>
                <a:gd name="T98" fmla="*/ 2291 w 2806"/>
                <a:gd name="T99" fmla="*/ 888 h 895"/>
                <a:gd name="T100" fmla="*/ 2363 w 2806"/>
                <a:gd name="T101" fmla="*/ 895 h 895"/>
                <a:gd name="T102" fmla="*/ 2514 w 2806"/>
                <a:gd name="T103" fmla="*/ 888 h 895"/>
                <a:gd name="T104" fmla="*/ 2643 w 2806"/>
                <a:gd name="T105" fmla="*/ 895 h 895"/>
                <a:gd name="T106" fmla="*/ 2715 w 2806"/>
                <a:gd name="T107" fmla="*/ 888 h 895"/>
                <a:gd name="T108" fmla="*/ 2798 w 2806"/>
                <a:gd name="T109" fmla="*/ 803 h 895"/>
                <a:gd name="T110" fmla="*/ 2806 w 2806"/>
                <a:gd name="T111" fmla="*/ 734 h 895"/>
                <a:gd name="T112" fmla="*/ 2798 w 2806"/>
                <a:gd name="T113" fmla="*/ 590 h 895"/>
                <a:gd name="T114" fmla="*/ 2806 w 2806"/>
                <a:gd name="T115" fmla="*/ 466 h 895"/>
                <a:gd name="T116" fmla="*/ 2798 w 2806"/>
                <a:gd name="T117" fmla="*/ 397 h 895"/>
                <a:gd name="T118" fmla="*/ 2798 w 2806"/>
                <a:gd name="T119" fmla="*/ 225 h 895"/>
                <a:gd name="T120" fmla="*/ 2806 w 2806"/>
                <a:gd name="T121" fmla="*/ 156 h 895"/>
                <a:gd name="T122" fmla="*/ 2798 w 2806"/>
                <a:gd name="T123" fmla="*/ 12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06" h="895">
                  <a:moveTo>
                    <a:pt x="2802" y="7"/>
                  </a:moveTo>
                  <a:lnTo>
                    <a:pt x="2773" y="7"/>
                  </a:lnTo>
                  <a:lnTo>
                    <a:pt x="2773" y="0"/>
                  </a:lnTo>
                  <a:lnTo>
                    <a:pt x="2802" y="0"/>
                  </a:lnTo>
                  <a:lnTo>
                    <a:pt x="2802" y="7"/>
                  </a:lnTo>
                  <a:close/>
                  <a:moveTo>
                    <a:pt x="2752" y="7"/>
                  </a:moveTo>
                  <a:lnTo>
                    <a:pt x="2723" y="7"/>
                  </a:lnTo>
                  <a:lnTo>
                    <a:pt x="2723" y="0"/>
                  </a:lnTo>
                  <a:lnTo>
                    <a:pt x="2752" y="0"/>
                  </a:lnTo>
                  <a:lnTo>
                    <a:pt x="2752" y="7"/>
                  </a:lnTo>
                  <a:close/>
                  <a:moveTo>
                    <a:pt x="2701" y="7"/>
                  </a:moveTo>
                  <a:lnTo>
                    <a:pt x="2673" y="7"/>
                  </a:lnTo>
                  <a:lnTo>
                    <a:pt x="2673" y="0"/>
                  </a:lnTo>
                  <a:lnTo>
                    <a:pt x="2701" y="0"/>
                  </a:lnTo>
                  <a:lnTo>
                    <a:pt x="2701" y="7"/>
                  </a:lnTo>
                  <a:close/>
                  <a:moveTo>
                    <a:pt x="2651" y="7"/>
                  </a:moveTo>
                  <a:lnTo>
                    <a:pt x="2622" y="7"/>
                  </a:lnTo>
                  <a:lnTo>
                    <a:pt x="2622" y="0"/>
                  </a:lnTo>
                  <a:lnTo>
                    <a:pt x="2651" y="0"/>
                  </a:lnTo>
                  <a:lnTo>
                    <a:pt x="2651" y="7"/>
                  </a:lnTo>
                  <a:close/>
                  <a:moveTo>
                    <a:pt x="2601" y="7"/>
                  </a:moveTo>
                  <a:lnTo>
                    <a:pt x="2572" y="7"/>
                  </a:lnTo>
                  <a:lnTo>
                    <a:pt x="2572" y="0"/>
                  </a:lnTo>
                  <a:lnTo>
                    <a:pt x="2601" y="0"/>
                  </a:lnTo>
                  <a:lnTo>
                    <a:pt x="2601" y="7"/>
                  </a:lnTo>
                  <a:close/>
                  <a:moveTo>
                    <a:pt x="2550" y="7"/>
                  </a:moveTo>
                  <a:lnTo>
                    <a:pt x="2522" y="7"/>
                  </a:lnTo>
                  <a:lnTo>
                    <a:pt x="2522" y="0"/>
                  </a:lnTo>
                  <a:lnTo>
                    <a:pt x="2550" y="0"/>
                  </a:lnTo>
                  <a:lnTo>
                    <a:pt x="2550" y="7"/>
                  </a:lnTo>
                  <a:close/>
                  <a:moveTo>
                    <a:pt x="2500" y="7"/>
                  </a:moveTo>
                  <a:lnTo>
                    <a:pt x="2472" y="7"/>
                  </a:lnTo>
                  <a:lnTo>
                    <a:pt x="2472" y="0"/>
                  </a:lnTo>
                  <a:lnTo>
                    <a:pt x="2500" y="0"/>
                  </a:lnTo>
                  <a:lnTo>
                    <a:pt x="2500" y="7"/>
                  </a:lnTo>
                  <a:close/>
                  <a:moveTo>
                    <a:pt x="2450" y="7"/>
                  </a:moveTo>
                  <a:lnTo>
                    <a:pt x="2421" y="7"/>
                  </a:lnTo>
                  <a:lnTo>
                    <a:pt x="2421" y="0"/>
                  </a:lnTo>
                  <a:lnTo>
                    <a:pt x="2450" y="0"/>
                  </a:lnTo>
                  <a:lnTo>
                    <a:pt x="2450" y="7"/>
                  </a:lnTo>
                  <a:close/>
                  <a:moveTo>
                    <a:pt x="2400" y="7"/>
                  </a:moveTo>
                  <a:lnTo>
                    <a:pt x="2371" y="7"/>
                  </a:lnTo>
                  <a:lnTo>
                    <a:pt x="2371" y="0"/>
                  </a:lnTo>
                  <a:lnTo>
                    <a:pt x="2400" y="0"/>
                  </a:lnTo>
                  <a:lnTo>
                    <a:pt x="2400" y="7"/>
                  </a:lnTo>
                  <a:close/>
                  <a:moveTo>
                    <a:pt x="2349" y="7"/>
                  </a:moveTo>
                  <a:lnTo>
                    <a:pt x="2321" y="7"/>
                  </a:lnTo>
                  <a:lnTo>
                    <a:pt x="2321" y="0"/>
                  </a:lnTo>
                  <a:lnTo>
                    <a:pt x="2349" y="0"/>
                  </a:lnTo>
                  <a:lnTo>
                    <a:pt x="2349" y="7"/>
                  </a:lnTo>
                  <a:close/>
                  <a:moveTo>
                    <a:pt x="2299" y="7"/>
                  </a:moveTo>
                  <a:lnTo>
                    <a:pt x="2270" y="7"/>
                  </a:lnTo>
                  <a:lnTo>
                    <a:pt x="2270" y="0"/>
                  </a:lnTo>
                  <a:lnTo>
                    <a:pt x="2299" y="0"/>
                  </a:lnTo>
                  <a:lnTo>
                    <a:pt x="2299" y="7"/>
                  </a:lnTo>
                  <a:close/>
                  <a:moveTo>
                    <a:pt x="2249" y="7"/>
                  </a:moveTo>
                  <a:lnTo>
                    <a:pt x="2220" y="7"/>
                  </a:lnTo>
                  <a:lnTo>
                    <a:pt x="2220" y="0"/>
                  </a:lnTo>
                  <a:lnTo>
                    <a:pt x="2249" y="0"/>
                  </a:lnTo>
                  <a:lnTo>
                    <a:pt x="2249" y="7"/>
                  </a:lnTo>
                  <a:close/>
                  <a:moveTo>
                    <a:pt x="2198" y="7"/>
                  </a:moveTo>
                  <a:lnTo>
                    <a:pt x="2170" y="7"/>
                  </a:lnTo>
                  <a:lnTo>
                    <a:pt x="2170" y="0"/>
                  </a:lnTo>
                  <a:lnTo>
                    <a:pt x="2198" y="0"/>
                  </a:lnTo>
                  <a:lnTo>
                    <a:pt x="2198" y="7"/>
                  </a:lnTo>
                  <a:close/>
                  <a:moveTo>
                    <a:pt x="2148" y="7"/>
                  </a:moveTo>
                  <a:lnTo>
                    <a:pt x="2120" y="7"/>
                  </a:lnTo>
                  <a:lnTo>
                    <a:pt x="2120" y="0"/>
                  </a:lnTo>
                  <a:lnTo>
                    <a:pt x="2148" y="0"/>
                  </a:lnTo>
                  <a:lnTo>
                    <a:pt x="2148" y="7"/>
                  </a:lnTo>
                  <a:close/>
                  <a:moveTo>
                    <a:pt x="2098" y="7"/>
                  </a:moveTo>
                  <a:lnTo>
                    <a:pt x="2069" y="7"/>
                  </a:lnTo>
                  <a:lnTo>
                    <a:pt x="2069" y="0"/>
                  </a:lnTo>
                  <a:lnTo>
                    <a:pt x="2098" y="0"/>
                  </a:lnTo>
                  <a:lnTo>
                    <a:pt x="2098" y="7"/>
                  </a:lnTo>
                  <a:close/>
                  <a:moveTo>
                    <a:pt x="2048" y="7"/>
                  </a:moveTo>
                  <a:lnTo>
                    <a:pt x="2019" y="7"/>
                  </a:lnTo>
                  <a:lnTo>
                    <a:pt x="2019" y="0"/>
                  </a:lnTo>
                  <a:lnTo>
                    <a:pt x="2048" y="0"/>
                  </a:lnTo>
                  <a:lnTo>
                    <a:pt x="2048" y="7"/>
                  </a:lnTo>
                  <a:close/>
                  <a:moveTo>
                    <a:pt x="1997" y="7"/>
                  </a:moveTo>
                  <a:lnTo>
                    <a:pt x="1969" y="7"/>
                  </a:lnTo>
                  <a:lnTo>
                    <a:pt x="1969" y="0"/>
                  </a:lnTo>
                  <a:lnTo>
                    <a:pt x="1997" y="0"/>
                  </a:lnTo>
                  <a:lnTo>
                    <a:pt x="1997" y="7"/>
                  </a:lnTo>
                  <a:close/>
                  <a:moveTo>
                    <a:pt x="1947" y="7"/>
                  </a:moveTo>
                  <a:lnTo>
                    <a:pt x="1918" y="7"/>
                  </a:lnTo>
                  <a:lnTo>
                    <a:pt x="1918" y="0"/>
                  </a:lnTo>
                  <a:lnTo>
                    <a:pt x="1947" y="0"/>
                  </a:lnTo>
                  <a:lnTo>
                    <a:pt x="1947" y="7"/>
                  </a:lnTo>
                  <a:close/>
                  <a:moveTo>
                    <a:pt x="1897" y="7"/>
                  </a:moveTo>
                  <a:lnTo>
                    <a:pt x="1868" y="7"/>
                  </a:lnTo>
                  <a:lnTo>
                    <a:pt x="1868" y="0"/>
                  </a:lnTo>
                  <a:lnTo>
                    <a:pt x="1897" y="0"/>
                  </a:lnTo>
                  <a:lnTo>
                    <a:pt x="1897" y="7"/>
                  </a:lnTo>
                  <a:close/>
                  <a:moveTo>
                    <a:pt x="1846" y="7"/>
                  </a:moveTo>
                  <a:lnTo>
                    <a:pt x="1818" y="7"/>
                  </a:lnTo>
                  <a:lnTo>
                    <a:pt x="1818" y="0"/>
                  </a:lnTo>
                  <a:lnTo>
                    <a:pt x="1846" y="0"/>
                  </a:lnTo>
                  <a:lnTo>
                    <a:pt x="1846" y="7"/>
                  </a:lnTo>
                  <a:close/>
                  <a:moveTo>
                    <a:pt x="1796" y="7"/>
                  </a:moveTo>
                  <a:lnTo>
                    <a:pt x="1768" y="7"/>
                  </a:lnTo>
                  <a:lnTo>
                    <a:pt x="1768" y="0"/>
                  </a:lnTo>
                  <a:lnTo>
                    <a:pt x="1796" y="0"/>
                  </a:lnTo>
                  <a:lnTo>
                    <a:pt x="1796" y="7"/>
                  </a:lnTo>
                  <a:close/>
                  <a:moveTo>
                    <a:pt x="1746" y="7"/>
                  </a:moveTo>
                  <a:lnTo>
                    <a:pt x="1717" y="7"/>
                  </a:lnTo>
                  <a:lnTo>
                    <a:pt x="1717" y="0"/>
                  </a:lnTo>
                  <a:lnTo>
                    <a:pt x="1746" y="0"/>
                  </a:lnTo>
                  <a:lnTo>
                    <a:pt x="1746" y="7"/>
                  </a:lnTo>
                  <a:close/>
                  <a:moveTo>
                    <a:pt x="1696" y="7"/>
                  </a:moveTo>
                  <a:lnTo>
                    <a:pt x="1667" y="7"/>
                  </a:lnTo>
                  <a:lnTo>
                    <a:pt x="1667" y="0"/>
                  </a:lnTo>
                  <a:lnTo>
                    <a:pt x="1696" y="0"/>
                  </a:lnTo>
                  <a:lnTo>
                    <a:pt x="1696" y="7"/>
                  </a:lnTo>
                  <a:close/>
                  <a:moveTo>
                    <a:pt x="1645" y="7"/>
                  </a:moveTo>
                  <a:lnTo>
                    <a:pt x="1617" y="7"/>
                  </a:lnTo>
                  <a:lnTo>
                    <a:pt x="1617" y="0"/>
                  </a:lnTo>
                  <a:lnTo>
                    <a:pt x="1645" y="0"/>
                  </a:lnTo>
                  <a:lnTo>
                    <a:pt x="1645" y="7"/>
                  </a:lnTo>
                  <a:close/>
                  <a:moveTo>
                    <a:pt x="1595" y="7"/>
                  </a:moveTo>
                  <a:lnTo>
                    <a:pt x="1566" y="7"/>
                  </a:lnTo>
                  <a:lnTo>
                    <a:pt x="1566" y="0"/>
                  </a:lnTo>
                  <a:lnTo>
                    <a:pt x="1595" y="0"/>
                  </a:lnTo>
                  <a:lnTo>
                    <a:pt x="1595" y="7"/>
                  </a:lnTo>
                  <a:close/>
                  <a:moveTo>
                    <a:pt x="1545" y="7"/>
                  </a:moveTo>
                  <a:lnTo>
                    <a:pt x="1516" y="7"/>
                  </a:lnTo>
                  <a:lnTo>
                    <a:pt x="1516" y="0"/>
                  </a:lnTo>
                  <a:lnTo>
                    <a:pt x="1545" y="0"/>
                  </a:lnTo>
                  <a:lnTo>
                    <a:pt x="1545" y="7"/>
                  </a:lnTo>
                  <a:close/>
                  <a:moveTo>
                    <a:pt x="1494" y="7"/>
                  </a:moveTo>
                  <a:lnTo>
                    <a:pt x="1466" y="7"/>
                  </a:lnTo>
                  <a:lnTo>
                    <a:pt x="1466" y="0"/>
                  </a:lnTo>
                  <a:lnTo>
                    <a:pt x="1494" y="0"/>
                  </a:lnTo>
                  <a:lnTo>
                    <a:pt x="1494" y="7"/>
                  </a:lnTo>
                  <a:close/>
                  <a:moveTo>
                    <a:pt x="1444" y="7"/>
                  </a:moveTo>
                  <a:lnTo>
                    <a:pt x="1415" y="7"/>
                  </a:lnTo>
                  <a:lnTo>
                    <a:pt x="1415" y="0"/>
                  </a:lnTo>
                  <a:lnTo>
                    <a:pt x="1444" y="0"/>
                  </a:lnTo>
                  <a:lnTo>
                    <a:pt x="1444" y="7"/>
                  </a:lnTo>
                  <a:close/>
                  <a:moveTo>
                    <a:pt x="1394" y="7"/>
                  </a:moveTo>
                  <a:lnTo>
                    <a:pt x="1365" y="7"/>
                  </a:lnTo>
                  <a:lnTo>
                    <a:pt x="1365" y="0"/>
                  </a:lnTo>
                  <a:lnTo>
                    <a:pt x="1394" y="0"/>
                  </a:lnTo>
                  <a:lnTo>
                    <a:pt x="1394" y="7"/>
                  </a:lnTo>
                  <a:close/>
                  <a:moveTo>
                    <a:pt x="1344" y="7"/>
                  </a:moveTo>
                  <a:lnTo>
                    <a:pt x="1315" y="7"/>
                  </a:lnTo>
                  <a:lnTo>
                    <a:pt x="1315" y="0"/>
                  </a:lnTo>
                  <a:lnTo>
                    <a:pt x="1344" y="0"/>
                  </a:lnTo>
                  <a:lnTo>
                    <a:pt x="1344" y="7"/>
                  </a:lnTo>
                  <a:close/>
                  <a:moveTo>
                    <a:pt x="1293" y="7"/>
                  </a:moveTo>
                  <a:lnTo>
                    <a:pt x="1265" y="7"/>
                  </a:lnTo>
                  <a:lnTo>
                    <a:pt x="1265" y="0"/>
                  </a:lnTo>
                  <a:lnTo>
                    <a:pt x="1293" y="0"/>
                  </a:lnTo>
                  <a:lnTo>
                    <a:pt x="1293" y="7"/>
                  </a:lnTo>
                  <a:close/>
                  <a:moveTo>
                    <a:pt x="1243" y="7"/>
                  </a:moveTo>
                  <a:lnTo>
                    <a:pt x="1214" y="7"/>
                  </a:lnTo>
                  <a:lnTo>
                    <a:pt x="1214" y="0"/>
                  </a:lnTo>
                  <a:lnTo>
                    <a:pt x="1243" y="0"/>
                  </a:lnTo>
                  <a:lnTo>
                    <a:pt x="1243" y="7"/>
                  </a:lnTo>
                  <a:close/>
                  <a:moveTo>
                    <a:pt x="1193" y="7"/>
                  </a:moveTo>
                  <a:lnTo>
                    <a:pt x="1164" y="7"/>
                  </a:lnTo>
                  <a:lnTo>
                    <a:pt x="1164" y="0"/>
                  </a:lnTo>
                  <a:lnTo>
                    <a:pt x="1193" y="0"/>
                  </a:lnTo>
                  <a:lnTo>
                    <a:pt x="1193" y="7"/>
                  </a:lnTo>
                  <a:close/>
                  <a:moveTo>
                    <a:pt x="1142" y="7"/>
                  </a:moveTo>
                  <a:lnTo>
                    <a:pt x="1114" y="7"/>
                  </a:lnTo>
                  <a:lnTo>
                    <a:pt x="1114" y="0"/>
                  </a:lnTo>
                  <a:lnTo>
                    <a:pt x="1142" y="0"/>
                  </a:lnTo>
                  <a:lnTo>
                    <a:pt x="1142" y="7"/>
                  </a:lnTo>
                  <a:close/>
                  <a:moveTo>
                    <a:pt x="1092" y="7"/>
                  </a:moveTo>
                  <a:lnTo>
                    <a:pt x="1063" y="7"/>
                  </a:lnTo>
                  <a:lnTo>
                    <a:pt x="1063" y="0"/>
                  </a:lnTo>
                  <a:lnTo>
                    <a:pt x="1092" y="0"/>
                  </a:lnTo>
                  <a:lnTo>
                    <a:pt x="1092" y="7"/>
                  </a:lnTo>
                  <a:close/>
                  <a:moveTo>
                    <a:pt x="1042" y="7"/>
                  </a:moveTo>
                  <a:lnTo>
                    <a:pt x="1013" y="7"/>
                  </a:lnTo>
                  <a:lnTo>
                    <a:pt x="1013" y="0"/>
                  </a:lnTo>
                  <a:lnTo>
                    <a:pt x="1042" y="0"/>
                  </a:lnTo>
                  <a:lnTo>
                    <a:pt x="1042" y="7"/>
                  </a:lnTo>
                  <a:close/>
                  <a:moveTo>
                    <a:pt x="992" y="7"/>
                  </a:moveTo>
                  <a:lnTo>
                    <a:pt x="963" y="7"/>
                  </a:lnTo>
                  <a:lnTo>
                    <a:pt x="963" y="0"/>
                  </a:lnTo>
                  <a:lnTo>
                    <a:pt x="992" y="0"/>
                  </a:lnTo>
                  <a:lnTo>
                    <a:pt x="992" y="7"/>
                  </a:lnTo>
                  <a:close/>
                  <a:moveTo>
                    <a:pt x="941" y="7"/>
                  </a:moveTo>
                  <a:lnTo>
                    <a:pt x="913" y="7"/>
                  </a:lnTo>
                  <a:lnTo>
                    <a:pt x="913" y="0"/>
                  </a:lnTo>
                  <a:lnTo>
                    <a:pt x="941" y="0"/>
                  </a:lnTo>
                  <a:lnTo>
                    <a:pt x="941" y="7"/>
                  </a:lnTo>
                  <a:close/>
                  <a:moveTo>
                    <a:pt x="891" y="7"/>
                  </a:moveTo>
                  <a:lnTo>
                    <a:pt x="862" y="7"/>
                  </a:lnTo>
                  <a:lnTo>
                    <a:pt x="862" y="0"/>
                  </a:lnTo>
                  <a:lnTo>
                    <a:pt x="891" y="0"/>
                  </a:lnTo>
                  <a:lnTo>
                    <a:pt x="891" y="7"/>
                  </a:lnTo>
                  <a:close/>
                  <a:moveTo>
                    <a:pt x="841" y="7"/>
                  </a:moveTo>
                  <a:lnTo>
                    <a:pt x="812" y="7"/>
                  </a:lnTo>
                  <a:lnTo>
                    <a:pt x="812" y="0"/>
                  </a:lnTo>
                  <a:lnTo>
                    <a:pt x="841" y="0"/>
                  </a:lnTo>
                  <a:lnTo>
                    <a:pt x="841" y="7"/>
                  </a:lnTo>
                  <a:close/>
                  <a:moveTo>
                    <a:pt x="790" y="7"/>
                  </a:moveTo>
                  <a:lnTo>
                    <a:pt x="762" y="7"/>
                  </a:lnTo>
                  <a:lnTo>
                    <a:pt x="762" y="0"/>
                  </a:lnTo>
                  <a:lnTo>
                    <a:pt x="790" y="0"/>
                  </a:lnTo>
                  <a:lnTo>
                    <a:pt x="790" y="7"/>
                  </a:lnTo>
                  <a:close/>
                  <a:moveTo>
                    <a:pt x="740" y="7"/>
                  </a:moveTo>
                  <a:lnTo>
                    <a:pt x="711" y="7"/>
                  </a:lnTo>
                  <a:lnTo>
                    <a:pt x="711" y="0"/>
                  </a:lnTo>
                  <a:lnTo>
                    <a:pt x="740" y="0"/>
                  </a:lnTo>
                  <a:lnTo>
                    <a:pt x="740" y="7"/>
                  </a:lnTo>
                  <a:close/>
                  <a:moveTo>
                    <a:pt x="690" y="7"/>
                  </a:moveTo>
                  <a:lnTo>
                    <a:pt x="661" y="7"/>
                  </a:lnTo>
                  <a:lnTo>
                    <a:pt x="661" y="0"/>
                  </a:lnTo>
                  <a:lnTo>
                    <a:pt x="690" y="0"/>
                  </a:lnTo>
                  <a:lnTo>
                    <a:pt x="690" y="7"/>
                  </a:lnTo>
                  <a:close/>
                  <a:moveTo>
                    <a:pt x="640" y="7"/>
                  </a:moveTo>
                  <a:lnTo>
                    <a:pt x="611" y="7"/>
                  </a:lnTo>
                  <a:lnTo>
                    <a:pt x="611" y="0"/>
                  </a:lnTo>
                  <a:lnTo>
                    <a:pt x="640" y="0"/>
                  </a:lnTo>
                  <a:lnTo>
                    <a:pt x="640" y="7"/>
                  </a:lnTo>
                  <a:close/>
                  <a:moveTo>
                    <a:pt x="589" y="7"/>
                  </a:moveTo>
                  <a:lnTo>
                    <a:pt x="560" y="7"/>
                  </a:lnTo>
                  <a:lnTo>
                    <a:pt x="560" y="0"/>
                  </a:lnTo>
                  <a:lnTo>
                    <a:pt x="589" y="0"/>
                  </a:lnTo>
                  <a:lnTo>
                    <a:pt x="589" y="7"/>
                  </a:lnTo>
                  <a:close/>
                  <a:moveTo>
                    <a:pt x="539" y="7"/>
                  </a:moveTo>
                  <a:lnTo>
                    <a:pt x="510" y="7"/>
                  </a:lnTo>
                  <a:lnTo>
                    <a:pt x="510" y="0"/>
                  </a:lnTo>
                  <a:lnTo>
                    <a:pt x="539" y="0"/>
                  </a:lnTo>
                  <a:lnTo>
                    <a:pt x="539" y="7"/>
                  </a:lnTo>
                  <a:close/>
                  <a:moveTo>
                    <a:pt x="489" y="7"/>
                  </a:moveTo>
                  <a:lnTo>
                    <a:pt x="460" y="7"/>
                  </a:lnTo>
                  <a:lnTo>
                    <a:pt x="460" y="0"/>
                  </a:lnTo>
                  <a:lnTo>
                    <a:pt x="489" y="0"/>
                  </a:lnTo>
                  <a:lnTo>
                    <a:pt x="489" y="7"/>
                  </a:lnTo>
                  <a:close/>
                  <a:moveTo>
                    <a:pt x="438" y="7"/>
                  </a:moveTo>
                  <a:lnTo>
                    <a:pt x="410" y="7"/>
                  </a:lnTo>
                  <a:lnTo>
                    <a:pt x="410" y="0"/>
                  </a:lnTo>
                  <a:lnTo>
                    <a:pt x="438" y="0"/>
                  </a:lnTo>
                  <a:lnTo>
                    <a:pt x="438" y="7"/>
                  </a:lnTo>
                  <a:close/>
                  <a:moveTo>
                    <a:pt x="388" y="7"/>
                  </a:moveTo>
                  <a:lnTo>
                    <a:pt x="359" y="7"/>
                  </a:lnTo>
                  <a:lnTo>
                    <a:pt x="359" y="0"/>
                  </a:lnTo>
                  <a:lnTo>
                    <a:pt x="388" y="0"/>
                  </a:lnTo>
                  <a:lnTo>
                    <a:pt x="388" y="7"/>
                  </a:lnTo>
                  <a:close/>
                  <a:moveTo>
                    <a:pt x="338" y="7"/>
                  </a:moveTo>
                  <a:lnTo>
                    <a:pt x="309" y="7"/>
                  </a:lnTo>
                  <a:lnTo>
                    <a:pt x="309" y="0"/>
                  </a:lnTo>
                  <a:lnTo>
                    <a:pt x="338" y="0"/>
                  </a:lnTo>
                  <a:lnTo>
                    <a:pt x="338" y="7"/>
                  </a:lnTo>
                  <a:close/>
                  <a:moveTo>
                    <a:pt x="288" y="7"/>
                  </a:moveTo>
                  <a:lnTo>
                    <a:pt x="259" y="7"/>
                  </a:lnTo>
                  <a:lnTo>
                    <a:pt x="259" y="0"/>
                  </a:lnTo>
                  <a:lnTo>
                    <a:pt x="288" y="0"/>
                  </a:lnTo>
                  <a:lnTo>
                    <a:pt x="288" y="7"/>
                  </a:lnTo>
                  <a:close/>
                  <a:moveTo>
                    <a:pt x="237" y="7"/>
                  </a:moveTo>
                  <a:lnTo>
                    <a:pt x="208" y="7"/>
                  </a:lnTo>
                  <a:lnTo>
                    <a:pt x="208" y="0"/>
                  </a:lnTo>
                  <a:lnTo>
                    <a:pt x="237" y="0"/>
                  </a:lnTo>
                  <a:lnTo>
                    <a:pt x="237" y="7"/>
                  </a:lnTo>
                  <a:close/>
                  <a:moveTo>
                    <a:pt x="187" y="7"/>
                  </a:moveTo>
                  <a:lnTo>
                    <a:pt x="158" y="7"/>
                  </a:lnTo>
                  <a:lnTo>
                    <a:pt x="158" y="0"/>
                  </a:lnTo>
                  <a:lnTo>
                    <a:pt x="187" y="0"/>
                  </a:lnTo>
                  <a:lnTo>
                    <a:pt x="187" y="7"/>
                  </a:lnTo>
                  <a:close/>
                  <a:moveTo>
                    <a:pt x="137" y="7"/>
                  </a:moveTo>
                  <a:lnTo>
                    <a:pt x="108" y="7"/>
                  </a:lnTo>
                  <a:lnTo>
                    <a:pt x="108" y="0"/>
                  </a:lnTo>
                  <a:lnTo>
                    <a:pt x="137" y="0"/>
                  </a:lnTo>
                  <a:lnTo>
                    <a:pt x="137" y="7"/>
                  </a:lnTo>
                  <a:close/>
                  <a:moveTo>
                    <a:pt x="86" y="7"/>
                  </a:moveTo>
                  <a:lnTo>
                    <a:pt x="57" y="7"/>
                  </a:lnTo>
                  <a:lnTo>
                    <a:pt x="57" y="0"/>
                  </a:lnTo>
                  <a:lnTo>
                    <a:pt x="86" y="0"/>
                  </a:lnTo>
                  <a:lnTo>
                    <a:pt x="86" y="7"/>
                  </a:lnTo>
                  <a:close/>
                  <a:moveTo>
                    <a:pt x="36" y="7"/>
                  </a:moveTo>
                  <a:lnTo>
                    <a:pt x="7" y="7"/>
                  </a:lnTo>
                  <a:lnTo>
                    <a:pt x="7" y="0"/>
                  </a:lnTo>
                  <a:lnTo>
                    <a:pt x="36" y="0"/>
                  </a:lnTo>
                  <a:lnTo>
                    <a:pt x="36" y="7"/>
                  </a:lnTo>
                  <a:close/>
                  <a:moveTo>
                    <a:pt x="7" y="21"/>
                  </a:moveTo>
                  <a:lnTo>
                    <a:pt x="7" y="48"/>
                  </a:lnTo>
                  <a:lnTo>
                    <a:pt x="0" y="48"/>
                  </a:lnTo>
                  <a:lnTo>
                    <a:pt x="0" y="21"/>
                  </a:lnTo>
                  <a:lnTo>
                    <a:pt x="7" y="21"/>
                  </a:lnTo>
                  <a:close/>
                  <a:moveTo>
                    <a:pt x="7" y="69"/>
                  </a:moveTo>
                  <a:lnTo>
                    <a:pt x="7" y="97"/>
                  </a:lnTo>
                  <a:lnTo>
                    <a:pt x="0" y="97"/>
                  </a:lnTo>
                  <a:lnTo>
                    <a:pt x="0" y="69"/>
                  </a:lnTo>
                  <a:lnTo>
                    <a:pt x="7" y="69"/>
                  </a:lnTo>
                  <a:close/>
                  <a:moveTo>
                    <a:pt x="7" y="117"/>
                  </a:moveTo>
                  <a:lnTo>
                    <a:pt x="7" y="145"/>
                  </a:lnTo>
                  <a:lnTo>
                    <a:pt x="0" y="145"/>
                  </a:lnTo>
                  <a:lnTo>
                    <a:pt x="0" y="117"/>
                  </a:lnTo>
                  <a:lnTo>
                    <a:pt x="7" y="117"/>
                  </a:lnTo>
                  <a:close/>
                  <a:moveTo>
                    <a:pt x="7" y="165"/>
                  </a:moveTo>
                  <a:lnTo>
                    <a:pt x="7" y="193"/>
                  </a:lnTo>
                  <a:lnTo>
                    <a:pt x="0" y="193"/>
                  </a:lnTo>
                  <a:lnTo>
                    <a:pt x="0" y="165"/>
                  </a:lnTo>
                  <a:lnTo>
                    <a:pt x="7" y="165"/>
                  </a:lnTo>
                  <a:close/>
                  <a:moveTo>
                    <a:pt x="7" y="213"/>
                  </a:moveTo>
                  <a:lnTo>
                    <a:pt x="7" y="241"/>
                  </a:lnTo>
                  <a:lnTo>
                    <a:pt x="0" y="241"/>
                  </a:lnTo>
                  <a:lnTo>
                    <a:pt x="0" y="213"/>
                  </a:lnTo>
                  <a:lnTo>
                    <a:pt x="7" y="213"/>
                  </a:lnTo>
                  <a:close/>
                  <a:moveTo>
                    <a:pt x="7" y="262"/>
                  </a:moveTo>
                  <a:lnTo>
                    <a:pt x="7" y="289"/>
                  </a:lnTo>
                  <a:lnTo>
                    <a:pt x="0" y="289"/>
                  </a:lnTo>
                  <a:lnTo>
                    <a:pt x="0" y="262"/>
                  </a:lnTo>
                  <a:lnTo>
                    <a:pt x="7" y="262"/>
                  </a:lnTo>
                  <a:close/>
                  <a:moveTo>
                    <a:pt x="7" y="310"/>
                  </a:moveTo>
                  <a:lnTo>
                    <a:pt x="7" y="337"/>
                  </a:lnTo>
                  <a:lnTo>
                    <a:pt x="0" y="337"/>
                  </a:lnTo>
                  <a:lnTo>
                    <a:pt x="0" y="310"/>
                  </a:lnTo>
                  <a:lnTo>
                    <a:pt x="7" y="310"/>
                  </a:lnTo>
                  <a:close/>
                  <a:moveTo>
                    <a:pt x="7" y="358"/>
                  </a:moveTo>
                  <a:lnTo>
                    <a:pt x="7" y="385"/>
                  </a:lnTo>
                  <a:lnTo>
                    <a:pt x="0" y="385"/>
                  </a:lnTo>
                  <a:lnTo>
                    <a:pt x="0" y="358"/>
                  </a:lnTo>
                  <a:lnTo>
                    <a:pt x="7" y="358"/>
                  </a:lnTo>
                  <a:close/>
                  <a:moveTo>
                    <a:pt x="7" y="406"/>
                  </a:moveTo>
                  <a:lnTo>
                    <a:pt x="7" y="434"/>
                  </a:lnTo>
                  <a:lnTo>
                    <a:pt x="0" y="434"/>
                  </a:lnTo>
                  <a:lnTo>
                    <a:pt x="0" y="406"/>
                  </a:lnTo>
                  <a:lnTo>
                    <a:pt x="7" y="406"/>
                  </a:lnTo>
                  <a:close/>
                  <a:moveTo>
                    <a:pt x="7" y="454"/>
                  </a:moveTo>
                  <a:lnTo>
                    <a:pt x="7" y="482"/>
                  </a:lnTo>
                  <a:lnTo>
                    <a:pt x="0" y="482"/>
                  </a:lnTo>
                  <a:lnTo>
                    <a:pt x="0" y="454"/>
                  </a:lnTo>
                  <a:lnTo>
                    <a:pt x="7" y="454"/>
                  </a:lnTo>
                  <a:close/>
                  <a:moveTo>
                    <a:pt x="7" y="503"/>
                  </a:moveTo>
                  <a:lnTo>
                    <a:pt x="7" y="530"/>
                  </a:lnTo>
                  <a:lnTo>
                    <a:pt x="0" y="530"/>
                  </a:lnTo>
                  <a:lnTo>
                    <a:pt x="0" y="503"/>
                  </a:lnTo>
                  <a:lnTo>
                    <a:pt x="7" y="503"/>
                  </a:lnTo>
                  <a:close/>
                  <a:moveTo>
                    <a:pt x="7" y="551"/>
                  </a:moveTo>
                  <a:lnTo>
                    <a:pt x="7" y="578"/>
                  </a:lnTo>
                  <a:lnTo>
                    <a:pt x="0" y="578"/>
                  </a:lnTo>
                  <a:lnTo>
                    <a:pt x="0" y="551"/>
                  </a:lnTo>
                  <a:lnTo>
                    <a:pt x="7" y="551"/>
                  </a:lnTo>
                  <a:close/>
                  <a:moveTo>
                    <a:pt x="7" y="599"/>
                  </a:moveTo>
                  <a:lnTo>
                    <a:pt x="7" y="626"/>
                  </a:lnTo>
                  <a:lnTo>
                    <a:pt x="0" y="626"/>
                  </a:lnTo>
                  <a:lnTo>
                    <a:pt x="0" y="599"/>
                  </a:lnTo>
                  <a:lnTo>
                    <a:pt x="7" y="599"/>
                  </a:lnTo>
                  <a:close/>
                  <a:moveTo>
                    <a:pt x="7" y="647"/>
                  </a:moveTo>
                  <a:lnTo>
                    <a:pt x="7" y="674"/>
                  </a:lnTo>
                  <a:lnTo>
                    <a:pt x="0" y="674"/>
                  </a:lnTo>
                  <a:lnTo>
                    <a:pt x="0" y="647"/>
                  </a:lnTo>
                  <a:lnTo>
                    <a:pt x="7" y="647"/>
                  </a:lnTo>
                  <a:close/>
                  <a:moveTo>
                    <a:pt x="7" y="695"/>
                  </a:moveTo>
                  <a:lnTo>
                    <a:pt x="7" y="723"/>
                  </a:lnTo>
                  <a:lnTo>
                    <a:pt x="0" y="723"/>
                  </a:lnTo>
                  <a:lnTo>
                    <a:pt x="0" y="695"/>
                  </a:lnTo>
                  <a:lnTo>
                    <a:pt x="7" y="695"/>
                  </a:lnTo>
                  <a:close/>
                  <a:moveTo>
                    <a:pt x="7" y="743"/>
                  </a:moveTo>
                  <a:lnTo>
                    <a:pt x="7" y="771"/>
                  </a:lnTo>
                  <a:lnTo>
                    <a:pt x="0" y="771"/>
                  </a:lnTo>
                  <a:lnTo>
                    <a:pt x="0" y="743"/>
                  </a:lnTo>
                  <a:lnTo>
                    <a:pt x="7" y="743"/>
                  </a:lnTo>
                  <a:close/>
                  <a:moveTo>
                    <a:pt x="7" y="792"/>
                  </a:moveTo>
                  <a:lnTo>
                    <a:pt x="7" y="819"/>
                  </a:lnTo>
                  <a:lnTo>
                    <a:pt x="0" y="819"/>
                  </a:lnTo>
                  <a:lnTo>
                    <a:pt x="0" y="792"/>
                  </a:lnTo>
                  <a:lnTo>
                    <a:pt x="7" y="792"/>
                  </a:lnTo>
                  <a:close/>
                  <a:moveTo>
                    <a:pt x="7" y="840"/>
                  </a:moveTo>
                  <a:lnTo>
                    <a:pt x="7" y="867"/>
                  </a:lnTo>
                  <a:lnTo>
                    <a:pt x="0" y="867"/>
                  </a:lnTo>
                  <a:lnTo>
                    <a:pt x="0" y="840"/>
                  </a:lnTo>
                  <a:lnTo>
                    <a:pt x="7" y="840"/>
                  </a:lnTo>
                  <a:close/>
                  <a:moveTo>
                    <a:pt x="7" y="888"/>
                  </a:moveTo>
                  <a:lnTo>
                    <a:pt x="7" y="892"/>
                  </a:lnTo>
                  <a:lnTo>
                    <a:pt x="4" y="888"/>
                  </a:lnTo>
                  <a:lnTo>
                    <a:pt x="28" y="888"/>
                  </a:lnTo>
                  <a:lnTo>
                    <a:pt x="28" y="895"/>
                  </a:lnTo>
                  <a:lnTo>
                    <a:pt x="0" y="895"/>
                  </a:lnTo>
                  <a:lnTo>
                    <a:pt x="0" y="888"/>
                  </a:lnTo>
                  <a:lnTo>
                    <a:pt x="7" y="888"/>
                  </a:lnTo>
                  <a:close/>
                  <a:moveTo>
                    <a:pt x="50" y="888"/>
                  </a:moveTo>
                  <a:lnTo>
                    <a:pt x="78" y="888"/>
                  </a:lnTo>
                  <a:lnTo>
                    <a:pt x="78" y="895"/>
                  </a:lnTo>
                  <a:lnTo>
                    <a:pt x="50" y="895"/>
                  </a:lnTo>
                  <a:lnTo>
                    <a:pt x="50" y="888"/>
                  </a:lnTo>
                  <a:close/>
                  <a:moveTo>
                    <a:pt x="100" y="888"/>
                  </a:moveTo>
                  <a:lnTo>
                    <a:pt x="129" y="888"/>
                  </a:lnTo>
                  <a:lnTo>
                    <a:pt x="129" y="895"/>
                  </a:lnTo>
                  <a:lnTo>
                    <a:pt x="100" y="895"/>
                  </a:lnTo>
                  <a:lnTo>
                    <a:pt x="100" y="888"/>
                  </a:lnTo>
                  <a:close/>
                  <a:moveTo>
                    <a:pt x="150" y="888"/>
                  </a:moveTo>
                  <a:lnTo>
                    <a:pt x="179" y="888"/>
                  </a:lnTo>
                  <a:lnTo>
                    <a:pt x="179" y="895"/>
                  </a:lnTo>
                  <a:lnTo>
                    <a:pt x="150" y="895"/>
                  </a:lnTo>
                  <a:lnTo>
                    <a:pt x="150" y="888"/>
                  </a:lnTo>
                  <a:close/>
                  <a:moveTo>
                    <a:pt x="201" y="888"/>
                  </a:moveTo>
                  <a:lnTo>
                    <a:pt x="229" y="888"/>
                  </a:lnTo>
                  <a:lnTo>
                    <a:pt x="229" y="895"/>
                  </a:lnTo>
                  <a:lnTo>
                    <a:pt x="201" y="895"/>
                  </a:lnTo>
                  <a:lnTo>
                    <a:pt x="201" y="888"/>
                  </a:lnTo>
                  <a:close/>
                  <a:moveTo>
                    <a:pt x="251" y="888"/>
                  </a:moveTo>
                  <a:lnTo>
                    <a:pt x="280" y="888"/>
                  </a:lnTo>
                  <a:lnTo>
                    <a:pt x="280" y="895"/>
                  </a:lnTo>
                  <a:lnTo>
                    <a:pt x="251" y="895"/>
                  </a:lnTo>
                  <a:lnTo>
                    <a:pt x="251" y="888"/>
                  </a:lnTo>
                  <a:close/>
                  <a:moveTo>
                    <a:pt x="301" y="888"/>
                  </a:moveTo>
                  <a:lnTo>
                    <a:pt x="330" y="888"/>
                  </a:lnTo>
                  <a:lnTo>
                    <a:pt x="330" y="895"/>
                  </a:lnTo>
                  <a:lnTo>
                    <a:pt x="301" y="895"/>
                  </a:lnTo>
                  <a:lnTo>
                    <a:pt x="301" y="888"/>
                  </a:lnTo>
                  <a:close/>
                  <a:moveTo>
                    <a:pt x="351" y="888"/>
                  </a:moveTo>
                  <a:lnTo>
                    <a:pt x="380" y="888"/>
                  </a:lnTo>
                  <a:lnTo>
                    <a:pt x="380" y="895"/>
                  </a:lnTo>
                  <a:lnTo>
                    <a:pt x="351" y="895"/>
                  </a:lnTo>
                  <a:lnTo>
                    <a:pt x="351" y="888"/>
                  </a:lnTo>
                  <a:close/>
                  <a:moveTo>
                    <a:pt x="402" y="888"/>
                  </a:moveTo>
                  <a:lnTo>
                    <a:pt x="430" y="888"/>
                  </a:lnTo>
                  <a:lnTo>
                    <a:pt x="430" y="895"/>
                  </a:lnTo>
                  <a:lnTo>
                    <a:pt x="402" y="895"/>
                  </a:lnTo>
                  <a:lnTo>
                    <a:pt x="402" y="888"/>
                  </a:lnTo>
                  <a:close/>
                  <a:moveTo>
                    <a:pt x="452" y="888"/>
                  </a:moveTo>
                  <a:lnTo>
                    <a:pt x="481" y="888"/>
                  </a:lnTo>
                  <a:lnTo>
                    <a:pt x="481" y="895"/>
                  </a:lnTo>
                  <a:lnTo>
                    <a:pt x="452" y="895"/>
                  </a:lnTo>
                  <a:lnTo>
                    <a:pt x="452" y="888"/>
                  </a:lnTo>
                  <a:close/>
                  <a:moveTo>
                    <a:pt x="502" y="888"/>
                  </a:moveTo>
                  <a:lnTo>
                    <a:pt x="531" y="888"/>
                  </a:lnTo>
                  <a:lnTo>
                    <a:pt x="531" y="895"/>
                  </a:lnTo>
                  <a:lnTo>
                    <a:pt x="502" y="895"/>
                  </a:lnTo>
                  <a:lnTo>
                    <a:pt x="502" y="888"/>
                  </a:lnTo>
                  <a:close/>
                  <a:moveTo>
                    <a:pt x="553" y="888"/>
                  </a:moveTo>
                  <a:lnTo>
                    <a:pt x="581" y="888"/>
                  </a:lnTo>
                  <a:lnTo>
                    <a:pt x="581" y="895"/>
                  </a:lnTo>
                  <a:lnTo>
                    <a:pt x="553" y="895"/>
                  </a:lnTo>
                  <a:lnTo>
                    <a:pt x="553" y="888"/>
                  </a:lnTo>
                  <a:close/>
                  <a:moveTo>
                    <a:pt x="603" y="888"/>
                  </a:moveTo>
                  <a:lnTo>
                    <a:pt x="632" y="888"/>
                  </a:lnTo>
                  <a:lnTo>
                    <a:pt x="632" y="895"/>
                  </a:lnTo>
                  <a:lnTo>
                    <a:pt x="603" y="895"/>
                  </a:lnTo>
                  <a:lnTo>
                    <a:pt x="603" y="888"/>
                  </a:lnTo>
                  <a:close/>
                  <a:moveTo>
                    <a:pt x="653" y="888"/>
                  </a:moveTo>
                  <a:lnTo>
                    <a:pt x="682" y="888"/>
                  </a:lnTo>
                  <a:lnTo>
                    <a:pt x="682" y="895"/>
                  </a:lnTo>
                  <a:lnTo>
                    <a:pt x="653" y="895"/>
                  </a:lnTo>
                  <a:lnTo>
                    <a:pt x="653" y="888"/>
                  </a:lnTo>
                  <a:close/>
                  <a:moveTo>
                    <a:pt x="703" y="888"/>
                  </a:moveTo>
                  <a:lnTo>
                    <a:pt x="732" y="888"/>
                  </a:lnTo>
                  <a:lnTo>
                    <a:pt x="732" y="895"/>
                  </a:lnTo>
                  <a:lnTo>
                    <a:pt x="703" y="895"/>
                  </a:lnTo>
                  <a:lnTo>
                    <a:pt x="703" y="888"/>
                  </a:lnTo>
                  <a:close/>
                  <a:moveTo>
                    <a:pt x="754" y="888"/>
                  </a:moveTo>
                  <a:lnTo>
                    <a:pt x="782" y="888"/>
                  </a:lnTo>
                  <a:lnTo>
                    <a:pt x="782" y="895"/>
                  </a:lnTo>
                  <a:lnTo>
                    <a:pt x="754" y="895"/>
                  </a:lnTo>
                  <a:lnTo>
                    <a:pt x="754" y="888"/>
                  </a:lnTo>
                  <a:close/>
                  <a:moveTo>
                    <a:pt x="804" y="888"/>
                  </a:moveTo>
                  <a:lnTo>
                    <a:pt x="833" y="888"/>
                  </a:lnTo>
                  <a:lnTo>
                    <a:pt x="833" y="895"/>
                  </a:lnTo>
                  <a:lnTo>
                    <a:pt x="804" y="895"/>
                  </a:lnTo>
                  <a:lnTo>
                    <a:pt x="804" y="888"/>
                  </a:lnTo>
                  <a:close/>
                  <a:moveTo>
                    <a:pt x="854" y="888"/>
                  </a:moveTo>
                  <a:lnTo>
                    <a:pt x="883" y="888"/>
                  </a:lnTo>
                  <a:lnTo>
                    <a:pt x="883" y="895"/>
                  </a:lnTo>
                  <a:lnTo>
                    <a:pt x="854" y="895"/>
                  </a:lnTo>
                  <a:lnTo>
                    <a:pt x="854" y="888"/>
                  </a:lnTo>
                  <a:close/>
                  <a:moveTo>
                    <a:pt x="905" y="888"/>
                  </a:moveTo>
                  <a:lnTo>
                    <a:pt x="933" y="888"/>
                  </a:lnTo>
                  <a:lnTo>
                    <a:pt x="933" y="895"/>
                  </a:lnTo>
                  <a:lnTo>
                    <a:pt x="905" y="895"/>
                  </a:lnTo>
                  <a:lnTo>
                    <a:pt x="905" y="888"/>
                  </a:lnTo>
                  <a:close/>
                  <a:moveTo>
                    <a:pt x="955" y="888"/>
                  </a:moveTo>
                  <a:lnTo>
                    <a:pt x="984" y="888"/>
                  </a:lnTo>
                  <a:lnTo>
                    <a:pt x="984" y="895"/>
                  </a:lnTo>
                  <a:lnTo>
                    <a:pt x="955" y="895"/>
                  </a:lnTo>
                  <a:lnTo>
                    <a:pt x="955" y="888"/>
                  </a:lnTo>
                  <a:close/>
                  <a:moveTo>
                    <a:pt x="1005" y="888"/>
                  </a:moveTo>
                  <a:lnTo>
                    <a:pt x="1034" y="888"/>
                  </a:lnTo>
                  <a:lnTo>
                    <a:pt x="1034" y="895"/>
                  </a:lnTo>
                  <a:lnTo>
                    <a:pt x="1005" y="895"/>
                  </a:lnTo>
                  <a:lnTo>
                    <a:pt x="1005" y="888"/>
                  </a:lnTo>
                  <a:close/>
                  <a:moveTo>
                    <a:pt x="1055" y="888"/>
                  </a:moveTo>
                  <a:lnTo>
                    <a:pt x="1084" y="888"/>
                  </a:lnTo>
                  <a:lnTo>
                    <a:pt x="1084" y="895"/>
                  </a:lnTo>
                  <a:lnTo>
                    <a:pt x="1055" y="895"/>
                  </a:lnTo>
                  <a:lnTo>
                    <a:pt x="1055" y="888"/>
                  </a:lnTo>
                  <a:close/>
                  <a:moveTo>
                    <a:pt x="1106" y="888"/>
                  </a:moveTo>
                  <a:lnTo>
                    <a:pt x="1135" y="888"/>
                  </a:lnTo>
                  <a:lnTo>
                    <a:pt x="1135" y="895"/>
                  </a:lnTo>
                  <a:lnTo>
                    <a:pt x="1106" y="895"/>
                  </a:lnTo>
                  <a:lnTo>
                    <a:pt x="1106" y="888"/>
                  </a:lnTo>
                  <a:close/>
                  <a:moveTo>
                    <a:pt x="1156" y="888"/>
                  </a:moveTo>
                  <a:lnTo>
                    <a:pt x="1185" y="888"/>
                  </a:lnTo>
                  <a:lnTo>
                    <a:pt x="1185" y="895"/>
                  </a:lnTo>
                  <a:lnTo>
                    <a:pt x="1156" y="895"/>
                  </a:lnTo>
                  <a:lnTo>
                    <a:pt x="1156" y="888"/>
                  </a:lnTo>
                  <a:close/>
                  <a:moveTo>
                    <a:pt x="1206" y="888"/>
                  </a:moveTo>
                  <a:lnTo>
                    <a:pt x="1235" y="888"/>
                  </a:lnTo>
                  <a:lnTo>
                    <a:pt x="1235" y="895"/>
                  </a:lnTo>
                  <a:lnTo>
                    <a:pt x="1206" y="895"/>
                  </a:lnTo>
                  <a:lnTo>
                    <a:pt x="1206" y="888"/>
                  </a:lnTo>
                  <a:close/>
                  <a:moveTo>
                    <a:pt x="1257" y="888"/>
                  </a:moveTo>
                  <a:lnTo>
                    <a:pt x="1285" y="888"/>
                  </a:lnTo>
                  <a:lnTo>
                    <a:pt x="1285" y="895"/>
                  </a:lnTo>
                  <a:lnTo>
                    <a:pt x="1257" y="895"/>
                  </a:lnTo>
                  <a:lnTo>
                    <a:pt x="1257" y="888"/>
                  </a:lnTo>
                  <a:close/>
                  <a:moveTo>
                    <a:pt x="1307" y="888"/>
                  </a:moveTo>
                  <a:lnTo>
                    <a:pt x="1336" y="888"/>
                  </a:lnTo>
                  <a:lnTo>
                    <a:pt x="1336" y="895"/>
                  </a:lnTo>
                  <a:lnTo>
                    <a:pt x="1307" y="895"/>
                  </a:lnTo>
                  <a:lnTo>
                    <a:pt x="1307" y="888"/>
                  </a:lnTo>
                  <a:close/>
                  <a:moveTo>
                    <a:pt x="1357" y="888"/>
                  </a:moveTo>
                  <a:lnTo>
                    <a:pt x="1386" y="888"/>
                  </a:lnTo>
                  <a:lnTo>
                    <a:pt x="1386" y="895"/>
                  </a:lnTo>
                  <a:lnTo>
                    <a:pt x="1357" y="895"/>
                  </a:lnTo>
                  <a:lnTo>
                    <a:pt x="1357" y="888"/>
                  </a:lnTo>
                  <a:close/>
                  <a:moveTo>
                    <a:pt x="1408" y="888"/>
                  </a:moveTo>
                  <a:lnTo>
                    <a:pt x="1436" y="888"/>
                  </a:lnTo>
                  <a:lnTo>
                    <a:pt x="1436" y="895"/>
                  </a:lnTo>
                  <a:lnTo>
                    <a:pt x="1408" y="895"/>
                  </a:lnTo>
                  <a:lnTo>
                    <a:pt x="1408" y="888"/>
                  </a:lnTo>
                  <a:close/>
                  <a:moveTo>
                    <a:pt x="1458" y="888"/>
                  </a:moveTo>
                  <a:lnTo>
                    <a:pt x="1487" y="888"/>
                  </a:lnTo>
                  <a:lnTo>
                    <a:pt x="1487" y="895"/>
                  </a:lnTo>
                  <a:lnTo>
                    <a:pt x="1458" y="895"/>
                  </a:lnTo>
                  <a:lnTo>
                    <a:pt x="1458" y="888"/>
                  </a:lnTo>
                  <a:close/>
                  <a:moveTo>
                    <a:pt x="1508" y="888"/>
                  </a:moveTo>
                  <a:lnTo>
                    <a:pt x="1537" y="888"/>
                  </a:lnTo>
                  <a:lnTo>
                    <a:pt x="1537" y="895"/>
                  </a:lnTo>
                  <a:lnTo>
                    <a:pt x="1508" y="895"/>
                  </a:lnTo>
                  <a:lnTo>
                    <a:pt x="1508" y="888"/>
                  </a:lnTo>
                  <a:close/>
                  <a:moveTo>
                    <a:pt x="1558" y="888"/>
                  </a:moveTo>
                  <a:lnTo>
                    <a:pt x="1587" y="888"/>
                  </a:lnTo>
                  <a:lnTo>
                    <a:pt x="1587" y="895"/>
                  </a:lnTo>
                  <a:lnTo>
                    <a:pt x="1558" y="895"/>
                  </a:lnTo>
                  <a:lnTo>
                    <a:pt x="1558" y="888"/>
                  </a:lnTo>
                  <a:close/>
                  <a:moveTo>
                    <a:pt x="1609" y="888"/>
                  </a:moveTo>
                  <a:lnTo>
                    <a:pt x="1638" y="888"/>
                  </a:lnTo>
                  <a:lnTo>
                    <a:pt x="1638" y="895"/>
                  </a:lnTo>
                  <a:lnTo>
                    <a:pt x="1609" y="895"/>
                  </a:lnTo>
                  <a:lnTo>
                    <a:pt x="1609" y="888"/>
                  </a:lnTo>
                  <a:close/>
                  <a:moveTo>
                    <a:pt x="1659" y="888"/>
                  </a:moveTo>
                  <a:lnTo>
                    <a:pt x="1688" y="888"/>
                  </a:lnTo>
                  <a:lnTo>
                    <a:pt x="1688" y="895"/>
                  </a:lnTo>
                  <a:lnTo>
                    <a:pt x="1659" y="895"/>
                  </a:lnTo>
                  <a:lnTo>
                    <a:pt x="1659" y="888"/>
                  </a:lnTo>
                  <a:close/>
                  <a:moveTo>
                    <a:pt x="1709" y="888"/>
                  </a:moveTo>
                  <a:lnTo>
                    <a:pt x="1738" y="888"/>
                  </a:lnTo>
                  <a:lnTo>
                    <a:pt x="1738" y="895"/>
                  </a:lnTo>
                  <a:lnTo>
                    <a:pt x="1709" y="895"/>
                  </a:lnTo>
                  <a:lnTo>
                    <a:pt x="1709" y="888"/>
                  </a:lnTo>
                  <a:close/>
                  <a:moveTo>
                    <a:pt x="1760" y="888"/>
                  </a:moveTo>
                  <a:lnTo>
                    <a:pt x="1788" y="888"/>
                  </a:lnTo>
                  <a:lnTo>
                    <a:pt x="1788" y="895"/>
                  </a:lnTo>
                  <a:lnTo>
                    <a:pt x="1760" y="895"/>
                  </a:lnTo>
                  <a:lnTo>
                    <a:pt x="1760" y="888"/>
                  </a:lnTo>
                  <a:close/>
                  <a:moveTo>
                    <a:pt x="1810" y="888"/>
                  </a:moveTo>
                  <a:lnTo>
                    <a:pt x="1839" y="888"/>
                  </a:lnTo>
                  <a:lnTo>
                    <a:pt x="1839" y="895"/>
                  </a:lnTo>
                  <a:lnTo>
                    <a:pt x="1810" y="895"/>
                  </a:lnTo>
                  <a:lnTo>
                    <a:pt x="1810" y="888"/>
                  </a:lnTo>
                  <a:close/>
                  <a:moveTo>
                    <a:pt x="1860" y="888"/>
                  </a:moveTo>
                  <a:lnTo>
                    <a:pt x="1889" y="888"/>
                  </a:lnTo>
                  <a:lnTo>
                    <a:pt x="1889" y="895"/>
                  </a:lnTo>
                  <a:lnTo>
                    <a:pt x="1860" y="895"/>
                  </a:lnTo>
                  <a:lnTo>
                    <a:pt x="1860" y="888"/>
                  </a:lnTo>
                  <a:close/>
                  <a:moveTo>
                    <a:pt x="1910" y="888"/>
                  </a:moveTo>
                  <a:lnTo>
                    <a:pt x="1939" y="888"/>
                  </a:lnTo>
                  <a:lnTo>
                    <a:pt x="1939" y="895"/>
                  </a:lnTo>
                  <a:lnTo>
                    <a:pt x="1910" y="895"/>
                  </a:lnTo>
                  <a:lnTo>
                    <a:pt x="1910" y="888"/>
                  </a:lnTo>
                  <a:close/>
                  <a:moveTo>
                    <a:pt x="1961" y="888"/>
                  </a:moveTo>
                  <a:lnTo>
                    <a:pt x="1990" y="888"/>
                  </a:lnTo>
                  <a:lnTo>
                    <a:pt x="1990" y="895"/>
                  </a:lnTo>
                  <a:lnTo>
                    <a:pt x="1961" y="895"/>
                  </a:lnTo>
                  <a:lnTo>
                    <a:pt x="1961" y="888"/>
                  </a:lnTo>
                  <a:close/>
                  <a:moveTo>
                    <a:pt x="2011" y="888"/>
                  </a:moveTo>
                  <a:lnTo>
                    <a:pt x="2040" y="888"/>
                  </a:lnTo>
                  <a:lnTo>
                    <a:pt x="2040" y="895"/>
                  </a:lnTo>
                  <a:lnTo>
                    <a:pt x="2011" y="895"/>
                  </a:lnTo>
                  <a:lnTo>
                    <a:pt x="2011" y="888"/>
                  </a:lnTo>
                  <a:close/>
                  <a:moveTo>
                    <a:pt x="2061" y="888"/>
                  </a:moveTo>
                  <a:lnTo>
                    <a:pt x="2090" y="888"/>
                  </a:lnTo>
                  <a:lnTo>
                    <a:pt x="2090" y="895"/>
                  </a:lnTo>
                  <a:lnTo>
                    <a:pt x="2061" y="895"/>
                  </a:lnTo>
                  <a:lnTo>
                    <a:pt x="2061" y="888"/>
                  </a:lnTo>
                  <a:close/>
                  <a:moveTo>
                    <a:pt x="2112" y="888"/>
                  </a:moveTo>
                  <a:lnTo>
                    <a:pt x="2140" y="888"/>
                  </a:lnTo>
                  <a:lnTo>
                    <a:pt x="2140" y="895"/>
                  </a:lnTo>
                  <a:lnTo>
                    <a:pt x="2112" y="895"/>
                  </a:lnTo>
                  <a:lnTo>
                    <a:pt x="2112" y="888"/>
                  </a:lnTo>
                  <a:close/>
                  <a:moveTo>
                    <a:pt x="2162" y="888"/>
                  </a:moveTo>
                  <a:lnTo>
                    <a:pt x="2191" y="888"/>
                  </a:lnTo>
                  <a:lnTo>
                    <a:pt x="2191" y="895"/>
                  </a:lnTo>
                  <a:lnTo>
                    <a:pt x="2162" y="895"/>
                  </a:lnTo>
                  <a:lnTo>
                    <a:pt x="2162" y="888"/>
                  </a:lnTo>
                  <a:close/>
                  <a:moveTo>
                    <a:pt x="2212" y="888"/>
                  </a:moveTo>
                  <a:lnTo>
                    <a:pt x="2241" y="888"/>
                  </a:lnTo>
                  <a:lnTo>
                    <a:pt x="2241" y="895"/>
                  </a:lnTo>
                  <a:lnTo>
                    <a:pt x="2212" y="895"/>
                  </a:lnTo>
                  <a:lnTo>
                    <a:pt x="2212" y="888"/>
                  </a:lnTo>
                  <a:close/>
                  <a:moveTo>
                    <a:pt x="2263" y="888"/>
                  </a:moveTo>
                  <a:lnTo>
                    <a:pt x="2291" y="888"/>
                  </a:lnTo>
                  <a:lnTo>
                    <a:pt x="2291" y="895"/>
                  </a:lnTo>
                  <a:lnTo>
                    <a:pt x="2263" y="895"/>
                  </a:lnTo>
                  <a:lnTo>
                    <a:pt x="2263" y="888"/>
                  </a:lnTo>
                  <a:close/>
                  <a:moveTo>
                    <a:pt x="2313" y="888"/>
                  </a:moveTo>
                  <a:lnTo>
                    <a:pt x="2342" y="888"/>
                  </a:lnTo>
                  <a:lnTo>
                    <a:pt x="2342" y="895"/>
                  </a:lnTo>
                  <a:lnTo>
                    <a:pt x="2313" y="895"/>
                  </a:lnTo>
                  <a:lnTo>
                    <a:pt x="2313" y="888"/>
                  </a:lnTo>
                  <a:close/>
                  <a:moveTo>
                    <a:pt x="2363" y="888"/>
                  </a:moveTo>
                  <a:lnTo>
                    <a:pt x="2392" y="888"/>
                  </a:lnTo>
                  <a:lnTo>
                    <a:pt x="2392" y="895"/>
                  </a:lnTo>
                  <a:lnTo>
                    <a:pt x="2363" y="895"/>
                  </a:lnTo>
                  <a:lnTo>
                    <a:pt x="2363" y="888"/>
                  </a:lnTo>
                  <a:close/>
                  <a:moveTo>
                    <a:pt x="2413" y="888"/>
                  </a:moveTo>
                  <a:lnTo>
                    <a:pt x="2442" y="888"/>
                  </a:lnTo>
                  <a:lnTo>
                    <a:pt x="2442" y="895"/>
                  </a:lnTo>
                  <a:lnTo>
                    <a:pt x="2413" y="895"/>
                  </a:lnTo>
                  <a:lnTo>
                    <a:pt x="2413" y="888"/>
                  </a:lnTo>
                  <a:close/>
                  <a:moveTo>
                    <a:pt x="2464" y="888"/>
                  </a:moveTo>
                  <a:lnTo>
                    <a:pt x="2492" y="888"/>
                  </a:lnTo>
                  <a:lnTo>
                    <a:pt x="2492" y="895"/>
                  </a:lnTo>
                  <a:lnTo>
                    <a:pt x="2464" y="895"/>
                  </a:lnTo>
                  <a:lnTo>
                    <a:pt x="2464" y="888"/>
                  </a:lnTo>
                  <a:close/>
                  <a:moveTo>
                    <a:pt x="2514" y="888"/>
                  </a:moveTo>
                  <a:lnTo>
                    <a:pt x="2543" y="888"/>
                  </a:lnTo>
                  <a:lnTo>
                    <a:pt x="2543" y="895"/>
                  </a:lnTo>
                  <a:lnTo>
                    <a:pt x="2514" y="895"/>
                  </a:lnTo>
                  <a:lnTo>
                    <a:pt x="2514" y="888"/>
                  </a:lnTo>
                  <a:close/>
                  <a:moveTo>
                    <a:pt x="2564" y="888"/>
                  </a:moveTo>
                  <a:lnTo>
                    <a:pt x="2593" y="888"/>
                  </a:lnTo>
                  <a:lnTo>
                    <a:pt x="2593" y="895"/>
                  </a:lnTo>
                  <a:lnTo>
                    <a:pt x="2564" y="895"/>
                  </a:lnTo>
                  <a:lnTo>
                    <a:pt x="2564" y="888"/>
                  </a:lnTo>
                  <a:close/>
                  <a:moveTo>
                    <a:pt x="2615" y="888"/>
                  </a:moveTo>
                  <a:lnTo>
                    <a:pt x="2643" y="888"/>
                  </a:lnTo>
                  <a:lnTo>
                    <a:pt x="2643" y="895"/>
                  </a:lnTo>
                  <a:lnTo>
                    <a:pt x="2615" y="895"/>
                  </a:lnTo>
                  <a:lnTo>
                    <a:pt x="2615" y="888"/>
                  </a:lnTo>
                  <a:close/>
                  <a:moveTo>
                    <a:pt x="2665" y="888"/>
                  </a:moveTo>
                  <a:lnTo>
                    <a:pt x="2694" y="888"/>
                  </a:lnTo>
                  <a:lnTo>
                    <a:pt x="2694" y="895"/>
                  </a:lnTo>
                  <a:lnTo>
                    <a:pt x="2665" y="895"/>
                  </a:lnTo>
                  <a:lnTo>
                    <a:pt x="2665" y="888"/>
                  </a:lnTo>
                  <a:close/>
                  <a:moveTo>
                    <a:pt x="2715" y="888"/>
                  </a:moveTo>
                  <a:lnTo>
                    <a:pt x="2744" y="888"/>
                  </a:lnTo>
                  <a:lnTo>
                    <a:pt x="2744" y="895"/>
                  </a:lnTo>
                  <a:lnTo>
                    <a:pt x="2715" y="895"/>
                  </a:lnTo>
                  <a:lnTo>
                    <a:pt x="2715" y="888"/>
                  </a:lnTo>
                  <a:close/>
                  <a:moveTo>
                    <a:pt x="2765" y="888"/>
                  </a:moveTo>
                  <a:lnTo>
                    <a:pt x="2794" y="888"/>
                  </a:lnTo>
                  <a:lnTo>
                    <a:pt x="2794" y="895"/>
                  </a:lnTo>
                  <a:lnTo>
                    <a:pt x="2765" y="895"/>
                  </a:lnTo>
                  <a:lnTo>
                    <a:pt x="2765" y="888"/>
                  </a:lnTo>
                  <a:close/>
                  <a:moveTo>
                    <a:pt x="2798" y="879"/>
                  </a:moveTo>
                  <a:lnTo>
                    <a:pt x="2798" y="851"/>
                  </a:lnTo>
                  <a:lnTo>
                    <a:pt x="2806" y="851"/>
                  </a:lnTo>
                  <a:lnTo>
                    <a:pt x="2806" y="879"/>
                  </a:lnTo>
                  <a:lnTo>
                    <a:pt x="2798" y="879"/>
                  </a:lnTo>
                  <a:close/>
                  <a:moveTo>
                    <a:pt x="2798" y="831"/>
                  </a:moveTo>
                  <a:lnTo>
                    <a:pt x="2798" y="803"/>
                  </a:lnTo>
                  <a:lnTo>
                    <a:pt x="2806" y="803"/>
                  </a:lnTo>
                  <a:lnTo>
                    <a:pt x="2806" y="831"/>
                  </a:lnTo>
                  <a:lnTo>
                    <a:pt x="2798" y="831"/>
                  </a:lnTo>
                  <a:close/>
                  <a:moveTo>
                    <a:pt x="2798" y="782"/>
                  </a:moveTo>
                  <a:lnTo>
                    <a:pt x="2798" y="755"/>
                  </a:lnTo>
                  <a:lnTo>
                    <a:pt x="2806" y="755"/>
                  </a:lnTo>
                  <a:lnTo>
                    <a:pt x="2806" y="782"/>
                  </a:lnTo>
                  <a:lnTo>
                    <a:pt x="2798" y="782"/>
                  </a:lnTo>
                  <a:close/>
                  <a:moveTo>
                    <a:pt x="2798" y="734"/>
                  </a:moveTo>
                  <a:lnTo>
                    <a:pt x="2798" y="707"/>
                  </a:lnTo>
                  <a:lnTo>
                    <a:pt x="2806" y="707"/>
                  </a:lnTo>
                  <a:lnTo>
                    <a:pt x="2806" y="734"/>
                  </a:lnTo>
                  <a:lnTo>
                    <a:pt x="2798" y="734"/>
                  </a:lnTo>
                  <a:close/>
                  <a:moveTo>
                    <a:pt x="2798" y="686"/>
                  </a:moveTo>
                  <a:lnTo>
                    <a:pt x="2798" y="659"/>
                  </a:lnTo>
                  <a:lnTo>
                    <a:pt x="2806" y="659"/>
                  </a:lnTo>
                  <a:lnTo>
                    <a:pt x="2806" y="686"/>
                  </a:lnTo>
                  <a:lnTo>
                    <a:pt x="2798" y="686"/>
                  </a:lnTo>
                  <a:close/>
                  <a:moveTo>
                    <a:pt x="2798" y="638"/>
                  </a:moveTo>
                  <a:lnTo>
                    <a:pt x="2798" y="610"/>
                  </a:lnTo>
                  <a:lnTo>
                    <a:pt x="2806" y="610"/>
                  </a:lnTo>
                  <a:lnTo>
                    <a:pt x="2806" y="638"/>
                  </a:lnTo>
                  <a:lnTo>
                    <a:pt x="2798" y="638"/>
                  </a:lnTo>
                  <a:close/>
                  <a:moveTo>
                    <a:pt x="2798" y="590"/>
                  </a:moveTo>
                  <a:lnTo>
                    <a:pt x="2798" y="562"/>
                  </a:lnTo>
                  <a:lnTo>
                    <a:pt x="2806" y="562"/>
                  </a:lnTo>
                  <a:lnTo>
                    <a:pt x="2806" y="590"/>
                  </a:lnTo>
                  <a:lnTo>
                    <a:pt x="2798" y="590"/>
                  </a:lnTo>
                  <a:close/>
                  <a:moveTo>
                    <a:pt x="2798" y="542"/>
                  </a:moveTo>
                  <a:lnTo>
                    <a:pt x="2798" y="514"/>
                  </a:lnTo>
                  <a:lnTo>
                    <a:pt x="2806" y="514"/>
                  </a:lnTo>
                  <a:lnTo>
                    <a:pt x="2806" y="542"/>
                  </a:lnTo>
                  <a:lnTo>
                    <a:pt x="2798" y="542"/>
                  </a:lnTo>
                  <a:close/>
                  <a:moveTo>
                    <a:pt x="2798" y="493"/>
                  </a:moveTo>
                  <a:lnTo>
                    <a:pt x="2798" y="466"/>
                  </a:lnTo>
                  <a:lnTo>
                    <a:pt x="2806" y="466"/>
                  </a:lnTo>
                  <a:lnTo>
                    <a:pt x="2806" y="493"/>
                  </a:lnTo>
                  <a:lnTo>
                    <a:pt x="2798" y="493"/>
                  </a:lnTo>
                  <a:close/>
                  <a:moveTo>
                    <a:pt x="2798" y="445"/>
                  </a:moveTo>
                  <a:lnTo>
                    <a:pt x="2798" y="418"/>
                  </a:lnTo>
                  <a:lnTo>
                    <a:pt x="2806" y="418"/>
                  </a:lnTo>
                  <a:lnTo>
                    <a:pt x="2806" y="445"/>
                  </a:lnTo>
                  <a:lnTo>
                    <a:pt x="2798" y="445"/>
                  </a:lnTo>
                  <a:close/>
                  <a:moveTo>
                    <a:pt x="2798" y="397"/>
                  </a:moveTo>
                  <a:lnTo>
                    <a:pt x="2798" y="369"/>
                  </a:lnTo>
                  <a:lnTo>
                    <a:pt x="2806" y="369"/>
                  </a:lnTo>
                  <a:lnTo>
                    <a:pt x="2806" y="397"/>
                  </a:lnTo>
                  <a:lnTo>
                    <a:pt x="2798" y="397"/>
                  </a:lnTo>
                  <a:close/>
                  <a:moveTo>
                    <a:pt x="2798" y="349"/>
                  </a:moveTo>
                  <a:lnTo>
                    <a:pt x="2798" y="321"/>
                  </a:lnTo>
                  <a:lnTo>
                    <a:pt x="2806" y="321"/>
                  </a:lnTo>
                  <a:lnTo>
                    <a:pt x="2806" y="349"/>
                  </a:lnTo>
                  <a:lnTo>
                    <a:pt x="2798" y="349"/>
                  </a:lnTo>
                  <a:close/>
                  <a:moveTo>
                    <a:pt x="2798" y="301"/>
                  </a:moveTo>
                  <a:lnTo>
                    <a:pt x="2798" y="273"/>
                  </a:lnTo>
                  <a:lnTo>
                    <a:pt x="2806" y="273"/>
                  </a:lnTo>
                  <a:lnTo>
                    <a:pt x="2806" y="301"/>
                  </a:lnTo>
                  <a:lnTo>
                    <a:pt x="2798" y="301"/>
                  </a:lnTo>
                  <a:close/>
                  <a:moveTo>
                    <a:pt x="2798" y="253"/>
                  </a:moveTo>
                  <a:lnTo>
                    <a:pt x="2798" y="225"/>
                  </a:lnTo>
                  <a:lnTo>
                    <a:pt x="2806" y="225"/>
                  </a:lnTo>
                  <a:lnTo>
                    <a:pt x="2806" y="253"/>
                  </a:lnTo>
                  <a:lnTo>
                    <a:pt x="2798" y="253"/>
                  </a:lnTo>
                  <a:close/>
                  <a:moveTo>
                    <a:pt x="2798" y="204"/>
                  </a:moveTo>
                  <a:lnTo>
                    <a:pt x="2798" y="177"/>
                  </a:lnTo>
                  <a:lnTo>
                    <a:pt x="2806" y="177"/>
                  </a:lnTo>
                  <a:lnTo>
                    <a:pt x="2806" y="204"/>
                  </a:lnTo>
                  <a:lnTo>
                    <a:pt x="2798" y="204"/>
                  </a:lnTo>
                  <a:close/>
                  <a:moveTo>
                    <a:pt x="2798" y="156"/>
                  </a:moveTo>
                  <a:lnTo>
                    <a:pt x="2798" y="129"/>
                  </a:lnTo>
                  <a:lnTo>
                    <a:pt x="2806" y="129"/>
                  </a:lnTo>
                  <a:lnTo>
                    <a:pt x="2806" y="156"/>
                  </a:lnTo>
                  <a:lnTo>
                    <a:pt x="2798" y="156"/>
                  </a:lnTo>
                  <a:close/>
                  <a:moveTo>
                    <a:pt x="2798" y="108"/>
                  </a:moveTo>
                  <a:lnTo>
                    <a:pt x="2798" y="81"/>
                  </a:lnTo>
                  <a:lnTo>
                    <a:pt x="2806" y="81"/>
                  </a:lnTo>
                  <a:lnTo>
                    <a:pt x="2806" y="108"/>
                  </a:lnTo>
                  <a:lnTo>
                    <a:pt x="2798" y="108"/>
                  </a:lnTo>
                  <a:close/>
                  <a:moveTo>
                    <a:pt x="2798" y="60"/>
                  </a:moveTo>
                  <a:lnTo>
                    <a:pt x="2798" y="32"/>
                  </a:lnTo>
                  <a:lnTo>
                    <a:pt x="2806" y="32"/>
                  </a:lnTo>
                  <a:lnTo>
                    <a:pt x="2806" y="60"/>
                  </a:lnTo>
                  <a:lnTo>
                    <a:pt x="2798" y="60"/>
                  </a:lnTo>
                  <a:close/>
                  <a:moveTo>
                    <a:pt x="2798" y="12"/>
                  </a:moveTo>
                  <a:lnTo>
                    <a:pt x="2798" y="4"/>
                  </a:lnTo>
                  <a:lnTo>
                    <a:pt x="2806" y="4"/>
                  </a:lnTo>
                  <a:lnTo>
                    <a:pt x="2806" y="12"/>
                  </a:lnTo>
                  <a:lnTo>
                    <a:pt x="2798" y="12"/>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Rectangle 109">
              <a:extLst>
                <a:ext uri="{FF2B5EF4-FFF2-40B4-BE49-F238E27FC236}">
                  <a16:creationId xmlns:a16="http://schemas.microsoft.com/office/drawing/2014/main" id="{69B62E2D-0DBD-645A-7FA8-A72173C5463E}"/>
                </a:ext>
              </a:extLst>
            </p:cNvPr>
            <p:cNvSpPr>
              <a:spLocks noChangeArrowheads="1"/>
            </p:cNvSpPr>
            <p:nvPr/>
          </p:nvSpPr>
          <p:spPr bwMode="auto">
            <a:xfrm>
              <a:off x="1409700" y="8131176"/>
              <a:ext cx="2233612"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・作成後５年程度を見通し、今後の課題、目指すべき姿、そのために取り組むべき活動・方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8" name="Rectangle 110">
              <a:extLst>
                <a:ext uri="{FF2B5EF4-FFF2-40B4-BE49-F238E27FC236}">
                  <a16:creationId xmlns:a16="http://schemas.microsoft.com/office/drawing/2014/main" id="{726495E6-2F8A-D2F0-0466-010A4E331DD8}"/>
                </a:ext>
              </a:extLst>
            </p:cNvPr>
            <p:cNvSpPr>
              <a:spLocks noChangeArrowheads="1"/>
            </p:cNvSpPr>
            <p:nvPr/>
          </p:nvSpPr>
          <p:spPr bwMode="auto">
            <a:xfrm>
              <a:off x="1516063" y="8262939"/>
              <a:ext cx="468312"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策を記載する。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9" name="Rectangle 111">
              <a:extLst>
                <a:ext uri="{FF2B5EF4-FFF2-40B4-BE49-F238E27FC236}">
                  <a16:creationId xmlns:a16="http://schemas.microsoft.com/office/drawing/2014/main" id="{9933A6CE-99B7-4C9C-C598-CDB80C35F54C}"/>
                </a:ext>
              </a:extLst>
            </p:cNvPr>
            <p:cNvSpPr>
              <a:spLocks noChangeArrowheads="1"/>
            </p:cNvSpPr>
            <p:nvPr/>
          </p:nvSpPr>
          <p:spPr bwMode="auto">
            <a:xfrm>
              <a:off x="2255838" y="8262939"/>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0" name="Rectangle 112">
              <a:extLst>
                <a:ext uri="{FF2B5EF4-FFF2-40B4-BE49-F238E27FC236}">
                  <a16:creationId xmlns:a16="http://schemas.microsoft.com/office/drawing/2014/main" id="{56AAC52A-5988-2858-527B-E5F8C5955CDF}"/>
                </a:ext>
              </a:extLst>
            </p:cNvPr>
            <p:cNvSpPr>
              <a:spLocks noChangeArrowheads="1"/>
            </p:cNvSpPr>
            <p:nvPr/>
          </p:nvSpPr>
          <p:spPr bwMode="auto">
            <a:xfrm>
              <a:off x="1409700" y="8396289"/>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1" name="Rectangle 113">
              <a:extLst>
                <a:ext uri="{FF2B5EF4-FFF2-40B4-BE49-F238E27FC236}">
                  <a16:creationId xmlns:a16="http://schemas.microsoft.com/office/drawing/2014/main" id="{C6D62FC1-474B-B6E9-845B-818D89BE7A2A}"/>
                </a:ext>
              </a:extLst>
            </p:cNvPr>
            <p:cNvSpPr>
              <a:spLocks noChangeArrowheads="1"/>
            </p:cNvSpPr>
            <p:nvPr/>
          </p:nvSpPr>
          <p:spPr bwMode="auto">
            <a:xfrm>
              <a:off x="1409700" y="8528051"/>
              <a:ext cx="88423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（取り組むべき活動・方策の例）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2" name="Rectangle 114">
              <a:extLst>
                <a:ext uri="{FF2B5EF4-FFF2-40B4-BE49-F238E27FC236}">
                  <a16:creationId xmlns:a16="http://schemas.microsoft.com/office/drawing/2014/main" id="{288E5631-BDD6-ED80-7881-FA54DEF2C770}"/>
                </a:ext>
              </a:extLst>
            </p:cNvPr>
            <p:cNvSpPr>
              <a:spLocks noChangeArrowheads="1"/>
            </p:cNvSpPr>
            <p:nvPr/>
          </p:nvSpPr>
          <p:spPr bwMode="auto">
            <a:xfrm>
              <a:off x="2995612" y="8528051"/>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3" name="Rectangle 115">
              <a:extLst>
                <a:ext uri="{FF2B5EF4-FFF2-40B4-BE49-F238E27FC236}">
                  <a16:creationId xmlns:a16="http://schemas.microsoft.com/office/drawing/2014/main" id="{D7710434-530F-8E6B-2DE1-0BD968746DD9}"/>
                </a:ext>
              </a:extLst>
            </p:cNvPr>
            <p:cNvSpPr>
              <a:spLocks noChangeArrowheads="1"/>
            </p:cNvSpPr>
            <p:nvPr/>
          </p:nvSpPr>
          <p:spPr bwMode="auto">
            <a:xfrm>
              <a:off x="1409700" y="8659814"/>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4" name="Rectangle 116">
              <a:extLst>
                <a:ext uri="{FF2B5EF4-FFF2-40B4-BE49-F238E27FC236}">
                  <a16:creationId xmlns:a16="http://schemas.microsoft.com/office/drawing/2014/main" id="{F3ED0E81-3407-847E-06A9-586FCC9AF967}"/>
                </a:ext>
              </a:extLst>
            </p:cNvPr>
            <p:cNvSpPr>
              <a:spLocks noChangeArrowheads="1"/>
            </p:cNvSpPr>
            <p:nvPr/>
          </p:nvSpPr>
          <p:spPr bwMode="auto">
            <a:xfrm>
              <a:off x="1516063" y="8659814"/>
              <a:ext cx="1714499"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・組織体制の強化や活動の拡大を図るための広域組織化やＮＰＯ法人化</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5" name="Rectangle 117">
              <a:extLst>
                <a:ext uri="{FF2B5EF4-FFF2-40B4-BE49-F238E27FC236}">
                  <a16:creationId xmlns:a16="http://schemas.microsoft.com/office/drawing/2014/main" id="{D364C603-6070-DB7F-7C23-D9AC22F92F22}"/>
                </a:ext>
              </a:extLst>
            </p:cNvPr>
            <p:cNvSpPr>
              <a:spLocks noChangeArrowheads="1"/>
            </p:cNvSpPr>
            <p:nvPr/>
          </p:nvSpPr>
          <p:spPr bwMode="auto">
            <a:xfrm>
              <a:off x="4897437" y="8659814"/>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6" name="Rectangle 118">
              <a:extLst>
                <a:ext uri="{FF2B5EF4-FFF2-40B4-BE49-F238E27FC236}">
                  <a16:creationId xmlns:a16="http://schemas.microsoft.com/office/drawing/2014/main" id="{CE2F9E61-D505-D135-7787-2CAFEA45FAEC}"/>
                </a:ext>
              </a:extLst>
            </p:cNvPr>
            <p:cNvSpPr>
              <a:spLocks noChangeArrowheads="1"/>
            </p:cNvSpPr>
            <p:nvPr/>
          </p:nvSpPr>
          <p:spPr bwMode="auto">
            <a:xfrm>
              <a:off x="1409700" y="8791576"/>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7" name="Rectangle 119">
              <a:extLst>
                <a:ext uri="{FF2B5EF4-FFF2-40B4-BE49-F238E27FC236}">
                  <a16:creationId xmlns:a16="http://schemas.microsoft.com/office/drawing/2014/main" id="{ABEA6CD4-22BB-6D98-42F9-8355B8C8E777}"/>
                </a:ext>
              </a:extLst>
            </p:cNvPr>
            <p:cNvSpPr>
              <a:spLocks noChangeArrowheads="1"/>
            </p:cNvSpPr>
            <p:nvPr/>
          </p:nvSpPr>
          <p:spPr bwMode="auto">
            <a:xfrm>
              <a:off x="1516063" y="8791576"/>
              <a:ext cx="212883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・農地や施設、地域環境を保全するための農地周辺部の活動拡大や遊休農地の有効利用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8" name="Rectangle 120">
              <a:extLst>
                <a:ext uri="{FF2B5EF4-FFF2-40B4-BE49-F238E27FC236}">
                  <a16:creationId xmlns:a16="http://schemas.microsoft.com/office/drawing/2014/main" id="{1F7AF88C-0B04-3CF0-6717-6F4DD28DA67A}"/>
                </a:ext>
              </a:extLst>
            </p:cNvPr>
            <p:cNvSpPr>
              <a:spLocks noChangeArrowheads="1"/>
            </p:cNvSpPr>
            <p:nvPr/>
          </p:nvSpPr>
          <p:spPr bwMode="auto">
            <a:xfrm>
              <a:off x="5637212" y="8791576"/>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9" name="Rectangle 121">
              <a:extLst>
                <a:ext uri="{FF2B5EF4-FFF2-40B4-BE49-F238E27FC236}">
                  <a16:creationId xmlns:a16="http://schemas.microsoft.com/office/drawing/2014/main" id="{1D7DFF2D-1728-6285-F92A-2412837142DA}"/>
                </a:ext>
              </a:extLst>
            </p:cNvPr>
            <p:cNvSpPr>
              <a:spLocks noChangeArrowheads="1"/>
            </p:cNvSpPr>
            <p:nvPr/>
          </p:nvSpPr>
          <p:spPr bwMode="auto">
            <a:xfrm>
              <a:off x="1409700" y="8923339"/>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0" name="Rectangle 122">
              <a:extLst>
                <a:ext uri="{FF2B5EF4-FFF2-40B4-BE49-F238E27FC236}">
                  <a16:creationId xmlns:a16="http://schemas.microsoft.com/office/drawing/2014/main" id="{9B1F9874-343B-0BDB-A29D-E953199CA85F}"/>
                </a:ext>
              </a:extLst>
            </p:cNvPr>
            <p:cNvSpPr>
              <a:spLocks noChangeArrowheads="1"/>
            </p:cNvSpPr>
            <p:nvPr/>
          </p:nvSpPr>
          <p:spPr bwMode="auto">
            <a:xfrm>
              <a:off x="1516063" y="8923339"/>
              <a:ext cx="779462"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・地域を守る取組の魅力を情報</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1" name="Rectangle 123">
              <a:extLst>
                <a:ext uri="{FF2B5EF4-FFF2-40B4-BE49-F238E27FC236}">
                  <a16:creationId xmlns:a16="http://schemas.microsoft.com/office/drawing/2014/main" id="{49D8A00B-F6F7-9A6E-C6EA-35673EBFDF62}"/>
                </a:ext>
              </a:extLst>
            </p:cNvPr>
            <p:cNvSpPr>
              <a:spLocks noChangeArrowheads="1"/>
            </p:cNvSpPr>
            <p:nvPr/>
          </p:nvSpPr>
          <p:spPr bwMode="auto">
            <a:xfrm>
              <a:off x="2997200" y="8923339"/>
              <a:ext cx="119538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発信する活動、活動への新たな参画者を募る活動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2" name="Rectangle 124">
              <a:extLst>
                <a:ext uri="{FF2B5EF4-FFF2-40B4-BE49-F238E27FC236}">
                  <a16:creationId xmlns:a16="http://schemas.microsoft.com/office/drawing/2014/main" id="{233BCE70-76AE-5D29-F31B-FB3520C371C6}"/>
                </a:ext>
              </a:extLst>
            </p:cNvPr>
            <p:cNvSpPr>
              <a:spLocks noChangeArrowheads="1"/>
            </p:cNvSpPr>
            <p:nvPr/>
          </p:nvSpPr>
          <p:spPr bwMode="auto">
            <a:xfrm>
              <a:off x="5319712" y="8923339"/>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3" name="Rectangle 125">
              <a:extLst>
                <a:ext uri="{FF2B5EF4-FFF2-40B4-BE49-F238E27FC236}">
                  <a16:creationId xmlns:a16="http://schemas.microsoft.com/office/drawing/2014/main" id="{E9506632-FBE1-3770-D104-567885C87F27}"/>
                </a:ext>
              </a:extLst>
            </p:cNvPr>
            <p:cNvSpPr>
              <a:spLocks noChangeArrowheads="1"/>
            </p:cNvSpPr>
            <p:nvPr/>
          </p:nvSpPr>
          <p:spPr bwMode="auto">
            <a:xfrm>
              <a:off x="1409700" y="9055101"/>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4" name="Rectangle 126">
              <a:extLst>
                <a:ext uri="{FF2B5EF4-FFF2-40B4-BE49-F238E27FC236}">
                  <a16:creationId xmlns:a16="http://schemas.microsoft.com/office/drawing/2014/main" id="{C7193E7E-C9D4-1238-713E-D3766CDBAF83}"/>
                </a:ext>
              </a:extLst>
            </p:cNvPr>
            <p:cNvSpPr>
              <a:spLocks noChangeArrowheads="1"/>
            </p:cNvSpPr>
            <p:nvPr/>
          </p:nvSpPr>
          <p:spPr bwMode="auto">
            <a:xfrm>
              <a:off x="1516063" y="9055101"/>
              <a:ext cx="181768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・地域の景観・環境の維持等、地域資源の魅力を高め、関心を高める活動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5" name="Rectangle 127">
              <a:extLst>
                <a:ext uri="{FF2B5EF4-FFF2-40B4-BE49-F238E27FC236}">
                  <a16:creationId xmlns:a16="http://schemas.microsoft.com/office/drawing/2014/main" id="{CBFE9456-C3B1-7B51-6E5B-D6422904DB1C}"/>
                </a:ext>
              </a:extLst>
            </p:cNvPr>
            <p:cNvSpPr>
              <a:spLocks noChangeArrowheads="1"/>
            </p:cNvSpPr>
            <p:nvPr/>
          </p:nvSpPr>
          <p:spPr bwMode="auto">
            <a:xfrm>
              <a:off x="5003799" y="9055101"/>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6" name="Rectangle 128">
              <a:extLst>
                <a:ext uri="{FF2B5EF4-FFF2-40B4-BE49-F238E27FC236}">
                  <a16:creationId xmlns:a16="http://schemas.microsoft.com/office/drawing/2014/main" id="{F2606693-D3E0-7A37-5D04-5C5A9E7F8C5C}"/>
                </a:ext>
              </a:extLst>
            </p:cNvPr>
            <p:cNvSpPr>
              <a:spLocks noChangeArrowheads="1"/>
            </p:cNvSpPr>
            <p:nvPr/>
          </p:nvSpPr>
          <p:spPr bwMode="auto">
            <a:xfrm>
              <a:off x="1409700" y="9186864"/>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 name="Rectangle 129">
              <a:extLst>
                <a:ext uri="{FF2B5EF4-FFF2-40B4-BE49-F238E27FC236}">
                  <a16:creationId xmlns:a16="http://schemas.microsoft.com/office/drawing/2014/main" id="{C1B89BA5-4522-470E-4A17-B043F7BEEDFF}"/>
                </a:ext>
              </a:extLst>
            </p:cNvPr>
            <p:cNvSpPr>
              <a:spLocks noChangeArrowheads="1"/>
            </p:cNvSpPr>
            <p:nvPr/>
          </p:nvSpPr>
          <p:spPr bwMode="auto">
            <a:xfrm>
              <a:off x="1516063" y="9186864"/>
              <a:ext cx="2025649"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・保全管理の省力化のための簡易な基盤整備や機械化、保全管理に必要な施設整備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8" name="Rectangle 130">
              <a:extLst>
                <a:ext uri="{FF2B5EF4-FFF2-40B4-BE49-F238E27FC236}">
                  <a16:creationId xmlns:a16="http://schemas.microsoft.com/office/drawing/2014/main" id="{16A5CDAA-C4A8-AAB7-92E2-6FE213A0E517}"/>
                </a:ext>
              </a:extLst>
            </p:cNvPr>
            <p:cNvSpPr>
              <a:spLocks noChangeArrowheads="1"/>
            </p:cNvSpPr>
            <p:nvPr/>
          </p:nvSpPr>
          <p:spPr bwMode="auto">
            <a:xfrm>
              <a:off x="5426074" y="9186864"/>
              <a:ext cx="1047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919736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71</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8" name="角丸四角形 18">
            <a:extLst>
              <a:ext uri="{FF2B5EF4-FFF2-40B4-BE49-F238E27FC236}">
                <a16:creationId xmlns:a16="http://schemas.microsoft.com/office/drawing/2014/main" id="{B7A9C61A-A30A-D0AC-26D4-809CBDE82CB6}"/>
              </a:ext>
            </a:extLst>
          </p:cNvPr>
          <p:cNvSpPr/>
          <p:nvPr/>
        </p:nvSpPr>
        <p:spPr>
          <a:xfrm>
            <a:off x="182667" y="6642713"/>
            <a:ext cx="6525368" cy="585181"/>
          </a:xfrm>
          <a:prstGeom prst="roundRect">
            <a:avLst>
              <a:gd name="adj" fmla="val 6887"/>
            </a:avLst>
          </a:prstGeom>
          <a:solidFill>
            <a:srgbClr val="F7FFE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Times New Roman"/>
              <a:ea typeface="ＭＳ Ｐゴシック"/>
              <a:cs typeface="+mn-cs"/>
            </a:endParaRPr>
          </a:p>
        </p:txBody>
      </p:sp>
      <p:sp>
        <p:nvSpPr>
          <p:cNvPr id="11" name="角丸四角形 18">
            <a:extLst>
              <a:ext uri="{FF2B5EF4-FFF2-40B4-BE49-F238E27FC236}">
                <a16:creationId xmlns:a16="http://schemas.microsoft.com/office/drawing/2014/main" id="{437B3FD7-AFA6-E97D-B77D-DA7ECAC84D6D}"/>
              </a:ext>
            </a:extLst>
          </p:cNvPr>
          <p:cNvSpPr/>
          <p:nvPr/>
        </p:nvSpPr>
        <p:spPr>
          <a:xfrm>
            <a:off x="216000" y="560512"/>
            <a:ext cx="6525368" cy="5688609"/>
          </a:xfrm>
          <a:prstGeom prst="roundRect">
            <a:avLst>
              <a:gd name="adj" fmla="val 6887"/>
            </a:avLst>
          </a:prstGeom>
          <a:solidFill>
            <a:srgbClr val="F7FFE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Times New Roman"/>
              <a:ea typeface="ＭＳ Ｐゴシック"/>
              <a:cs typeface="+mn-cs"/>
            </a:endParaRPr>
          </a:p>
        </p:txBody>
      </p:sp>
      <p:sp>
        <p:nvSpPr>
          <p:cNvPr id="12" name="テキスト ボックス 4">
            <a:extLst>
              <a:ext uri="{FF2B5EF4-FFF2-40B4-BE49-F238E27FC236}">
                <a16:creationId xmlns:a16="http://schemas.microsoft.com/office/drawing/2014/main" id="{A2F247FD-E7E8-3709-0537-BF40A6B9092E}"/>
              </a:ext>
            </a:extLst>
          </p:cNvPr>
          <p:cNvSpPr txBox="1">
            <a:spLocks noChangeArrowheads="1"/>
          </p:cNvSpPr>
          <p:nvPr/>
        </p:nvSpPr>
        <p:spPr bwMode="auto">
          <a:xfrm>
            <a:off x="312125" y="677226"/>
            <a:ext cx="6357235" cy="5724644"/>
          </a:xfrm>
          <a:prstGeom prst="rect">
            <a:avLst/>
          </a:prstGeom>
          <a:noFill/>
          <a:ln w="9525">
            <a:noFill/>
            <a:prstDash val="dash"/>
            <a:miter lim="800000"/>
            <a:headEnd/>
            <a:tailEnd/>
          </a:ln>
        </p:spPr>
        <p:txBody>
          <a:bodyPr wrap="square" lIns="0" tIns="0" rIns="0" bIns="0">
            <a:spAutoFit/>
          </a:bodyPr>
          <a:lstStyle/>
          <a:p>
            <a:r>
              <a:rPr lang="ja-JP" altLang="ja-JP" dirty="0"/>
              <a:t>（２）組織での話し合いの進め方</a:t>
            </a:r>
          </a:p>
          <a:p>
            <a:pPr hangingPunct="0"/>
            <a:r>
              <a:rPr lang="ja-JP" altLang="en-US" dirty="0"/>
              <a:t>　　 </a:t>
            </a:r>
            <a:r>
              <a:rPr lang="ja-JP" altLang="ja-JP" dirty="0"/>
              <a:t>構想の策定に向けては、５年間の活動期間中に実施する推進活動等により、地域農業の将</a:t>
            </a:r>
            <a:endParaRPr lang="en-US" altLang="ja-JP" dirty="0"/>
          </a:p>
          <a:p>
            <a:pPr hangingPunct="0"/>
            <a:r>
              <a:rPr lang="ja-JP" altLang="en-US" dirty="0"/>
              <a:t>　</a:t>
            </a:r>
            <a:r>
              <a:rPr lang="ja-JP" altLang="ja-JP" dirty="0"/>
              <a:t>来のあり方について継続的に話し合いを積み重ねていく必要があります。</a:t>
            </a:r>
          </a:p>
          <a:p>
            <a:r>
              <a:rPr lang="ja-JP" altLang="en-US" dirty="0"/>
              <a:t>　</a:t>
            </a:r>
            <a:endParaRPr lang="en-US" altLang="ja-JP" dirty="0"/>
          </a:p>
          <a:p>
            <a:r>
              <a:rPr lang="ja-JP" altLang="en-US" dirty="0"/>
              <a:t>　</a:t>
            </a:r>
            <a:r>
              <a:rPr lang="ja-JP" altLang="ja-JP" dirty="0"/>
              <a:t>①話し合いの場の設定</a:t>
            </a:r>
          </a:p>
          <a:p>
            <a:r>
              <a:rPr lang="ja-JP" altLang="en-US" dirty="0"/>
              <a:t>　　 </a:t>
            </a:r>
            <a:r>
              <a:rPr lang="ja-JP" altLang="ja-JP" dirty="0">
                <a:latin typeface="HG丸ｺﾞｼｯｸM-PRO" panose="020F0600000000000000" pitchFamily="50" charset="-128"/>
                <a:ea typeface="HG丸ｺﾞｼｯｸM-PRO" panose="020F0600000000000000" pitchFamily="50" charset="-128"/>
              </a:rPr>
              <a:t>・まずは、入り作農家を含めた農業者と土地持ち非農家を中心とした検討会を行います。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・その際、役員だけではなく、地域住民や女性、若手等の参加を求めることが重要</a:t>
            </a:r>
            <a:r>
              <a:rPr lang="ja-JP" altLang="en-US" dirty="0">
                <a:latin typeface="HG丸ｺﾞｼｯｸM-PRO" panose="020F0600000000000000" pitchFamily="50" charset="-128"/>
                <a:ea typeface="HG丸ｺﾞｼｯｸM-PRO" panose="020F0600000000000000" pitchFamily="50" charset="-128"/>
              </a:rPr>
              <a:t>で</a:t>
            </a:r>
            <a:r>
              <a:rPr lang="ja-JP" altLang="ja-JP" dirty="0">
                <a:latin typeface="HG丸ｺﾞｼｯｸM-PRO" panose="020F0600000000000000" pitchFamily="50" charset="-128"/>
                <a:ea typeface="HG丸ｺﾞｼｯｸM-PRO" panose="020F0600000000000000" pitchFamily="50" charset="-128"/>
              </a:rPr>
              <a:t>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・また、できるだけ多くの方が出席できる日付や時間帯を考慮して設定します。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・進行役と発言要旨を記録する担当者をあらかじめ決めておきます。</a:t>
            </a:r>
          </a:p>
          <a:p>
            <a:r>
              <a:rPr lang="en-US" altLang="ja-JP" dirty="0"/>
              <a:t>  </a:t>
            </a:r>
          </a:p>
          <a:p>
            <a:r>
              <a:rPr lang="ja-JP" altLang="en-US" dirty="0"/>
              <a:t>　</a:t>
            </a:r>
            <a:r>
              <a:rPr lang="ja-JP" altLang="ja-JP" dirty="0"/>
              <a:t>②資料の準備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・議論の土台として、活動計画に位置付けている保全管理目標と推進活動の内容について</a:t>
            </a:r>
            <a:r>
              <a:rPr lang="ja-JP" altLang="en-US" dirty="0">
                <a:latin typeface="HG丸ｺﾞｼｯｸM-PRO" panose="020F0600000000000000" pitchFamily="50" charset="-128"/>
                <a:ea typeface="HG丸ｺﾞｼｯｸM-PRO" panose="020F0600000000000000" pitchFamily="50" charset="-128"/>
              </a:rPr>
              <a:t>　</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資料として配布し周知します。保全対象施設の位置図や一覧表も準備しておきます。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・また、これまでの推進活動において検討会や意向調査等を実施している場合、それらの</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資料を準備します。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地域計画</a:t>
            </a:r>
            <a:r>
              <a:rPr lang="en-US" altLang="ja-JP" sz="1000" dirty="0">
                <a:latin typeface="HG丸ｺﾞｼｯｸM-PRO" panose="020F0600000000000000" pitchFamily="50" charset="-128"/>
                <a:ea typeface="HG丸ｺﾞｼｯｸM-PRO" panose="020F0600000000000000" pitchFamily="50" charset="-128"/>
              </a:rPr>
              <a:t>(</a:t>
            </a:r>
            <a:r>
              <a:rPr lang="ja-JP" altLang="ja-JP" sz="1000" dirty="0">
                <a:latin typeface="HG丸ｺﾞｼｯｸM-PRO" panose="020F0600000000000000" pitchFamily="50" charset="-128"/>
                <a:ea typeface="HG丸ｺﾞｼｯｸM-PRO" panose="020F0600000000000000" pitchFamily="50" charset="-128"/>
              </a:rPr>
              <a:t>人・農地プラン</a:t>
            </a:r>
            <a:r>
              <a:rPr lang="en-US" altLang="ja-JP" sz="1000"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や市町村が定めるビジョン等の抜粋があると、方向性</a:t>
            </a:r>
            <a:r>
              <a:rPr lang="ja-JP" altLang="en-US" dirty="0">
                <a:latin typeface="HG丸ｺﾞｼｯｸM-PRO" panose="020F0600000000000000" pitchFamily="50" charset="-128"/>
                <a:ea typeface="HG丸ｺﾞｼｯｸM-PRO" panose="020F0600000000000000" pitchFamily="50" charset="-128"/>
              </a:rPr>
              <a:t>の決定の</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際に参考になります。</a:t>
            </a:r>
          </a:p>
          <a:p>
            <a:r>
              <a:rPr lang="en-US" altLang="ja-JP" dirty="0"/>
              <a:t>  </a:t>
            </a:r>
          </a:p>
          <a:p>
            <a:r>
              <a:rPr lang="ja-JP" altLang="en-US" dirty="0"/>
              <a:t>　</a:t>
            </a:r>
            <a:r>
              <a:rPr lang="ja-JP" altLang="ja-JP" dirty="0"/>
              <a:t>③課題の抽出</a:t>
            </a:r>
          </a:p>
          <a:p>
            <a:r>
              <a:rPr lang="en-US" altLang="ja-JP" dirty="0"/>
              <a:t>     </a:t>
            </a:r>
            <a:r>
              <a:rPr lang="ja-JP" altLang="ja-JP" dirty="0">
                <a:latin typeface="HG丸ｺﾞｼｯｸM-PRO" panose="020F0600000000000000" pitchFamily="50" charset="-128"/>
                <a:ea typeface="HG丸ｺﾞｼｯｸM-PRO" panose="020F0600000000000000" pitchFamily="50" charset="-128"/>
              </a:rPr>
              <a:t>・用意した資料を参考に、地域資源の保全管理を取り巻く状況やこれまで行った意向調査</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等の結果を踏まえ、地域における共同活動でどのような課題（施設の状態、作業体制、活</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動内容、年齢構成等）があるのかを参加者から発言してもらい、構想作成から５年程度を</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見通して想定される課題について議論し取りまとめます。</a:t>
            </a:r>
          </a:p>
          <a:p>
            <a:r>
              <a:rPr lang="en-US" altLang="ja-JP" dirty="0"/>
              <a:t>  </a:t>
            </a:r>
          </a:p>
          <a:p>
            <a:r>
              <a:rPr lang="ja-JP" altLang="en-US" dirty="0"/>
              <a:t>　</a:t>
            </a:r>
            <a:r>
              <a:rPr lang="ja-JP" altLang="ja-JP" dirty="0"/>
              <a:t>④課題解決に向け取り組むべき活動・方策の検討</a:t>
            </a:r>
          </a:p>
          <a:p>
            <a:r>
              <a:rPr lang="en-US" altLang="ja-JP" dirty="0"/>
              <a:t>     </a:t>
            </a:r>
            <a:r>
              <a:rPr lang="ja-JP" altLang="ja-JP" dirty="0">
                <a:latin typeface="HG丸ｺﾞｼｯｸM-PRO" panose="020F0600000000000000" pitchFamily="50" charset="-128"/>
                <a:ea typeface="HG丸ｺﾞｼｯｸM-PRO" panose="020F0600000000000000" pitchFamily="50" charset="-128"/>
              </a:rPr>
              <a:t>・課題の解決に向けて取り組むべき活動・方策について検討します。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・検討の方向性を決める際の参考とするため、必要に応じて、推進活動として実施するア</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ンケート調査とは別に、農業者や地域住民を対象とした意向調査等を実施します。</a:t>
            </a: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・取り組むべき活動・方策が決まったら、「地域資源保全管理構想」の案を取りまとめ、</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    </a:t>
            </a:r>
            <a:r>
              <a:rPr lang="ja-JP" altLang="ja-JP" dirty="0">
                <a:latin typeface="HG丸ｺﾞｼｯｸM-PRO" panose="020F0600000000000000" pitchFamily="50" charset="-128"/>
                <a:ea typeface="HG丸ｺﾞｼｯｸM-PRO" panose="020F0600000000000000" pitchFamily="50" charset="-128"/>
              </a:rPr>
              <a:t>組織の総会等において構成員の合意を得ます。</a:t>
            </a:r>
            <a:endParaRPr lang="en-US" altLang="ja-JP" sz="1100" dirty="0">
              <a:latin typeface="ＭＳ Ｐゴシック" panose="020B0600070205080204" pitchFamily="50" charset="-128"/>
            </a:endParaRPr>
          </a:p>
        </p:txBody>
      </p:sp>
      <p:sp>
        <p:nvSpPr>
          <p:cNvPr id="13" name="テキスト ボックス 4">
            <a:extLst>
              <a:ext uri="{FF2B5EF4-FFF2-40B4-BE49-F238E27FC236}">
                <a16:creationId xmlns:a16="http://schemas.microsoft.com/office/drawing/2014/main" id="{DC005231-70CC-B2E4-6618-DE288BE7FE58}"/>
              </a:ext>
            </a:extLst>
          </p:cNvPr>
          <p:cNvSpPr txBox="1">
            <a:spLocks noChangeArrowheads="1"/>
          </p:cNvSpPr>
          <p:nvPr/>
        </p:nvSpPr>
        <p:spPr bwMode="auto">
          <a:xfrm>
            <a:off x="266733" y="6753197"/>
            <a:ext cx="6357235" cy="369332"/>
          </a:xfrm>
          <a:prstGeom prst="rect">
            <a:avLst/>
          </a:prstGeom>
          <a:noFill/>
          <a:ln w="9525">
            <a:noFill/>
            <a:prstDash val="dash"/>
            <a:miter lim="800000"/>
            <a:headEnd/>
            <a:tailEnd/>
          </a:ln>
        </p:spPr>
        <p:txBody>
          <a:bodyPr wrap="square" lIns="0" tIns="0" rIns="0" bIns="0">
            <a:spAutoFit/>
          </a:bodyPr>
          <a:lstStyle/>
          <a:p>
            <a:r>
              <a:rPr lang="ja-JP" altLang="ja-JP" dirty="0"/>
              <a:t>（３）地域資源保全管理構想の策定</a:t>
            </a:r>
          </a:p>
          <a:p>
            <a:pPr hangingPunct="0"/>
            <a:r>
              <a:rPr lang="en-US" altLang="ja-JP" dirty="0"/>
              <a:t>     </a:t>
            </a:r>
            <a:r>
              <a:rPr lang="ja-JP" altLang="ja-JP" dirty="0"/>
              <a:t>（２）で検討した内容を所定の様式に取りまとめ</a:t>
            </a:r>
            <a:r>
              <a:rPr lang="ja-JP" altLang="en-US" dirty="0"/>
              <a:t>、次ページの鏡文と共に提出します。</a:t>
            </a:r>
          </a:p>
        </p:txBody>
      </p:sp>
    </p:spTree>
    <p:extLst>
      <p:ext uri="{BB962C8B-B14F-4D97-AF65-F5344CB8AC3E}">
        <p14:creationId xmlns:p14="http://schemas.microsoft.com/office/powerpoint/2010/main" val="584766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6838" y="560513"/>
            <a:ext cx="6638925" cy="9032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72</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pic>
        <p:nvPicPr>
          <p:cNvPr id="4" name="図 3">
            <a:extLst>
              <a:ext uri="{FF2B5EF4-FFF2-40B4-BE49-F238E27FC236}">
                <a16:creationId xmlns:a16="http://schemas.microsoft.com/office/drawing/2014/main" id="{D676DE7D-21DF-4928-9215-68B59A60DA29}"/>
              </a:ext>
            </a:extLst>
          </p:cNvPr>
          <p:cNvPicPr>
            <a:picLocks noChangeAspect="1"/>
          </p:cNvPicPr>
          <p:nvPr/>
        </p:nvPicPr>
        <p:blipFill>
          <a:blip r:embed="rId3"/>
          <a:stretch>
            <a:fillRect/>
          </a:stretch>
        </p:blipFill>
        <p:spPr>
          <a:xfrm>
            <a:off x="260648" y="673357"/>
            <a:ext cx="6115812" cy="4719828"/>
          </a:xfrm>
          <a:prstGeom prst="rect">
            <a:avLst/>
          </a:prstGeom>
        </p:spPr>
      </p:pic>
    </p:spTree>
    <p:extLst>
      <p:ext uri="{BB962C8B-B14F-4D97-AF65-F5344CB8AC3E}">
        <p14:creationId xmlns:p14="http://schemas.microsoft.com/office/powerpoint/2010/main" val="2303862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73</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11" name="テキスト ボックス 4">
            <a:extLst>
              <a:ext uri="{FF2B5EF4-FFF2-40B4-BE49-F238E27FC236}">
                <a16:creationId xmlns:a16="http://schemas.microsoft.com/office/drawing/2014/main" id="{7A9A8507-D35A-4969-B4AC-2E5B439595F5}"/>
              </a:ext>
            </a:extLst>
          </p:cNvPr>
          <p:cNvSpPr txBox="1">
            <a:spLocks noChangeArrowheads="1"/>
          </p:cNvSpPr>
          <p:nvPr/>
        </p:nvSpPr>
        <p:spPr bwMode="auto">
          <a:xfrm>
            <a:off x="435611" y="657021"/>
            <a:ext cx="6185057" cy="9048631"/>
          </a:xfrm>
          <a:prstGeom prst="rect">
            <a:avLst/>
          </a:prstGeom>
          <a:noFill/>
          <a:ln w="9525">
            <a:noFill/>
            <a:prstDash val="dash"/>
            <a:miter lim="800000"/>
            <a:headEnd/>
            <a:tailEnd/>
          </a:ln>
        </p:spPr>
        <p:txBody>
          <a:bodyPr wrap="square" lIns="0" tIns="0" rIns="0" bIns="0">
            <a:spAutoFit/>
          </a:bodyPr>
          <a:lstStyle/>
          <a:p>
            <a:pPr algn="ctr"/>
            <a:r>
              <a:rPr lang="ja-JP" altLang="en-US" dirty="0">
                <a:latin typeface="ＭＳ Ｐゴシック" panose="020B0600070205080204" pitchFamily="50" charset="-128"/>
              </a:rPr>
              <a:t>○○地区地域資源保全管理構想</a:t>
            </a:r>
          </a:p>
          <a:p>
            <a:pPr algn="ctr"/>
            <a:r>
              <a:rPr lang="ja-JP" altLang="en-US" dirty="0">
                <a:latin typeface="ＭＳ Ｐゴシック" panose="020B0600070205080204" pitchFamily="50" charset="-128"/>
              </a:rPr>
              <a:t>（○年○月作成）</a:t>
            </a:r>
          </a:p>
          <a:p>
            <a:endParaRPr lang="en-US" altLang="ja-JP" dirty="0">
              <a:latin typeface="ＭＳ Ｐゴシック" panose="020B0600070205080204" pitchFamily="50" charset="-128"/>
            </a:endParaRPr>
          </a:p>
          <a:p>
            <a:r>
              <a:rPr lang="ja-JP" altLang="en-US" dirty="0">
                <a:latin typeface="ＭＳ Ｐゴシック" panose="020B0600070205080204" pitchFamily="50" charset="-128"/>
              </a:rPr>
              <a:t>１．地域で保全管理していく農用地及び施設</a:t>
            </a:r>
          </a:p>
          <a:p>
            <a:r>
              <a:rPr lang="ja-JP" altLang="en-US" dirty="0">
                <a:latin typeface="ＭＳ Ｐゴシック" panose="020B0600070205080204" pitchFamily="50" charset="-128"/>
              </a:rPr>
              <a:t>（１）農用地</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田	　○ａ</a:t>
            </a:r>
          </a:p>
          <a:p>
            <a:r>
              <a:rPr lang="ja-JP" altLang="en-US" dirty="0">
                <a:solidFill>
                  <a:srgbClr val="0000FF"/>
                </a:solidFill>
                <a:latin typeface="ＭＳ Ｐゴシック" panose="020B0600070205080204" pitchFamily="50" charset="-128"/>
              </a:rPr>
              <a:t>　　畑	　○ａ</a:t>
            </a:r>
          </a:p>
          <a:p>
            <a:r>
              <a:rPr lang="ja-JP" altLang="en-US" dirty="0">
                <a:solidFill>
                  <a:srgbClr val="0000FF"/>
                </a:solidFill>
                <a:latin typeface="ＭＳ Ｐゴシック" panose="020B0600070205080204" pitchFamily="50" charset="-128"/>
              </a:rPr>
              <a:t>　　草地	　○ａ</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（農用地の範囲・位置は別紙のとおり）</a:t>
            </a:r>
          </a:p>
          <a:p>
            <a:r>
              <a:rPr lang="ja-JP" altLang="en-US" dirty="0">
                <a:latin typeface="ＭＳ Ｐゴシック" panose="020B0600070205080204" pitchFamily="50" charset="-128"/>
              </a:rPr>
              <a:t>（２）水路、農道、ため池</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水路	　　○</a:t>
            </a:r>
            <a:r>
              <a:rPr lang="en-US" altLang="ja-JP" dirty="0">
                <a:solidFill>
                  <a:srgbClr val="0000FF"/>
                </a:solidFill>
                <a:latin typeface="ＭＳ Ｐゴシック" panose="020B0600070205080204" pitchFamily="50" charset="-128"/>
              </a:rPr>
              <a:t>km</a:t>
            </a:r>
            <a:r>
              <a:rPr lang="ja-JP" altLang="en-US" dirty="0">
                <a:solidFill>
                  <a:srgbClr val="0000FF"/>
                </a:solidFill>
                <a:latin typeface="ＭＳ Ｐゴシック" panose="020B0600070205080204" pitchFamily="50" charset="-128"/>
              </a:rPr>
              <a:t>（開水路　○</a:t>
            </a:r>
            <a:r>
              <a:rPr lang="en-US" altLang="ja-JP" dirty="0">
                <a:solidFill>
                  <a:srgbClr val="0000FF"/>
                </a:solidFill>
                <a:latin typeface="ＭＳ Ｐゴシック" panose="020B0600070205080204" pitchFamily="50" charset="-128"/>
              </a:rPr>
              <a:t>km</a:t>
            </a:r>
            <a:r>
              <a:rPr lang="ja-JP" altLang="en-US" dirty="0">
                <a:solidFill>
                  <a:srgbClr val="0000FF"/>
                </a:solidFill>
                <a:latin typeface="ＭＳ Ｐゴシック" panose="020B0600070205080204" pitchFamily="50" charset="-128"/>
              </a:rPr>
              <a:t>、パイプライン　○</a:t>
            </a:r>
            <a:r>
              <a:rPr lang="en-US" altLang="ja-JP" dirty="0">
                <a:solidFill>
                  <a:srgbClr val="0000FF"/>
                </a:solidFill>
                <a:latin typeface="ＭＳ Ｐゴシック" panose="020B0600070205080204" pitchFamily="50" charset="-128"/>
              </a:rPr>
              <a:t>km</a:t>
            </a:r>
            <a:r>
              <a:rPr lang="ja-JP" altLang="en-US" dirty="0">
                <a:solidFill>
                  <a:srgbClr val="0000FF"/>
                </a:solidFill>
                <a:latin typeface="ＭＳ Ｐゴシック" panose="020B0600070205080204" pitchFamily="50" charset="-128"/>
              </a:rPr>
              <a:t>）</a:t>
            </a:r>
          </a:p>
          <a:p>
            <a:r>
              <a:rPr lang="ja-JP" altLang="en-US" dirty="0">
                <a:solidFill>
                  <a:srgbClr val="0000FF"/>
                </a:solidFill>
                <a:latin typeface="ＭＳ Ｐゴシック" panose="020B0600070205080204" pitchFamily="50" charset="-128"/>
              </a:rPr>
              <a:t>　　農道	　　○</a:t>
            </a:r>
            <a:r>
              <a:rPr lang="en-US" altLang="ja-JP" dirty="0">
                <a:solidFill>
                  <a:srgbClr val="0000FF"/>
                </a:solidFill>
                <a:latin typeface="ＭＳ Ｐゴシック" panose="020B0600070205080204" pitchFamily="50" charset="-128"/>
              </a:rPr>
              <a:t>km</a:t>
            </a:r>
          </a:p>
          <a:p>
            <a:r>
              <a:rPr lang="ja-JP" altLang="en-US" dirty="0">
                <a:solidFill>
                  <a:srgbClr val="0000FF"/>
                </a:solidFill>
                <a:latin typeface="ＭＳ Ｐゴシック" panose="020B0600070205080204" pitchFamily="50" charset="-128"/>
              </a:rPr>
              <a:t>　　ため池	　　○箇所</a:t>
            </a:r>
          </a:p>
          <a:p>
            <a:r>
              <a:rPr lang="ja-JP" altLang="en-US" dirty="0">
                <a:solidFill>
                  <a:srgbClr val="0000FF"/>
                </a:solidFill>
                <a:latin typeface="ＭＳ Ｐゴシック" panose="020B0600070205080204" pitchFamily="50" charset="-128"/>
              </a:rPr>
              <a:t>　　（施設の範囲・位置は別紙のとおり）</a:t>
            </a:r>
          </a:p>
          <a:p>
            <a:r>
              <a:rPr lang="ja-JP" altLang="en-US" dirty="0">
                <a:latin typeface="ＭＳ Ｐゴシック" panose="020B0600070205080204" pitchFamily="50" charset="-128"/>
              </a:rPr>
              <a:t>（３）その他施設等</a:t>
            </a:r>
          </a:p>
          <a:p>
            <a:r>
              <a:rPr lang="ja-JP" altLang="en-US" dirty="0">
                <a:latin typeface="ＭＳ Ｐゴシック" panose="020B0600070205080204" pitchFamily="50" charset="-128"/>
              </a:rPr>
              <a:t>　　</a:t>
            </a:r>
            <a:r>
              <a:rPr lang="zh-TW" altLang="en-US" dirty="0">
                <a:solidFill>
                  <a:srgbClr val="0000FF"/>
                </a:solidFill>
                <a:latin typeface="ＭＳ Ｐゴシック" panose="020B0600070205080204" pitchFamily="50" charset="-128"/>
              </a:rPr>
              <a:t>鳥獣害防護柵</a:t>
            </a:r>
            <a:r>
              <a:rPr lang="ja-JP" altLang="en-US" dirty="0">
                <a:solidFill>
                  <a:srgbClr val="0000FF"/>
                </a:solidFill>
                <a:latin typeface="ＭＳ Ｐゴシック" panose="020B0600070205080204" pitchFamily="50" charset="-128"/>
              </a:rPr>
              <a:t>	　　○箇所</a:t>
            </a:r>
          </a:p>
          <a:p>
            <a:r>
              <a:rPr lang="ja-JP" altLang="en-US" dirty="0">
                <a:solidFill>
                  <a:srgbClr val="0000FF"/>
                </a:solidFill>
                <a:latin typeface="ＭＳ Ｐゴシック" panose="020B0600070205080204" pitchFamily="50" charset="-128"/>
              </a:rPr>
              <a:t>　　防風林		　　○箇所</a:t>
            </a:r>
          </a:p>
          <a:p>
            <a:r>
              <a:rPr lang="ja-JP" altLang="en-US" dirty="0">
                <a:solidFill>
                  <a:srgbClr val="0000FF"/>
                </a:solidFill>
                <a:latin typeface="ＭＳ Ｐゴシック" panose="020B0600070205080204" pitchFamily="50" charset="-128"/>
              </a:rPr>
              <a:t>　　防風ネット	　　	　　○箇所</a:t>
            </a:r>
          </a:p>
          <a:p>
            <a:r>
              <a:rPr lang="ja-JP" altLang="en-US" dirty="0">
                <a:solidFill>
                  <a:srgbClr val="0000FF"/>
                </a:solidFill>
                <a:latin typeface="ＭＳ Ｐゴシック" panose="020B0600070205080204" pitchFamily="50" charset="-128"/>
              </a:rPr>
              <a:t>　　（施設の範囲・位置は別紙のとおり）</a:t>
            </a:r>
          </a:p>
          <a:p>
            <a:r>
              <a:rPr lang="ja-JP" altLang="en-US" dirty="0">
                <a:latin typeface="ＭＳ Ｐゴシック" panose="020B0600070205080204" pitchFamily="50" charset="-128"/>
              </a:rPr>
              <a:t>２．地域の共同活動で行う保全管理活動</a:t>
            </a:r>
          </a:p>
          <a:p>
            <a:endParaRPr lang="ja-JP" altLang="en-US" dirty="0">
              <a:latin typeface="ＭＳ Ｐゴシック" panose="020B0600070205080204" pitchFamily="50" charset="-128"/>
            </a:endParaRPr>
          </a:p>
          <a:p>
            <a:r>
              <a:rPr lang="ja-JP" altLang="en-US" dirty="0">
                <a:latin typeface="ＭＳ Ｐゴシック" panose="020B0600070205080204" pitchFamily="50" charset="-128"/>
              </a:rPr>
              <a:t>（１）農用地について行う活動</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・遊休農地等の発生状況の把握	毎年１回（５月）</a:t>
            </a:r>
          </a:p>
          <a:p>
            <a:r>
              <a:rPr lang="ja-JP" altLang="en-US" dirty="0">
                <a:solidFill>
                  <a:srgbClr val="0000FF"/>
                </a:solidFill>
                <a:latin typeface="ＭＳ Ｐゴシック" panose="020B0600070205080204" pitchFamily="50" charset="-128"/>
              </a:rPr>
              <a:t>　　・遊休農地発生防止のための保全活動	毎年１回（６月）</a:t>
            </a:r>
          </a:p>
          <a:p>
            <a:r>
              <a:rPr lang="ja-JP" altLang="en-US" dirty="0">
                <a:solidFill>
                  <a:srgbClr val="0000FF"/>
                </a:solidFill>
                <a:latin typeface="ＭＳ Ｐゴシック" panose="020B0600070205080204" pitchFamily="50" charset="-128"/>
              </a:rPr>
              <a:t>　　・畦畔・農用地法面の草刈	毎年１回（５月）</a:t>
            </a:r>
          </a:p>
          <a:p>
            <a:r>
              <a:rPr lang="ja-JP" altLang="en-US" dirty="0">
                <a:solidFill>
                  <a:srgbClr val="0000FF"/>
                </a:solidFill>
                <a:latin typeface="ＭＳ Ｐゴシック" panose="020B0600070205080204" pitchFamily="50" charset="-128"/>
              </a:rPr>
              <a:t>　　・異常気象時の見回り	洪水、台風、地震等の発生後</a:t>
            </a:r>
          </a:p>
          <a:p>
            <a:r>
              <a:rPr lang="ja-JP" altLang="en-US" dirty="0">
                <a:solidFill>
                  <a:srgbClr val="0000FF"/>
                </a:solidFill>
                <a:latin typeface="ＭＳ Ｐゴシック" panose="020B0600070205080204" pitchFamily="50" charset="-128"/>
              </a:rPr>
              <a:t>　　・応急措置　　	点検結果に応じて実施時期を決定</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　（活動の範囲は別紙のとおり）</a:t>
            </a:r>
            <a:r>
              <a:rPr lang="ja-JP" altLang="en-US" dirty="0">
                <a:latin typeface="ＭＳ Ｐゴシック" panose="020B0600070205080204" pitchFamily="50" charset="-128"/>
              </a:rPr>
              <a:t>	</a:t>
            </a:r>
          </a:p>
          <a:p>
            <a:r>
              <a:rPr lang="ja-JP" altLang="en-US" dirty="0">
                <a:latin typeface="ＭＳ Ｐゴシック" panose="020B0600070205080204" pitchFamily="50" charset="-128"/>
              </a:rPr>
              <a:t>（２）水路、農道、ため池について行う活動</a:t>
            </a:r>
          </a:p>
          <a:p>
            <a:r>
              <a:rPr lang="ja-JP" altLang="en-US" dirty="0">
                <a:latin typeface="ＭＳ Ｐゴシック" panose="020B0600070205080204" pitchFamily="50" charset="-128"/>
              </a:rPr>
              <a:t>　　１）水路</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・水路の草刈	毎年３回（６月、８月、９月）</a:t>
            </a:r>
          </a:p>
          <a:p>
            <a:r>
              <a:rPr lang="ja-JP" altLang="en-US" dirty="0">
                <a:solidFill>
                  <a:srgbClr val="0000FF"/>
                </a:solidFill>
                <a:latin typeface="ＭＳ Ｐゴシック" panose="020B0600070205080204" pitchFamily="50" charset="-128"/>
              </a:rPr>
              <a:t>　　・水路の泥上げ	毎年１回（４月）</a:t>
            </a:r>
          </a:p>
          <a:p>
            <a:r>
              <a:rPr lang="ja-JP" altLang="en-US" dirty="0">
                <a:solidFill>
                  <a:srgbClr val="0000FF"/>
                </a:solidFill>
                <a:latin typeface="ＭＳ Ｐゴシック" panose="020B0600070205080204" pitchFamily="50" charset="-128"/>
              </a:rPr>
              <a:t>　　・施設の適正管理（かんがい期前の注油）	毎年１回（４月）</a:t>
            </a:r>
          </a:p>
          <a:p>
            <a:r>
              <a:rPr lang="ja-JP" altLang="en-US" dirty="0">
                <a:solidFill>
                  <a:srgbClr val="0000FF"/>
                </a:solidFill>
                <a:latin typeface="ＭＳ Ｐゴシック" panose="020B0600070205080204" pitchFamily="50" charset="-128"/>
              </a:rPr>
              <a:t>　　・異常気象時の見回り	洪水、台風、地震等の発生後</a:t>
            </a:r>
          </a:p>
          <a:p>
            <a:r>
              <a:rPr lang="ja-JP" altLang="en-US" dirty="0">
                <a:solidFill>
                  <a:srgbClr val="0000FF"/>
                </a:solidFill>
                <a:latin typeface="ＭＳ Ｐゴシック" panose="020B0600070205080204" pitchFamily="50" charset="-128"/>
              </a:rPr>
              <a:t>　　・応急措置	点検結果に応じて実施時期を決定</a:t>
            </a:r>
          </a:p>
          <a:p>
            <a:r>
              <a:rPr lang="ja-JP" altLang="en-US" dirty="0">
                <a:solidFill>
                  <a:srgbClr val="0000FF"/>
                </a:solidFill>
                <a:latin typeface="ＭＳ Ｐゴシック" panose="020B0600070205080204" pitchFamily="50" charset="-128"/>
              </a:rPr>
              <a:t>　　（活動の範囲は別紙のとおり）	</a:t>
            </a:r>
          </a:p>
          <a:p>
            <a:r>
              <a:rPr lang="ja-JP" altLang="en-US" dirty="0">
                <a:latin typeface="ＭＳ Ｐゴシック" panose="020B0600070205080204" pitchFamily="50" charset="-128"/>
              </a:rPr>
              <a:t>２）農道</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・路肩、法面の草刈	毎年３回（６月、８月、９月）</a:t>
            </a:r>
            <a:endParaRPr lang="en-US" altLang="ja-JP" dirty="0">
              <a:solidFill>
                <a:srgbClr val="0000FF"/>
              </a:solidFill>
              <a:latin typeface="ＭＳ Ｐゴシック" panose="020B0600070205080204" pitchFamily="50" charset="-128"/>
            </a:endParaRPr>
          </a:p>
          <a:p>
            <a:r>
              <a:rPr lang="ja-JP" altLang="en-US" dirty="0">
                <a:solidFill>
                  <a:srgbClr val="0000FF"/>
                </a:solidFill>
                <a:latin typeface="ＭＳ Ｐゴシック" panose="020B0600070205080204" pitchFamily="50" charset="-128"/>
              </a:rPr>
              <a:t>　　・側溝の泥上げ	毎年１回（４月）</a:t>
            </a:r>
          </a:p>
          <a:p>
            <a:r>
              <a:rPr lang="ja-JP" altLang="en-US" dirty="0">
                <a:solidFill>
                  <a:srgbClr val="0000FF"/>
                </a:solidFill>
                <a:latin typeface="ＭＳ Ｐゴシック" panose="020B0600070205080204" pitchFamily="50" charset="-128"/>
              </a:rPr>
              <a:t>　　・施設の適正管理（農道の路面維持）	点検結果に応じて実施時期を決定</a:t>
            </a:r>
          </a:p>
          <a:p>
            <a:r>
              <a:rPr lang="ja-JP" altLang="en-US" dirty="0">
                <a:solidFill>
                  <a:srgbClr val="0000FF"/>
                </a:solidFill>
                <a:latin typeface="ＭＳ Ｐゴシック" panose="020B0600070205080204" pitchFamily="50" charset="-128"/>
              </a:rPr>
              <a:t>　　・異常気象時の見回り	洪水、台風、地震等の発生後</a:t>
            </a:r>
          </a:p>
          <a:p>
            <a:r>
              <a:rPr lang="ja-JP" altLang="en-US" dirty="0">
                <a:solidFill>
                  <a:srgbClr val="0000FF"/>
                </a:solidFill>
                <a:latin typeface="ＭＳ Ｐゴシック" panose="020B0600070205080204" pitchFamily="50" charset="-128"/>
              </a:rPr>
              <a:t>　　・応急措置　　	点検結果に応じて実施時期を決定</a:t>
            </a:r>
          </a:p>
          <a:p>
            <a:r>
              <a:rPr lang="ja-JP" altLang="en-US" dirty="0">
                <a:solidFill>
                  <a:srgbClr val="0000FF"/>
                </a:solidFill>
                <a:latin typeface="ＭＳ Ｐゴシック" panose="020B0600070205080204" pitchFamily="50" charset="-128"/>
              </a:rPr>
              <a:t>　　（活動の範囲は別紙のとおり）	</a:t>
            </a:r>
          </a:p>
          <a:p>
            <a:r>
              <a:rPr lang="ja-JP" altLang="en-US" dirty="0">
                <a:latin typeface="ＭＳ Ｐゴシック" panose="020B0600070205080204" pitchFamily="50" charset="-128"/>
              </a:rPr>
              <a:t>（３）その他施設について行う活動</a:t>
            </a:r>
          </a:p>
          <a:p>
            <a:r>
              <a:rPr lang="ja-JP" altLang="en-US" dirty="0">
                <a:latin typeface="ＭＳ Ｐゴシック" panose="020B0600070205080204" pitchFamily="50" charset="-128"/>
              </a:rPr>
              <a:t>　</a:t>
            </a:r>
            <a:r>
              <a:rPr lang="ja-JP" altLang="en-US" dirty="0">
                <a:solidFill>
                  <a:srgbClr val="0000FF"/>
                </a:solidFill>
                <a:latin typeface="ＭＳ Ｐゴシック" panose="020B0600070205080204" pitchFamily="50" charset="-128"/>
              </a:rPr>
              <a:t>　・鳥獣害防護柵の適正管理	毎年３回（６月、８月、９月）</a:t>
            </a:r>
          </a:p>
          <a:p>
            <a:r>
              <a:rPr lang="ja-JP" altLang="en-US" dirty="0">
                <a:solidFill>
                  <a:srgbClr val="0000FF"/>
                </a:solidFill>
                <a:latin typeface="ＭＳ Ｐゴシック" panose="020B0600070205080204" pitchFamily="50" charset="-128"/>
              </a:rPr>
              <a:t>　　・防風林の枝払い	　　　　　　　　　毎年１回（４月）</a:t>
            </a:r>
          </a:p>
          <a:p>
            <a:r>
              <a:rPr lang="ja-JP" altLang="en-US" dirty="0">
                <a:solidFill>
                  <a:srgbClr val="0000FF"/>
                </a:solidFill>
                <a:latin typeface="ＭＳ Ｐゴシック" panose="020B0600070205080204" pitchFamily="50" charset="-128"/>
              </a:rPr>
              <a:t>　　・防風ネットの適正管理	　　　　　　　　　毎年１回（４月）</a:t>
            </a:r>
          </a:p>
          <a:p>
            <a:r>
              <a:rPr lang="ja-JP" altLang="en-US" dirty="0">
                <a:solidFill>
                  <a:srgbClr val="0000FF"/>
                </a:solidFill>
                <a:latin typeface="ＭＳ Ｐゴシック" panose="020B0600070205080204" pitchFamily="50" charset="-128"/>
              </a:rPr>
              <a:t>　　（活動の範囲は別紙のとおり）	</a:t>
            </a:r>
          </a:p>
        </p:txBody>
      </p:sp>
      <p:sp>
        <p:nvSpPr>
          <p:cNvPr id="12" name="テキスト ボックス 7">
            <a:extLst>
              <a:ext uri="{FF2B5EF4-FFF2-40B4-BE49-F238E27FC236}">
                <a16:creationId xmlns:a16="http://schemas.microsoft.com/office/drawing/2014/main" id="{315A9C1F-C5E4-52C5-ED2B-0A362427743E}"/>
              </a:ext>
            </a:extLst>
          </p:cNvPr>
          <p:cNvSpPr txBox="1"/>
          <p:nvPr/>
        </p:nvSpPr>
        <p:spPr>
          <a:xfrm>
            <a:off x="3362959" y="2817261"/>
            <a:ext cx="3059430" cy="1043940"/>
          </a:xfrm>
          <a:prstGeom prst="rect">
            <a:avLst/>
          </a:prstGeom>
          <a:solidFill>
            <a:schemeClr val="lt1"/>
          </a:solidFill>
          <a:ln w="6350">
            <a:solidFill>
              <a:prstClr val="black"/>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spAutoFit/>
          </a:bodyPr>
          <a:lstStyle/>
          <a:p>
            <a:pPr marL="133350" indent="-133350" algn="just">
              <a:spcAft>
                <a:spcPts val="0"/>
              </a:spcAft>
            </a:pPr>
            <a:r>
              <a:rPr lang="ja-JP" sz="1050" kern="100">
                <a:effectLst/>
                <a:ea typeface="ＭＳ 明朝" panose="02020609040205080304" pitchFamily="17" charset="-128"/>
                <a:cs typeface="Times New Roman" panose="02020603050405020304" pitchFamily="18" charset="0"/>
              </a:rPr>
              <a:t>・対象とする農用地、施設の範囲、数量、位置を記載する。</a:t>
            </a:r>
          </a:p>
          <a:p>
            <a:pPr marL="133350" indent="-133350" algn="just">
              <a:spcAft>
                <a:spcPts val="0"/>
              </a:spcAft>
            </a:pPr>
            <a:r>
              <a:rPr lang="ja-JP" sz="1050" kern="100">
                <a:effectLst/>
                <a:ea typeface="ＭＳ 明朝" panose="02020609040205080304" pitchFamily="17" charset="-128"/>
                <a:cs typeface="Times New Roman" panose="02020603050405020304" pitchFamily="18" charset="0"/>
              </a:rPr>
              <a:t>・「その他施設等」には、鳥獣害防止施設、防風林等その他の地域で保全管理していく施設について記載する。</a:t>
            </a:r>
          </a:p>
        </p:txBody>
      </p:sp>
      <p:sp>
        <p:nvSpPr>
          <p:cNvPr id="13" name="テキスト ボックス 24">
            <a:extLst>
              <a:ext uri="{FF2B5EF4-FFF2-40B4-BE49-F238E27FC236}">
                <a16:creationId xmlns:a16="http://schemas.microsoft.com/office/drawing/2014/main" id="{9DE4DF96-B6D0-1568-0A92-4907DF0ADD94}"/>
              </a:ext>
            </a:extLst>
          </p:cNvPr>
          <p:cNvSpPr txBox="1"/>
          <p:nvPr/>
        </p:nvSpPr>
        <p:spPr>
          <a:xfrm>
            <a:off x="3362959" y="5668479"/>
            <a:ext cx="3059430" cy="271780"/>
          </a:xfrm>
          <a:prstGeom prst="rect">
            <a:avLst/>
          </a:prstGeom>
          <a:solidFill>
            <a:schemeClr val="lt1"/>
          </a:solidFill>
          <a:ln w="6350">
            <a:solidFill>
              <a:prstClr val="black"/>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gn="just">
              <a:spcAft>
                <a:spcPts val="0"/>
              </a:spcAft>
            </a:pPr>
            <a:r>
              <a:rPr lang="ja-JP" sz="1050" kern="100">
                <a:effectLst/>
                <a:ea typeface="ＭＳ 明朝" panose="02020609040205080304" pitchFamily="17" charset="-128"/>
                <a:cs typeface="Times New Roman" panose="02020603050405020304" pitchFamily="18" charset="0"/>
              </a:rPr>
              <a:t>対象とする活動の範囲、内容を記載する。</a:t>
            </a:r>
          </a:p>
        </p:txBody>
      </p:sp>
      <p:sp>
        <p:nvSpPr>
          <p:cNvPr id="14" name="正方形/長方形 13">
            <a:extLst>
              <a:ext uri="{FF2B5EF4-FFF2-40B4-BE49-F238E27FC236}">
                <a16:creationId xmlns:a16="http://schemas.microsoft.com/office/drawing/2014/main" id="{CBBDA45A-28B8-591D-7151-304ABB45F15B}"/>
              </a:ext>
            </a:extLst>
          </p:cNvPr>
          <p:cNvSpPr/>
          <p:nvPr/>
        </p:nvSpPr>
        <p:spPr>
          <a:xfrm>
            <a:off x="332656" y="560512"/>
            <a:ext cx="6185057" cy="9025501"/>
          </a:xfrm>
          <a:prstGeom prst="rect">
            <a:avLst/>
          </a:prstGeom>
          <a:noFill/>
          <a:ln w="12700">
            <a:solidFill>
              <a:schemeClr val="tx1"/>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457568" y="450173"/>
            <a:ext cx="936104" cy="253911"/>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rgbClr val="FF0000"/>
                </a:solidFill>
              </a:rPr>
              <a:t>国による記載例</a:t>
            </a:r>
            <a:endParaRPr kumimoji="1" lang="en-US" altLang="ja-JP" sz="800" dirty="0">
              <a:solidFill>
                <a:srgbClr val="FF0000"/>
              </a:solidFill>
            </a:endParaRPr>
          </a:p>
        </p:txBody>
      </p:sp>
    </p:spTree>
    <p:extLst>
      <p:ext uri="{BB962C8B-B14F-4D97-AF65-F5344CB8AC3E}">
        <p14:creationId xmlns:p14="http://schemas.microsoft.com/office/powerpoint/2010/main" val="1268927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74</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2" name="テキスト ボックス 4">
            <a:extLst>
              <a:ext uri="{FF2B5EF4-FFF2-40B4-BE49-F238E27FC236}">
                <a16:creationId xmlns:a16="http://schemas.microsoft.com/office/drawing/2014/main" id="{75D5314C-3520-D4D3-E9CC-1A3D2B3EA71A}"/>
              </a:ext>
            </a:extLst>
          </p:cNvPr>
          <p:cNvSpPr txBox="1">
            <a:spLocks noChangeArrowheads="1"/>
          </p:cNvSpPr>
          <p:nvPr/>
        </p:nvSpPr>
        <p:spPr bwMode="auto">
          <a:xfrm>
            <a:off x="428815" y="531761"/>
            <a:ext cx="6185057" cy="923330"/>
          </a:xfrm>
          <a:prstGeom prst="rect">
            <a:avLst/>
          </a:prstGeom>
          <a:noFill/>
          <a:ln w="9525">
            <a:noFill/>
            <a:prstDash val="dash"/>
            <a:miter lim="800000"/>
            <a:headEnd/>
            <a:tailEnd/>
          </a:ln>
        </p:spPr>
        <p:txBody>
          <a:bodyPr wrap="square" lIns="0" tIns="0" rIns="0" bIns="0">
            <a:spAutoFit/>
          </a:bodyPr>
          <a:lstStyle/>
          <a:p>
            <a:r>
              <a:rPr lang="ja-JP" altLang="en-US" dirty="0">
                <a:latin typeface="ＭＳ Ｐゴシック" panose="020B0600070205080204" pitchFamily="50" charset="-128"/>
              </a:rPr>
              <a:t>３．地域の共同活動の実施体制</a:t>
            </a:r>
          </a:p>
          <a:p>
            <a:r>
              <a:rPr lang="ja-JP" altLang="en-US" dirty="0">
                <a:latin typeface="ＭＳ Ｐゴシック" panose="020B0600070205080204" pitchFamily="50" charset="-128"/>
              </a:rPr>
              <a:t>（１）組織の構成員、意思決定方法</a:t>
            </a:r>
          </a:p>
          <a:p>
            <a:r>
              <a:rPr lang="ja-JP" altLang="en-US" dirty="0">
                <a:solidFill>
                  <a:srgbClr val="0000FF"/>
                </a:solidFill>
                <a:latin typeface="ＭＳ Ｐゴシック" panose="020B0600070205080204" pitchFamily="50" charset="-128"/>
              </a:rPr>
              <a:t>     ・組織の構成員は別紙のとおりとする。</a:t>
            </a:r>
          </a:p>
          <a:p>
            <a:r>
              <a:rPr lang="ja-JP" altLang="en-US" dirty="0">
                <a:solidFill>
                  <a:srgbClr val="0000FF"/>
                </a:solidFill>
                <a:latin typeface="ＭＳ Ｐゴシック" panose="020B0600070205080204" pitchFamily="50" charset="-128"/>
              </a:rPr>
              <a:t>     ・組織の意思決定は総会により行う。</a:t>
            </a:r>
          </a:p>
          <a:p>
            <a:r>
              <a:rPr lang="ja-JP" altLang="en-US" dirty="0">
                <a:latin typeface="ＭＳ Ｐゴシック" panose="020B0600070205080204" pitchFamily="50" charset="-128"/>
              </a:rPr>
              <a:t>（２）構成員の役割分担</a:t>
            </a:r>
          </a:p>
        </p:txBody>
      </p:sp>
      <p:sp>
        <p:nvSpPr>
          <p:cNvPr id="4" name="テキスト ボックス 26">
            <a:extLst>
              <a:ext uri="{FF2B5EF4-FFF2-40B4-BE49-F238E27FC236}">
                <a16:creationId xmlns:a16="http://schemas.microsoft.com/office/drawing/2014/main" id="{1BF8CB2B-167E-FFE4-DBE8-B14F86963753}"/>
              </a:ext>
            </a:extLst>
          </p:cNvPr>
          <p:cNvSpPr txBox="1"/>
          <p:nvPr/>
        </p:nvSpPr>
        <p:spPr>
          <a:xfrm>
            <a:off x="3344703" y="761016"/>
            <a:ext cx="3059430" cy="464820"/>
          </a:xfrm>
          <a:prstGeom prst="rect">
            <a:avLst/>
          </a:prstGeom>
          <a:solidFill>
            <a:schemeClr val="lt1"/>
          </a:solidFill>
          <a:ln w="6350">
            <a:solidFill>
              <a:prstClr val="black"/>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gn="just">
              <a:spcAft>
                <a:spcPts val="0"/>
              </a:spcAft>
            </a:pPr>
            <a:r>
              <a:rPr lang="ja-JP" sz="1050" kern="100">
                <a:effectLst/>
                <a:ea typeface="ＭＳ 明朝" panose="02020609040205080304" pitchFamily="17" charset="-128"/>
                <a:cs typeface="Times New Roman" panose="02020603050405020304" pitchFamily="18" charset="0"/>
              </a:rPr>
              <a:t>担い手農家、それ以外の農家、土地持ち非農家、地域住民等の参画等を記載する。</a:t>
            </a:r>
          </a:p>
        </p:txBody>
      </p:sp>
      <p:sp>
        <p:nvSpPr>
          <p:cNvPr id="6" name="正方形/長方形 5">
            <a:extLst>
              <a:ext uri="{FF2B5EF4-FFF2-40B4-BE49-F238E27FC236}">
                <a16:creationId xmlns:a16="http://schemas.microsoft.com/office/drawing/2014/main" id="{10CAE46A-23E6-6FA6-6080-3A73CEB16102}"/>
              </a:ext>
            </a:extLst>
          </p:cNvPr>
          <p:cNvSpPr/>
          <p:nvPr/>
        </p:nvSpPr>
        <p:spPr>
          <a:xfrm>
            <a:off x="323945" y="522934"/>
            <a:ext cx="6289927" cy="9153269"/>
          </a:xfrm>
          <a:prstGeom prst="rect">
            <a:avLst/>
          </a:prstGeom>
          <a:noFill/>
          <a:ln w="12700">
            <a:solidFill>
              <a:schemeClr val="tx1"/>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4">
            <a:extLst>
              <a:ext uri="{FF2B5EF4-FFF2-40B4-BE49-F238E27FC236}">
                <a16:creationId xmlns:a16="http://schemas.microsoft.com/office/drawing/2014/main" id="{AE884CF7-860D-38EF-CA5F-CC746FD5C086}"/>
              </a:ext>
            </a:extLst>
          </p:cNvPr>
          <p:cNvSpPr txBox="1">
            <a:spLocks noChangeArrowheads="1"/>
          </p:cNvSpPr>
          <p:nvPr/>
        </p:nvSpPr>
        <p:spPr bwMode="auto">
          <a:xfrm>
            <a:off x="449839" y="7233868"/>
            <a:ext cx="6185057" cy="2439129"/>
          </a:xfrm>
          <a:prstGeom prst="rect">
            <a:avLst/>
          </a:prstGeom>
          <a:noFill/>
          <a:ln w="9525">
            <a:noFill/>
            <a:prstDash val="dash"/>
            <a:miter lim="800000"/>
            <a:headEnd/>
            <a:tailEnd/>
          </a:ln>
        </p:spPr>
        <p:txBody>
          <a:bodyPr wrap="square" lIns="0" tIns="0" rIns="0" bIns="0">
            <a:spAutoFit/>
          </a:bodyPr>
          <a:lstStyle/>
          <a:p>
            <a:r>
              <a:rPr lang="ja-JP" altLang="en-US" dirty="0">
                <a:latin typeface="ＭＳ Ｐゴシック" panose="020B0600070205080204" pitchFamily="50" charset="-128"/>
              </a:rPr>
              <a:t>４．地域農業の担い手の育成・確保</a:t>
            </a:r>
          </a:p>
          <a:p>
            <a:r>
              <a:rPr lang="ja-JP" altLang="en-US" dirty="0">
                <a:latin typeface="ＭＳ Ｐゴシック" panose="020B0600070205080204" pitchFamily="50" charset="-128"/>
              </a:rPr>
              <a:t>（１）担い手農家の育成・確保</a:t>
            </a:r>
          </a:p>
          <a:p>
            <a:pPr>
              <a:spcBef>
                <a:spcPts val="50"/>
              </a:spcBef>
            </a:pPr>
            <a:r>
              <a:rPr lang="en-US" altLang="ja-JP" b="1" dirty="0">
                <a:solidFill>
                  <a:srgbClr val="0000FF"/>
                </a:solidFill>
                <a:highlight>
                  <a:srgbClr val="FFFE9C"/>
                </a:highlight>
                <a:latin typeface="+mn-ea"/>
                <a:ea typeface="+mn-ea"/>
              </a:rPr>
              <a:t>【</a:t>
            </a:r>
            <a:r>
              <a:rPr lang="ja-JP" altLang="en-US" b="1" dirty="0">
                <a:solidFill>
                  <a:srgbClr val="0000FF"/>
                </a:solidFill>
                <a:highlight>
                  <a:srgbClr val="FFFE9C"/>
                </a:highlight>
                <a:latin typeface="+mn-ea"/>
                <a:ea typeface="+mn-ea"/>
              </a:rPr>
              <a:t>現状の例</a:t>
            </a:r>
            <a:r>
              <a:rPr lang="en-US" altLang="ja-JP" b="1" dirty="0">
                <a:solidFill>
                  <a:srgbClr val="0000FF"/>
                </a:solidFill>
                <a:highlight>
                  <a:srgbClr val="FFFE9C"/>
                </a:highlight>
                <a:latin typeface="+mn-ea"/>
                <a:ea typeface="+mn-ea"/>
              </a:rPr>
              <a:t>】</a:t>
            </a:r>
          </a:p>
          <a:p>
            <a:r>
              <a:rPr lang="ja-JP" altLang="en-US" dirty="0">
                <a:solidFill>
                  <a:srgbClr val="0000FF"/>
                </a:solidFill>
                <a:latin typeface="ＭＳ Ｐゴシック" panose="020B0600070205080204" pitchFamily="50" charset="-128"/>
              </a:rPr>
              <a:t>　・令和○○年における認定農業者数は、家族経営○○経営体、法人経営○○経営体。</a:t>
            </a:r>
          </a:p>
          <a:p>
            <a:r>
              <a:rPr lang="ja-JP" altLang="en-US" dirty="0">
                <a:solidFill>
                  <a:srgbClr val="0000FF"/>
                </a:solidFill>
                <a:latin typeface="ＭＳ Ｐゴシック" panose="020B0600070205080204" pitchFamily="50" charset="-128"/>
              </a:rPr>
              <a:t>　・認定農業者への農業継続意向調査によると、「経営の継続が困難」と考えている農業者が○名おり、このままでは５年後には○○経営体となることが見込まれる。</a:t>
            </a:r>
          </a:p>
          <a:p>
            <a:pPr>
              <a:spcBef>
                <a:spcPts val="50"/>
              </a:spcBef>
            </a:pPr>
            <a:endParaRPr lang="en-US" altLang="ja-JP" b="1" dirty="0">
              <a:solidFill>
                <a:srgbClr val="0000FF"/>
              </a:solidFill>
              <a:latin typeface="+mn-ea"/>
              <a:ea typeface="+mn-ea"/>
            </a:endParaRPr>
          </a:p>
          <a:p>
            <a:pPr>
              <a:spcBef>
                <a:spcPts val="50"/>
              </a:spcBef>
            </a:pPr>
            <a:r>
              <a:rPr lang="en-US" altLang="ja-JP" b="1" dirty="0">
                <a:solidFill>
                  <a:srgbClr val="0000FF"/>
                </a:solidFill>
                <a:highlight>
                  <a:srgbClr val="FFFE9C"/>
                </a:highlight>
                <a:latin typeface="+mn-ea"/>
                <a:ea typeface="+mn-ea"/>
              </a:rPr>
              <a:t>【</a:t>
            </a:r>
            <a:r>
              <a:rPr lang="ja-JP" altLang="en-US" b="1" dirty="0">
                <a:solidFill>
                  <a:srgbClr val="0000FF"/>
                </a:solidFill>
                <a:highlight>
                  <a:srgbClr val="FFFE9C"/>
                </a:highlight>
                <a:latin typeface="+mn-ea"/>
                <a:ea typeface="+mn-ea"/>
              </a:rPr>
              <a:t>目標の例</a:t>
            </a:r>
            <a:r>
              <a:rPr lang="en-US" altLang="ja-JP" b="1" dirty="0">
                <a:solidFill>
                  <a:srgbClr val="0000FF"/>
                </a:solidFill>
                <a:highlight>
                  <a:srgbClr val="FFFE9C"/>
                </a:highlight>
                <a:latin typeface="+mn-ea"/>
                <a:ea typeface="+mn-ea"/>
              </a:rPr>
              <a:t>】</a:t>
            </a:r>
          </a:p>
          <a:p>
            <a:r>
              <a:rPr lang="ja-JP" altLang="en-US" dirty="0">
                <a:solidFill>
                  <a:srgbClr val="0000FF"/>
                </a:solidFill>
                <a:latin typeface="ＭＳ Ｐゴシック" panose="020B0600070205080204" pitchFamily="50" charset="-128"/>
              </a:rPr>
              <a:t>　・○○の施策の活用や○○の取組により認定農業者、新規就農者の育成・確保に努めることとし、○○年度において○○経営体（うち法人○○経営体）とすることを目標とする。</a:t>
            </a:r>
          </a:p>
          <a:p>
            <a:r>
              <a:rPr lang="ja-JP" altLang="en-US" dirty="0">
                <a:solidFill>
                  <a:srgbClr val="0000FF"/>
                </a:solidFill>
                <a:latin typeface="ＭＳ Ｐゴシック" panose="020B0600070205080204" pitchFamily="50" charset="-128"/>
              </a:rPr>
              <a:t>　・法人化を進め、令和○○年までに新たに○○法人の設立を目指す。</a:t>
            </a:r>
          </a:p>
          <a:p>
            <a:r>
              <a:rPr lang="ja-JP" altLang="en-US" dirty="0">
                <a:solidFill>
                  <a:srgbClr val="0000FF"/>
                </a:solidFill>
                <a:latin typeface="ＭＳ Ｐゴシック" panose="020B0600070205080204" pitchFamily="50" charset="-128"/>
              </a:rPr>
              <a:t>　・○○集落では、令和○○年までに、集落の全ての農家が参画した集落営農の組織化により○○作業の共同化を目指す。</a:t>
            </a:r>
          </a:p>
        </p:txBody>
      </p:sp>
      <p:pic>
        <p:nvPicPr>
          <p:cNvPr id="11" name="図 10">
            <a:extLst>
              <a:ext uri="{FF2B5EF4-FFF2-40B4-BE49-F238E27FC236}">
                <a16:creationId xmlns:a16="http://schemas.microsoft.com/office/drawing/2014/main" id="{D3480F98-F710-6C8A-ACA0-F45D787107C2}"/>
              </a:ext>
            </a:extLst>
          </p:cNvPr>
          <p:cNvPicPr>
            <a:picLocks noChangeAspect="1"/>
          </p:cNvPicPr>
          <p:nvPr/>
        </p:nvPicPr>
        <p:blipFill>
          <a:blip r:embed="rId3"/>
          <a:stretch>
            <a:fillRect/>
          </a:stretch>
        </p:blipFill>
        <p:spPr>
          <a:xfrm>
            <a:off x="518477" y="1551600"/>
            <a:ext cx="5055590" cy="5453013"/>
          </a:xfrm>
          <a:prstGeom prst="rect">
            <a:avLst/>
          </a:prstGeom>
        </p:spPr>
      </p:pic>
      <p:sp>
        <p:nvSpPr>
          <p:cNvPr id="9" name="正方形/長方形 8"/>
          <p:cNvSpPr/>
          <p:nvPr/>
        </p:nvSpPr>
        <p:spPr>
          <a:xfrm>
            <a:off x="5557119" y="392418"/>
            <a:ext cx="936104" cy="253911"/>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rgbClr val="FF0000"/>
                </a:solidFill>
              </a:rPr>
              <a:t>国による記載例</a:t>
            </a:r>
            <a:endParaRPr kumimoji="1" lang="en-US" altLang="ja-JP" sz="800" dirty="0">
              <a:solidFill>
                <a:srgbClr val="FF0000"/>
              </a:solidFill>
            </a:endParaRPr>
          </a:p>
        </p:txBody>
      </p:sp>
    </p:spTree>
    <p:extLst>
      <p:ext uri="{BB962C8B-B14F-4D97-AF65-F5344CB8AC3E}">
        <p14:creationId xmlns:p14="http://schemas.microsoft.com/office/powerpoint/2010/main" val="3239986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092895"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75</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2" name="テキスト ボックス 4">
            <a:extLst>
              <a:ext uri="{FF2B5EF4-FFF2-40B4-BE49-F238E27FC236}">
                <a16:creationId xmlns:a16="http://schemas.microsoft.com/office/drawing/2014/main" id="{9F8753DF-F87F-F172-C589-4D7A47FCC875}"/>
              </a:ext>
            </a:extLst>
          </p:cNvPr>
          <p:cNvSpPr txBox="1">
            <a:spLocks noChangeArrowheads="1"/>
          </p:cNvSpPr>
          <p:nvPr/>
        </p:nvSpPr>
        <p:spPr bwMode="auto">
          <a:xfrm>
            <a:off x="326475" y="610616"/>
            <a:ext cx="6336703" cy="9066585"/>
          </a:xfrm>
          <a:prstGeom prst="rect">
            <a:avLst/>
          </a:prstGeom>
          <a:noFill/>
          <a:ln w="9525">
            <a:noFill/>
            <a:prstDash val="dash"/>
            <a:miter lim="800000"/>
            <a:headEnd/>
            <a:tailEnd/>
          </a:ln>
        </p:spPr>
        <p:txBody>
          <a:bodyPr wrap="square" lIns="0" tIns="0" rIns="0" bIns="0">
            <a:spAutoFit/>
          </a:bodyPr>
          <a:lstStyle/>
          <a:p>
            <a:r>
              <a:rPr lang="ja-JP" altLang="en-US" sz="1100" dirty="0">
                <a:latin typeface="ＭＳ Ｐゴシック" panose="020B0600070205080204" pitchFamily="50" charset="-128"/>
              </a:rPr>
              <a:t>２）農地の利用集積</a:t>
            </a:r>
          </a:p>
          <a:p>
            <a:pPr>
              <a:spcBef>
                <a:spcPts val="50"/>
              </a:spcBef>
            </a:pPr>
            <a:r>
              <a:rPr lang="en-US" altLang="ja-JP" b="1" dirty="0">
                <a:solidFill>
                  <a:srgbClr val="0000FF"/>
                </a:solidFill>
                <a:highlight>
                  <a:srgbClr val="FFFE9C"/>
                </a:highlight>
                <a:latin typeface="ＭＳ Ｐゴシック" panose="020B0600070205080204" pitchFamily="50" charset="-128"/>
              </a:rPr>
              <a:t>【</a:t>
            </a:r>
            <a:r>
              <a:rPr lang="ja-JP" altLang="en-US" b="1" dirty="0">
                <a:solidFill>
                  <a:srgbClr val="0000FF"/>
                </a:solidFill>
                <a:highlight>
                  <a:srgbClr val="FFFE9C"/>
                </a:highlight>
                <a:latin typeface="ＭＳ Ｐゴシック" panose="020B0600070205080204" pitchFamily="50" charset="-128"/>
              </a:rPr>
              <a:t>現状の例</a:t>
            </a:r>
            <a:r>
              <a:rPr lang="en-US" altLang="ja-JP" b="1" dirty="0">
                <a:solidFill>
                  <a:srgbClr val="0000FF"/>
                </a:solidFill>
                <a:highlight>
                  <a:srgbClr val="FFFE9C"/>
                </a:highlight>
                <a:latin typeface="ＭＳ Ｐゴシック" panose="020B0600070205080204" pitchFamily="50" charset="-128"/>
              </a:rPr>
              <a:t>】</a:t>
            </a:r>
          </a:p>
          <a:p>
            <a:r>
              <a:rPr lang="ja-JP" altLang="en-US" sz="1100" dirty="0">
                <a:solidFill>
                  <a:srgbClr val="0000FF"/>
                </a:solidFill>
                <a:latin typeface="ＭＳ Ｐゴシック" panose="020B0600070205080204" pitchFamily="50" charset="-128"/>
              </a:rPr>
              <a:t>　</a:t>
            </a:r>
            <a:r>
              <a:rPr lang="ja-JP" altLang="en-US" dirty="0">
                <a:solidFill>
                  <a:srgbClr val="0000FF"/>
                </a:solidFill>
                <a:latin typeface="ＭＳ Ｐゴシック" panose="020B0600070205080204" pitchFamily="50" charset="-128"/>
              </a:rPr>
              <a:t>・担い手への農地集積率が○割と低位にとどまっている。</a:t>
            </a:r>
          </a:p>
          <a:p>
            <a:r>
              <a:rPr lang="ja-JP" altLang="en-US" dirty="0">
                <a:solidFill>
                  <a:srgbClr val="0000FF"/>
                </a:solidFill>
                <a:latin typeface="ＭＳ Ｐゴシック" panose="020B0600070205080204" pitchFamily="50" charset="-128"/>
              </a:rPr>
              <a:t>　・担い手への農地集積率は○割であるが、農地が分散している状況。</a:t>
            </a:r>
          </a:p>
          <a:p>
            <a:pPr>
              <a:spcBef>
                <a:spcPts val="50"/>
              </a:spcBef>
            </a:pPr>
            <a:endParaRPr lang="en-US" altLang="ja-JP" b="1" dirty="0">
              <a:solidFill>
                <a:srgbClr val="0000FF"/>
              </a:solidFill>
              <a:latin typeface="ＭＳ Ｐゴシック" panose="020B0600070205080204" pitchFamily="50" charset="-128"/>
            </a:endParaRPr>
          </a:p>
          <a:p>
            <a:pPr>
              <a:spcBef>
                <a:spcPts val="50"/>
              </a:spcBef>
            </a:pPr>
            <a:r>
              <a:rPr lang="en-US" altLang="ja-JP" b="1" dirty="0">
                <a:solidFill>
                  <a:srgbClr val="0000FF"/>
                </a:solidFill>
                <a:highlight>
                  <a:srgbClr val="FFFE9C"/>
                </a:highlight>
                <a:latin typeface="ＭＳ Ｐゴシック" panose="020B0600070205080204" pitchFamily="50" charset="-128"/>
              </a:rPr>
              <a:t>【</a:t>
            </a:r>
            <a:r>
              <a:rPr lang="ja-JP" altLang="en-US" b="1" dirty="0">
                <a:solidFill>
                  <a:srgbClr val="0000FF"/>
                </a:solidFill>
                <a:highlight>
                  <a:srgbClr val="FFFE9C"/>
                </a:highlight>
                <a:latin typeface="ＭＳ Ｐゴシック" panose="020B0600070205080204" pitchFamily="50" charset="-128"/>
              </a:rPr>
              <a:t>目標の例</a:t>
            </a:r>
            <a:r>
              <a:rPr lang="en-US" altLang="ja-JP" b="1" dirty="0">
                <a:solidFill>
                  <a:srgbClr val="0000FF"/>
                </a:solidFill>
                <a:highlight>
                  <a:srgbClr val="FFFE9C"/>
                </a:highlight>
                <a:latin typeface="ＭＳ Ｐゴシック" panose="020B0600070205080204" pitchFamily="50" charset="-128"/>
              </a:rPr>
              <a:t>】</a:t>
            </a:r>
          </a:p>
          <a:p>
            <a:r>
              <a:rPr lang="ja-JP" altLang="en-US" sz="1100" dirty="0">
                <a:solidFill>
                  <a:srgbClr val="0000FF"/>
                </a:solidFill>
                <a:latin typeface="ＭＳ Ｐゴシック" panose="020B0600070205080204" pitchFamily="50" charset="-128"/>
              </a:rPr>
              <a:t>　</a:t>
            </a:r>
            <a:r>
              <a:rPr lang="ja-JP" altLang="en-US" dirty="0">
                <a:solidFill>
                  <a:srgbClr val="0000FF"/>
                </a:solidFill>
                <a:latin typeface="ＭＳ Ｐゴシック" panose="020B0600070205080204" pitchFamily="50" charset="-128"/>
              </a:rPr>
              <a:t>・農地中間管理機構と市、</a:t>
            </a:r>
            <a:r>
              <a:rPr lang="en-US" altLang="ja-JP" dirty="0">
                <a:solidFill>
                  <a:srgbClr val="0000FF"/>
                </a:solidFill>
                <a:latin typeface="ＭＳ Ｐゴシック" panose="020B0600070205080204" pitchFamily="50" charset="-128"/>
              </a:rPr>
              <a:t>JA</a:t>
            </a:r>
            <a:r>
              <a:rPr lang="ja-JP" altLang="en-US" dirty="0">
                <a:solidFill>
                  <a:srgbClr val="0000FF"/>
                </a:solidFill>
                <a:latin typeface="ＭＳ Ｐゴシック" panose="020B0600070205080204" pitchFamily="50" charset="-128"/>
              </a:rPr>
              <a:t>が連携して話し合いを進め、地域内の分散錯綜した農地について面的集積を図りつつ担い手に集積することとし、令和○○年における担い手集積率○％を目指す。</a:t>
            </a:r>
          </a:p>
          <a:p>
            <a:r>
              <a:rPr lang="ja-JP" altLang="en-US" dirty="0">
                <a:solidFill>
                  <a:srgbClr val="0000FF"/>
                </a:solidFill>
                <a:latin typeface="ＭＳ Ｐゴシック" panose="020B0600070205080204" pitchFamily="50" charset="-128"/>
              </a:rPr>
              <a:t>　・併せて○○事業を活用した農地の畦畔除去による大区画化を図ることにより、担い手農家への農地集積と経営規模拡大に対応。</a:t>
            </a:r>
            <a:endParaRPr lang="en-US" altLang="ja-JP" dirty="0">
              <a:solidFill>
                <a:srgbClr val="0000FF"/>
              </a:solidFill>
              <a:latin typeface="ＭＳ Ｐゴシック" panose="020B0600070205080204" pitchFamily="50" charset="-128"/>
            </a:endParaRPr>
          </a:p>
          <a:p>
            <a:endParaRPr lang="en-US" altLang="ja-JP" sz="1100" dirty="0">
              <a:solidFill>
                <a:srgbClr val="0000FF"/>
              </a:solidFill>
              <a:latin typeface="ＭＳ Ｐゴシック" panose="020B0600070205080204" pitchFamily="50" charset="-128"/>
            </a:endParaRPr>
          </a:p>
          <a:p>
            <a:r>
              <a:rPr lang="ja-JP" altLang="en-US" sz="1100" dirty="0">
                <a:latin typeface="ＭＳ Ｐゴシック" panose="020B0600070205080204" pitchFamily="50" charset="-128"/>
              </a:rPr>
              <a:t>５．適切な保全管理に向けて取り組む活動・方策</a:t>
            </a:r>
          </a:p>
          <a:p>
            <a:pPr>
              <a:spcBef>
                <a:spcPts val="50"/>
              </a:spcBef>
            </a:pPr>
            <a:r>
              <a:rPr lang="en-US" altLang="ja-JP" b="1" dirty="0">
                <a:solidFill>
                  <a:srgbClr val="0000FF"/>
                </a:solidFill>
                <a:highlight>
                  <a:srgbClr val="FFFE9C"/>
                </a:highlight>
                <a:latin typeface="ＭＳ Ｐゴシック" panose="020B0600070205080204" pitchFamily="50" charset="-128"/>
              </a:rPr>
              <a:t>【</a:t>
            </a:r>
            <a:r>
              <a:rPr lang="ja-JP" altLang="en-US" b="1" dirty="0">
                <a:solidFill>
                  <a:srgbClr val="0000FF"/>
                </a:solidFill>
                <a:highlight>
                  <a:srgbClr val="FFFE9C"/>
                </a:highlight>
                <a:latin typeface="ＭＳ Ｐゴシック" panose="020B0600070205080204" pitchFamily="50" charset="-128"/>
              </a:rPr>
              <a:t>今後の課題、目指すべき姿の例</a:t>
            </a:r>
            <a:r>
              <a:rPr lang="en-US" altLang="ja-JP" b="1" dirty="0">
                <a:solidFill>
                  <a:srgbClr val="0000FF"/>
                </a:solidFill>
                <a:highlight>
                  <a:srgbClr val="FFFE9C"/>
                </a:highlight>
                <a:latin typeface="ＭＳ Ｐゴシック" panose="020B0600070205080204" pitchFamily="50" charset="-128"/>
              </a:rPr>
              <a:t>】</a:t>
            </a:r>
          </a:p>
          <a:p>
            <a:r>
              <a:rPr lang="ja-JP" altLang="en-US" sz="1100" dirty="0">
                <a:solidFill>
                  <a:srgbClr val="0000FF"/>
                </a:solidFill>
                <a:latin typeface="ＭＳ Ｐゴシック" panose="020B0600070205080204" pitchFamily="50" charset="-128"/>
              </a:rPr>
              <a:t>　</a:t>
            </a:r>
            <a:r>
              <a:rPr lang="ja-JP" altLang="en-US" dirty="0">
                <a:solidFill>
                  <a:srgbClr val="0000FF"/>
                </a:solidFill>
                <a:latin typeface="ＭＳ Ｐゴシック" panose="020B0600070205080204" pitchFamily="50" charset="-128"/>
              </a:rPr>
              <a:t>・過疎化や高齢化に伴う農家戸数の減少により、共同活動を前提としていた施設の維持管理が困難となっている。地域住民を巻き込んだ施設の維持管理体制を構築するため、地域住民とのコミュニケ－ションを深める必要がある。</a:t>
            </a:r>
          </a:p>
          <a:p>
            <a:r>
              <a:rPr lang="ja-JP" altLang="en-US" dirty="0">
                <a:solidFill>
                  <a:srgbClr val="0000FF"/>
                </a:solidFill>
                <a:latin typeface="ＭＳ Ｐゴシック" panose="020B0600070205080204" pitchFamily="50" charset="-128"/>
              </a:rPr>
              <a:t>　・集落内には小規模農家、兼業農家しかいないため、隣接する○○集落の大規模法人に集積して地域の農業、農地を維持するとともに、地域内の農業者と地域外の担い手の適切な役割分担に基づき地域資源を保全管理する必要がある。</a:t>
            </a:r>
          </a:p>
          <a:p>
            <a:r>
              <a:rPr lang="ja-JP" altLang="en-US" dirty="0">
                <a:solidFill>
                  <a:srgbClr val="0000FF"/>
                </a:solidFill>
                <a:latin typeface="ＭＳ Ｐゴシック" panose="020B0600070205080204" pitchFamily="50" charset="-128"/>
              </a:rPr>
              <a:t>　・構成員の高齢化、非農業者の増加により、農地法面の草刈や水路の泥上げ等の地域資源の保全管理活動への参加者が減少傾向となっており、少ない人数で効率的に保全活動が行えるよう維持管理の省力化や低コスト化を図る必要がある。</a:t>
            </a:r>
          </a:p>
          <a:p>
            <a:r>
              <a:rPr lang="ja-JP" altLang="en-US" dirty="0">
                <a:solidFill>
                  <a:srgbClr val="0000FF"/>
                </a:solidFill>
                <a:latin typeface="ＭＳ Ｐゴシック" panose="020B0600070205080204" pitchFamily="50" charset="-128"/>
              </a:rPr>
              <a:t>　・離農や後継者不足による耕作面積の縮小により、耕作放棄地の発生・拡大が懸念されており、耕作放棄地の発生防止・解消に向けた取組を強化する必要がある。</a:t>
            </a:r>
            <a:endParaRPr lang="en-US" altLang="ja-JP" dirty="0">
              <a:solidFill>
                <a:srgbClr val="0000FF"/>
              </a:solidFill>
              <a:latin typeface="ＭＳ Ｐゴシック" panose="020B0600070205080204" pitchFamily="50" charset="-128"/>
            </a:endParaRPr>
          </a:p>
          <a:p>
            <a:r>
              <a:rPr lang="ja-JP" altLang="en-US" dirty="0">
                <a:solidFill>
                  <a:srgbClr val="0000FF"/>
                </a:solidFill>
                <a:latin typeface="ＭＳ Ｐゴシック" panose="020B0600070205080204" pitchFamily="50" charset="-128"/>
              </a:rPr>
              <a:t>　・ほ場整備事業の完了から○○年が経過し、水路等の施設の老朽化が顕著となっており、施設の長寿命化に継続的に取り組んでいく必要がある。</a:t>
            </a:r>
          </a:p>
          <a:p>
            <a:r>
              <a:rPr lang="ja-JP" altLang="en-US" dirty="0">
                <a:solidFill>
                  <a:srgbClr val="0000FF"/>
                </a:solidFill>
                <a:latin typeface="ＭＳ Ｐゴシック" panose="020B0600070205080204" pitchFamily="50" charset="-128"/>
              </a:rPr>
              <a:t>　・集落機能の低下とともに、農村の自然環境に関する意識が薄れており、豊かな生態系が失われることが危惧される。地域の自然環境を保全するため、○○等と連携した○○活動を行う必要がある。</a:t>
            </a:r>
          </a:p>
          <a:p>
            <a:pPr>
              <a:spcBef>
                <a:spcPts val="50"/>
              </a:spcBef>
            </a:pPr>
            <a:r>
              <a:rPr lang="ja-JP" altLang="en-US" dirty="0">
                <a:solidFill>
                  <a:srgbClr val="0000FF"/>
                </a:solidFill>
                <a:latin typeface="ＭＳ Ｐゴシック" panose="020B0600070205080204" pitchFamily="50" charset="-128"/>
              </a:rPr>
              <a:t>　・５年後の地域をまとめるリーダーや役員のなり手がおらず、後任の育成が急務となっている。</a:t>
            </a:r>
          </a:p>
          <a:p>
            <a:endParaRPr lang="en-US" altLang="ja-JP" b="1" dirty="0">
              <a:solidFill>
                <a:srgbClr val="0000FF"/>
              </a:solidFill>
              <a:latin typeface="ＭＳ Ｐゴシック" panose="020B0600070205080204" pitchFamily="50" charset="-128"/>
            </a:endParaRPr>
          </a:p>
          <a:p>
            <a:r>
              <a:rPr lang="en-US" altLang="ja-JP" b="1" dirty="0">
                <a:solidFill>
                  <a:srgbClr val="0000FF"/>
                </a:solidFill>
                <a:highlight>
                  <a:srgbClr val="FFFE9C"/>
                </a:highlight>
                <a:latin typeface="ＭＳ Ｐゴシック" panose="020B0600070205080204" pitchFamily="50" charset="-128"/>
              </a:rPr>
              <a:t>【</a:t>
            </a:r>
            <a:r>
              <a:rPr lang="ja-JP" altLang="en-US" b="1" dirty="0">
                <a:solidFill>
                  <a:srgbClr val="0000FF"/>
                </a:solidFill>
                <a:highlight>
                  <a:srgbClr val="FFFE9C"/>
                </a:highlight>
                <a:latin typeface="ＭＳ Ｐゴシック" panose="020B0600070205080204" pitchFamily="50" charset="-128"/>
              </a:rPr>
              <a:t>取り組むべき活動・方策の例</a:t>
            </a:r>
            <a:r>
              <a:rPr lang="en-US" altLang="ja-JP" b="1" dirty="0">
                <a:solidFill>
                  <a:srgbClr val="0000FF"/>
                </a:solidFill>
                <a:highlight>
                  <a:srgbClr val="FFFE9C"/>
                </a:highlight>
                <a:latin typeface="ＭＳ Ｐゴシック" panose="020B0600070205080204" pitchFamily="50" charset="-128"/>
              </a:rPr>
              <a:t>】</a:t>
            </a:r>
          </a:p>
          <a:p>
            <a:r>
              <a:rPr lang="ja-JP" altLang="en-US" dirty="0">
                <a:solidFill>
                  <a:srgbClr val="0000FF"/>
                </a:solidFill>
                <a:latin typeface="ＭＳ Ｐゴシック" panose="020B0600070205080204" pitchFamily="50" charset="-128"/>
              </a:rPr>
              <a:t>　・３の（２）の役割分担に基づき地域資源の保全管理を図る。</a:t>
            </a:r>
          </a:p>
          <a:p>
            <a:r>
              <a:rPr lang="ja-JP" altLang="en-US" dirty="0">
                <a:solidFill>
                  <a:srgbClr val="0000FF"/>
                </a:solidFill>
                <a:latin typeface="ＭＳ Ｐゴシック" panose="020B0600070205080204" pitchFamily="50" charset="-128"/>
              </a:rPr>
              <a:t>　・地域資源の保全管理体制の強化に向け活動組織の広域化を進める（</a:t>
            </a:r>
            <a:r>
              <a:rPr lang="en-US" altLang="ja-JP" dirty="0">
                <a:solidFill>
                  <a:srgbClr val="0000FF"/>
                </a:solidFill>
                <a:latin typeface="ＭＳ Ｐゴシック" panose="020B0600070205080204" pitchFamily="50" charset="-128"/>
              </a:rPr>
              <a:t>NPO</a:t>
            </a:r>
            <a:r>
              <a:rPr lang="ja-JP" altLang="en-US" dirty="0">
                <a:solidFill>
                  <a:srgbClr val="0000FF"/>
                </a:solidFill>
                <a:latin typeface="ＭＳ Ｐゴシック" panose="020B0600070205080204" pitchFamily="50" charset="-128"/>
              </a:rPr>
              <a:t>法人化を図る）とともに、これに併せて○○活動の担い手として○○団体の参画を得ることとする。</a:t>
            </a:r>
          </a:p>
          <a:p>
            <a:r>
              <a:rPr lang="ja-JP" altLang="en-US" dirty="0">
                <a:solidFill>
                  <a:srgbClr val="0000FF"/>
                </a:solidFill>
                <a:latin typeface="ＭＳ Ｐゴシック" panose="020B0600070205080204" pitchFamily="50" charset="-128"/>
              </a:rPr>
              <a:t>　・農地を保全するための農地周辺部における活動として新たに○○の駆除に取り組むこととする。</a:t>
            </a:r>
          </a:p>
          <a:p>
            <a:r>
              <a:rPr lang="ja-JP" altLang="en-US" dirty="0">
                <a:solidFill>
                  <a:srgbClr val="0000FF"/>
                </a:solidFill>
                <a:latin typeface="ＭＳ Ｐゴシック" panose="020B0600070205080204" pitchFamily="50" charset="-128"/>
              </a:rPr>
              <a:t>　・遊休農地を活用し○○を栽培することで、農地の保全を図るとともに、観光資源や地域特産品として活用する。</a:t>
            </a:r>
          </a:p>
          <a:p>
            <a:r>
              <a:rPr lang="ja-JP" altLang="en-US" dirty="0">
                <a:solidFill>
                  <a:srgbClr val="0000FF"/>
                </a:solidFill>
                <a:latin typeface="ＭＳ Ｐゴシック" panose="020B0600070205080204" pitchFamily="50" charset="-128"/>
              </a:rPr>
              <a:t>　・年に○回、町の広報誌に保全活動の紹介記事を掲載し、地域を守る取組の魅力を情報発信する。</a:t>
            </a:r>
          </a:p>
          <a:p>
            <a:r>
              <a:rPr lang="ja-JP" altLang="en-US" dirty="0">
                <a:solidFill>
                  <a:srgbClr val="0000FF"/>
                </a:solidFill>
                <a:latin typeface="ＭＳ Ｐゴシック" panose="020B0600070205080204" pitchFamily="50" charset="-128"/>
              </a:rPr>
              <a:t>　・地域の生態系の保全に資する○○活動について、○○を活用して積極的に</a:t>
            </a:r>
            <a:r>
              <a:rPr lang="en-US" altLang="ja-JP" dirty="0">
                <a:solidFill>
                  <a:srgbClr val="0000FF"/>
                </a:solidFill>
                <a:latin typeface="ＭＳ Ｐゴシック" panose="020B0600070205080204" pitchFamily="50" charset="-128"/>
              </a:rPr>
              <a:t>PR</a:t>
            </a:r>
            <a:r>
              <a:rPr lang="ja-JP" altLang="en-US" dirty="0">
                <a:solidFill>
                  <a:srgbClr val="0000FF"/>
                </a:solidFill>
                <a:latin typeface="ＭＳ Ｐゴシック" panose="020B0600070205080204" pitchFamily="50" charset="-128"/>
              </a:rPr>
              <a:t>することにより、地域住民の参画を促す。</a:t>
            </a:r>
          </a:p>
          <a:p>
            <a:r>
              <a:rPr lang="ja-JP" altLang="en-US" dirty="0">
                <a:solidFill>
                  <a:srgbClr val="0000FF"/>
                </a:solidFill>
                <a:latin typeface="ＭＳ Ｐゴシック" panose="020B0600070205080204" pitchFamily="50" charset="-128"/>
              </a:rPr>
              <a:t>　・植栽活動や清掃活動を通じ、地域の景観を良好に保つとともに、「自分たちの地域は自分たちが守る」という意識を地域住民に醸成し、これまで活動に参加していなかった方に水路や農道等の施設の保全活動への参加を促す。</a:t>
            </a:r>
          </a:p>
          <a:p>
            <a:r>
              <a:rPr lang="ja-JP" altLang="en-US" dirty="0">
                <a:solidFill>
                  <a:srgbClr val="0000FF"/>
                </a:solidFill>
                <a:latin typeface="ＭＳ Ｐゴシック" panose="020B0600070205080204" pitchFamily="50" charset="-128"/>
              </a:rPr>
              <a:t>　・学校教育と連携し、子供たちに農業用施設の役割や保全管理の重要性について学び理解を深めてもらう。</a:t>
            </a:r>
          </a:p>
          <a:p>
            <a:r>
              <a:rPr lang="ja-JP" altLang="en-US" dirty="0">
                <a:solidFill>
                  <a:srgbClr val="0000FF"/>
                </a:solidFill>
                <a:latin typeface="ＭＳ Ｐゴシック" panose="020B0600070205080204" pitchFamily="50" charset="-128"/>
              </a:rPr>
              <a:t>　・保全管理の省力化に向け、○○事業を活用した簡易な基盤整備により○○を整備する。</a:t>
            </a:r>
          </a:p>
          <a:p>
            <a:r>
              <a:rPr lang="ja-JP" altLang="en-US" dirty="0">
                <a:solidFill>
                  <a:srgbClr val="0000FF"/>
                </a:solidFill>
                <a:latin typeface="ＭＳ Ｐゴシック" panose="020B0600070205080204" pitchFamily="50" charset="-128"/>
              </a:rPr>
              <a:t>　・保全管理の省力化に向け、草刈作業については○○農業法人が所有するモアを用いて実施する。</a:t>
            </a:r>
          </a:p>
        </p:txBody>
      </p:sp>
      <p:sp>
        <p:nvSpPr>
          <p:cNvPr id="4" name="正方形/長方形 3">
            <a:extLst>
              <a:ext uri="{FF2B5EF4-FFF2-40B4-BE49-F238E27FC236}">
                <a16:creationId xmlns:a16="http://schemas.microsoft.com/office/drawing/2014/main" id="{5F8CB01E-756D-2FD9-E7EC-89FEEC466631}"/>
              </a:ext>
            </a:extLst>
          </p:cNvPr>
          <p:cNvSpPr/>
          <p:nvPr/>
        </p:nvSpPr>
        <p:spPr>
          <a:xfrm>
            <a:off x="174702" y="514107"/>
            <a:ext cx="6504036" cy="9168941"/>
          </a:xfrm>
          <a:prstGeom prst="rect">
            <a:avLst/>
          </a:prstGeom>
          <a:noFill/>
          <a:ln w="12700">
            <a:solidFill>
              <a:schemeClr val="tx1"/>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27">
            <a:extLst>
              <a:ext uri="{FF2B5EF4-FFF2-40B4-BE49-F238E27FC236}">
                <a16:creationId xmlns:a16="http://schemas.microsoft.com/office/drawing/2014/main" id="{B3E730B4-22B0-51CB-BD9A-61A450777B2F}"/>
              </a:ext>
            </a:extLst>
          </p:cNvPr>
          <p:cNvSpPr txBox="1"/>
          <p:nvPr/>
        </p:nvSpPr>
        <p:spPr>
          <a:xfrm>
            <a:off x="3690220" y="2338808"/>
            <a:ext cx="2716045" cy="557451"/>
          </a:xfrm>
          <a:prstGeom prst="rect">
            <a:avLst/>
          </a:prstGeom>
          <a:solidFill>
            <a:schemeClr val="lt1"/>
          </a:solidFill>
          <a:ln w="6350">
            <a:solidFill>
              <a:prstClr val="black"/>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gn="just">
              <a:spcAft>
                <a:spcPts val="0"/>
              </a:spcAft>
            </a:pPr>
            <a:r>
              <a:rPr lang="ja-JP" sz="1050" kern="100" dirty="0">
                <a:effectLst/>
                <a:ea typeface="ＭＳ 明朝" panose="02020609040205080304" pitchFamily="17" charset="-128"/>
                <a:cs typeface="Times New Roman" panose="02020603050405020304" pitchFamily="18" charset="0"/>
              </a:rPr>
              <a:t>作成後５年程度を見通し、今後の課題、目指すべき姿、そのために取り組むべき活動・方策を記載する。</a:t>
            </a:r>
          </a:p>
        </p:txBody>
      </p:sp>
      <p:sp>
        <p:nvSpPr>
          <p:cNvPr id="9" name="正方形/長方形 8"/>
          <p:cNvSpPr/>
          <p:nvPr/>
        </p:nvSpPr>
        <p:spPr>
          <a:xfrm>
            <a:off x="5622215" y="391444"/>
            <a:ext cx="936104" cy="253911"/>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rgbClr val="FF0000"/>
                </a:solidFill>
              </a:rPr>
              <a:t>国による記載例</a:t>
            </a:r>
            <a:endParaRPr kumimoji="1" lang="en-US" altLang="ja-JP" sz="800" dirty="0">
              <a:solidFill>
                <a:srgbClr val="FF0000"/>
              </a:solidFill>
            </a:endParaRPr>
          </a:p>
        </p:txBody>
      </p:sp>
    </p:spTree>
    <p:extLst>
      <p:ext uri="{BB962C8B-B14F-4D97-AF65-F5344CB8AC3E}">
        <p14:creationId xmlns:p14="http://schemas.microsoft.com/office/powerpoint/2010/main" val="2043599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6838" y="560513"/>
            <a:ext cx="6638925" cy="9032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3" name="Text Box 52"/>
          <p:cNvSpPr txBox="1">
            <a:spLocks noChangeArrowheads="1"/>
          </p:cNvSpPr>
          <p:nvPr/>
        </p:nvSpPr>
        <p:spPr bwMode="auto">
          <a:xfrm>
            <a:off x="3105150" y="96905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76</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9" name="正方形/長方形 8"/>
          <p:cNvSpPr/>
          <p:nvPr/>
        </p:nvSpPr>
        <p:spPr>
          <a:xfrm>
            <a:off x="5684845" y="705589"/>
            <a:ext cx="936104" cy="253911"/>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rgbClr val="FF0000"/>
                </a:solidFill>
              </a:rPr>
              <a:t>県による記載例</a:t>
            </a:r>
            <a:endParaRPr kumimoji="1" lang="en-US" altLang="ja-JP" sz="800" dirty="0">
              <a:solidFill>
                <a:srgbClr val="FF0000"/>
              </a:solidFill>
            </a:endParaRPr>
          </a:p>
        </p:txBody>
      </p:sp>
      <p:sp>
        <p:nvSpPr>
          <p:cNvPr id="4" name="正方形/長方形 3"/>
          <p:cNvSpPr/>
          <p:nvPr/>
        </p:nvSpPr>
        <p:spPr>
          <a:xfrm>
            <a:off x="237050" y="705589"/>
            <a:ext cx="1391750" cy="358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 name="図 5"/>
          <p:cNvPicPr>
            <a:picLocks noChangeAspect="1"/>
          </p:cNvPicPr>
          <p:nvPr/>
        </p:nvPicPr>
        <p:blipFill>
          <a:blip r:embed="rId3"/>
          <a:stretch>
            <a:fillRect/>
          </a:stretch>
        </p:blipFill>
        <p:spPr>
          <a:xfrm>
            <a:off x="251656" y="673357"/>
            <a:ext cx="6383899" cy="8545941"/>
          </a:xfrm>
          <a:prstGeom prst="rect">
            <a:avLst/>
          </a:prstGeom>
        </p:spPr>
      </p:pic>
    </p:spTree>
    <p:extLst>
      <p:ext uri="{BB962C8B-B14F-4D97-AF65-F5344CB8AC3E}">
        <p14:creationId xmlns:p14="http://schemas.microsoft.com/office/powerpoint/2010/main" val="3300962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6838" y="560513"/>
            <a:ext cx="6638925" cy="9032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77</a:t>
            </a:r>
          </a:p>
        </p:txBody>
      </p:sp>
      <p:pic>
        <p:nvPicPr>
          <p:cNvPr id="5" name="図 4"/>
          <p:cNvPicPr>
            <a:picLocks noChangeAspect="1"/>
          </p:cNvPicPr>
          <p:nvPr/>
        </p:nvPicPr>
        <p:blipFill>
          <a:blip r:embed="rId2"/>
          <a:stretch>
            <a:fillRect/>
          </a:stretch>
        </p:blipFill>
        <p:spPr>
          <a:xfrm>
            <a:off x="-22085" y="-24668"/>
            <a:ext cx="6880085" cy="585180"/>
          </a:xfrm>
          <a:prstGeom prst="rect">
            <a:avLst/>
          </a:prstGeom>
        </p:spPr>
      </p:pic>
      <p:sp>
        <p:nvSpPr>
          <p:cNvPr id="9" name="正方形/長方形 8"/>
          <p:cNvSpPr/>
          <p:nvPr/>
        </p:nvSpPr>
        <p:spPr>
          <a:xfrm>
            <a:off x="5684845" y="705589"/>
            <a:ext cx="936104" cy="253911"/>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rgbClr val="FF0000"/>
                </a:solidFill>
              </a:rPr>
              <a:t>県による記載例</a:t>
            </a:r>
            <a:endParaRPr kumimoji="1" lang="en-US" altLang="ja-JP" sz="800" dirty="0">
              <a:solidFill>
                <a:srgbClr val="FF0000"/>
              </a:solidFill>
            </a:endParaRPr>
          </a:p>
        </p:txBody>
      </p:sp>
      <p:grpSp>
        <p:nvGrpSpPr>
          <p:cNvPr id="2" name="Group 4">
            <a:extLst>
              <a:ext uri="{FF2B5EF4-FFF2-40B4-BE49-F238E27FC236}">
                <a16:creationId xmlns:a16="http://schemas.microsoft.com/office/drawing/2014/main" id="{C33A6891-72EB-7254-40FD-5AEC032AA634}"/>
              </a:ext>
            </a:extLst>
          </p:cNvPr>
          <p:cNvGrpSpPr>
            <a:grpSpLocks noChangeAspect="1"/>
          </p:cNvGrpSpPr>
          <p:nvPr/>
        </p:nvGrpSpPr>
        <p:grpSpPr bwMode="auto">
          <a:xfrm>
            <a:off x="303213" y="704850"/>
            <a:ext cx="6234113" cy="8843963"/>
            <a:chOff x="191" y="444"/>
            <a:chExt cx="3927" cy="5571"/>
          </a:xfrm>
        </p:grpSpPr>
        <p:sp>
          <p:nvSpPr>
            <p:cNvPr id="6" name="AutoShape 3">
              <a:extLst>
                <a:ext uri="{FF2B5EF4-FFF2-40B4-BE49-F238E27FC236}">
                  <a16:creationId xmlns:a16="http://schemas.microsoft.com/office/drawing/2014/main" id="{452B1EE1-1A77-02AA-EB6C-EB6F82820D7E}"/>
                </a:ext>
              </a:extLst>
            </p:cNvPr>
            <p:cNvSpPr>
              <a:spLocks noChangeAspect="1" noChangeArrowheads="1" noTextEdit="1"/>
            </p:cNvSpPr>
            <p:nvPr/>
          </p:nvSpPr>
          <p:spPr bwMode="auto">
            <a:xfrm>
              <a:off x="196" y="444"/>
              <a:ext cx="3912" cy="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5">
              <a:extLst>
                <a:ext uri="{FF2B5EF4-FFF2-40B4-BE49-F238E27FC236}">
                  <a16:creationId xmlns:a16="http://schemas.microsoft.com/office/drawing/2014/main" id="{633D2464-E305-B093-7AEB-2EA2B58C3A9E}"/>
                </a:ext>
              </a:extLst>
            </p:cNvPr>
            <p:cNvSpPr>
              <a:spLocks noChangeArrowheads="1"/>
            </p:cNvSpPr>
            <p:nvPr/>
          </p:nvSpPr>
          <p:spPr bwMode="auto">
            <a:xfrm>
              <a:off x="232" y="447"/>
              <a:ext cx="61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（２）構成員の役割分担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94A4779C-8A17-2A53-5735-EB136F598F8D}"/>
                </a:ext>
              </a:extLst>
            </p:cNvPr>
            <p:cNvSpPr>
              <a:spLocks noChangeArrowheads="1"/>
            </p:cNvSpPr>
            <p:nvPr/>
          </p:nvSpPr>
          <p:spPr bwMode="auto">
            <a:xfrm>
              <a:off x="1313" y="447"/>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 name="Rectangle 7">
              <a:extLst>
                <a:ext uri="{FF2B5EF4-FFF2-40B4-BE49-F238E27FC236}">
                  <a16:creationId xmlns:a16="http://schemas.microsoft.com/office/drawing/2014/main" id="{CE49FDA8-39E8-40D4-F18A-0DA2E8A7CB67}"/>
                </a:ext>
              </a:extLst>
            </p:cNvPr>
            <p:cNvSpPr>
              <a:spLocks noChangeArrowheads="1"/>
            </p:cNvSpPr>
            <p:nvPr/>
          </p:nvSpPr>
          <p:spPr bwMode="auto">
            <a:xfrm>
              <a:off x="232" y="556"/>
              <a:ext cx="14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 name="Rectangle 8">
              <a:extLst>
                <a:ext uri="{FF2B5EF4-FFF2-40B4-BE49-F238E27FC236}">
                  <a16:creationId xmlns:a16="http://schemas.microsoft.com/office/drawing/2014/main" id="{45071C79-B5DF-20D3-100F-27971F631841}"/>
                </a:ext>
              </a:extLst>
            </p:cNvPr>
            <p:cNvSpPr>
              <a:spLocks noChangeArrowheads="1"/>
            </p:cNvSpPr>
            <p:nvPr/>
          </p:nvSpPr>
          <p:spPr bwMode="auto">
            <a:xfrm>
              <a:off x="428" y="556"/>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①</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id="{6D4ABF61-69AA-32F2-DA67-163F58E6BA20}"/>
                </a:ext>
              </a:extLst>
            </p:cNvPr>
            <p:cNvSpPr>
              <a:spLocks noChangeArrowheads="1"/>
            </p:cNvSpPr>
            <p:nvPr/>
          </p:nvSpPr>
          <p:spPr bwMode="auto">
            <a:xfrm>
              <a:off x="526" y="556"/>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10">
              <a:extLst>
                <a:ext uri="{FF2B5EF4-FFF2-40B4-BE49-F238E27FC236}">
                  <a16:creationId xmlns:a16="http://schemas.microsoft.com/office/drawing/2014/main" id="{607CA522-E7C5-017D-195F-06852925F15C}"/>
                </a:ext>
              </a:extLst>
            </p:cNvPr>
            <p:cNvSpPr>
              <a:spLocks noChangeArrowheads="1"/>
            </p:cNvSpPr>
            <p:nvPr/>
          </p:nvSpPr>
          <p:spPr bwMode="auto">
            <a:xfrm>
              <a:off x="575" y="556"/>
              <a:ext cx="61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農用地について行う活動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24646187-4C76-6EA9-0331-94E8BBB98282}"/>
                </a:ext>
              </a:extLst>
            </p:cNvPr>
            <p:cNvSpPr>
              <a:spLocks noChangeArrowheads="1"/>
            </p:cNvSpPr>
            <p:nvPr/>
          </p:nvSpPr>
          <p:spPr bwMode="auto">
            <a:xfrm>
              <a:off x="1656" y="556"/>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Rectangle 12">
              <a:extLst>
                <a:ext uri="{FF2B5EF4-FFF2-40B4-BE49-F238E27FC236}">
                  <a16:creationId xmlns:a16="http://schemas.microsoft.com/office/drawing/2014/main" id="{6181A5DA-0918-CD8C-1D74-17265B8A869D}"/>
                </a:ext>
              </a:extLst>
            </p:cNvPr>
            <p:cNvSpPr>
              <a:spLocks noChangeArrowheads="1"/>
            </p:cNvSpPr>
            <p:nvPr/>
          </p:nvSpPr>
          <p:spPr bwMode="auto">
            <a:xfrm>
              <a:off x="232" y="664"/>
              <a:ext cx="2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2BBB97CC-1A83-81D8-F01D-1E07B0B378FE}"/>
                </a:ext>
              </a:extLst>
            </p:cNvPr>
            <p:cNvSpPr>
              <a:spLocks noChangeArrowheads="1"/>
            </p:cNvSpPr>
            <p:nvPr/>
          </p:nvSpPr>
          <p:spPr bwMode="auto">
            <a:xfrm>
              <a:off x="723" y="664"/>
              <a:ext cx="119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個々の農家で畦畔・農用地法面の草刈りを実施する。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40F90BF6-EE1E-E2DA-FCAB-422DFF647ADD}"/>
                </a:ext>
              </a:extLst>
            </p:cNvPr>
            <p:cNvSpPr>
              <a:spLocks noChangeArrowheads="1"/>
            </p:cNvSpPr>
            <p:nvPr/>
          </p:nvSpPr>
          <p:spPr bwMode="auto">
            <a:xfrm>
              <a:off x="3082" y="664"/>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Rectangle 15">
              <a:extLst>
                <a:ext uri="{FF2B5EF4-FFF2-40B4-BE49-F238E27FC236}">
                  <a16:creationId xmlns:a16="http://schemas.microsoft.com/office/drawing/2014/main" id="{B54DF867-4021-B35F-4085-6E60407DC5A6}"/>
                </a:ext>
              </a:extLst>
            </p:cNvPr>
            <p:cNvSpPr>
              <a:spLocks noChangeArrowheads="1"/>
            </p:cNvSpPr>
            <p:nvPr/>
          </p:nvSpPr>
          <p:spPr bwMode="auto">
            <a:xfrm>
              <a:off x="232" y="771"/>
              <a:ext cx="14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5BA675E1-09FF-72C1-E5AC-9A16533C3A93}"/>
                </a:ext>
              </a:extLst>
            </p:cNvPr>
            <p:cNvSpPr>
              <a:spLocks noChangeArrowheads="1"/>
            </p:cNvSpPr>
            <p:nvPr/>
          </p:nvSpPr>
          <p:spPr bwMode="auto">
            <a:xfrm>
              <a:off x="428" y="771"/>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②</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 name="Rectangle 17">
              <a:extLst>
                <a:ext uri="{FF2B5EF4-FFF2-40B4-BE49-F238E27FC236}">
                  <a16:creationId xmlns:a16="http://schemas.microsoft.com/office/drawing/2014/main" id="{37229ADE-8722-4FE8-CBBD-E9FE57155359}"/>
                </a:ext>
              </a:extLst>
            </p:cNvPr>
            <p:cNvSpPr>
              <a:spLocks noChangeArrowheads="1"/>
            </p:cNvSpPr>
            <p:nvPr/>
          </p:nvSpPr>
          <p:spPr bwMode="auto">
            <a:xfrm>
              <a:off x="526" y="771"/>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 name="Rectangle 18">
              <a:extLst>
                <a:ext uri="{FF2B5EF4-FFF2-40B4-BE49-F238E27FC236}">
                  <a16:creationId xmlns:a16="http://schemas.microsoft.com/office/drawing/2014/main" id="{67988F27-58E7-6BB8-DF81-59731AAB2B08}"/>
                </a:ext>
              </a:extLst>
            </p:cNvPr>
            <p:cNvSpPr>
              <a:spLocks noChangeArrowheads="1"/>
            </p:cNvSpPr>
            <p:nvPr/>
          </p:nvSpPr>
          <p:spPr bwMode="auto">
            <a:xfrm>
              <a:off x="575" y="771"/>
              <a:ext cx="90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水路、農道、ため池について行う活動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 name="Rectangle 19">
              <a:extLst>
                <a:ext uri="{FF2B5EF4-FFF2-40B4-BE49-F238E27FC236}">
                  <a16:creationId xmlns:a16="http://schemas.microsoft.com/office/drawing/2014/main" id="{DE3BAF74-388D-B043-1FA3-A0DB450F5EDB}"/>
                </a:ext>
              </a:extLst>
            </p:cNvPr>
            <p:cNvSpPr>
              <a:spLocks noChangeArrowheads="1"/>
            </p:cNvSpPr>
            <p:nvPr/>
          </p:nvSpPr>
          <p:spPr bwMode="auto">
            <a:xfrm>
              <a:off x="2246" y="771"/>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20">
              <a:extLst>
                <a:ext uri="{FF2B5EF4-FFF2-40B4-BE49-F238E27FC236}">
                  <a16:creationId xmlns:a16="http://schemas.microsoft.com/office/drawing/2014/main" id="{8A8EC541-58DA-6FF9-5480-52AF8AF58845}"/>
                </a:ext>
              </a:extLst>
            </p:cNvPr>
            <p:cNvSpPr>
              <a:spLocks noChangeArrowheads="1"/>
            </p:cNvSpPr>
            <p:nvPr/>
          </p:nvSpPr>
          <p:spPr bwMode="auto">
            <a:xfrm>
              <a:off x="232" y="879"/>
              <a:ext cx="2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21">
              <a:extLst>
                <a:ext uri="{FF2B5EF4-FFF2-40B4-BE49-F238E27FC236}">
                  <a16:creationId xmlns:a16="http://schemas.microsoft.com/office/drawing/2014/main" id="{9F411A39-BB78-5659-2708-4B32E385CB7B}"/>
                </a:ext>
              </a:extLst>
            </p:cNvPr>
            <p:cNvSpPr>
              <a:spLocks noChangeArrowheads="1"/>
            </p:cNvSpPr>
            <p:nvPr/>
          </p:nvSpPr>
          <p:spPr bwMode="auto">
            <a:xfrm>
              <a:off x="723" y="879"/>
              <a:ext cx="100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農家と非農家の共同活動として実施する。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A7647C47-AF18-60C1-3869-5C18B43A3A6F}"/>
                </a:ext>
              </a:extLst>
            </p:cNvPr>
            <p:cNvSpPr>
              <a:spLocks noChangeArrowheads="1"/>
            </p:cNvSpPr>
            <p:nvPr/>
          </p:nvSpPr>
          <p:spPr bwMode="auto">
            <a:xfrm>
              <a:off x="2591" y="879"/>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 name="Rectangle 23">
              <a:extLst>
                <a:ext uri="{FF2B5EF4-FFF2-40B4-BE49-F238E27FC236}">
                  <a16:creationId xmlns:a16="http://schemas.microsoft.com/office/drawing/2014/main" id="{897DC143-C183-E11C-6351-72BA958233D9}"/>
                </a:ext>
              </a:extLst>
            </p:cNvPr>
            <p:cNvSpPr>
              <a:spLocks noChangeArrowheads="1"/>
            </p:cNvSpPr>
            <p:nvPr/>
          </p:nvSpPr>
          <p:spPr bwMode="auto">
            <a:xfrm>
              <a:off x="232" y="987"/>
              <a:ext cx="14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4">
              <a:extLst>
                <a:ext uri="{FF2B5EF4-FFF2-40B4-BE49-F238E27FC236}">
                  <a16:creationId xmlns:a16="http://schemas.microsoft.com/office/drawing/2014/main" id="{8646A9A0-3EFA-D825-4033-70F1A818882E}"/>
                </a:ext>
              </a:extLst>
            </p:cNvPr>
            <p:cNvSpPr>
              <a:spLocks noChangeArrowheads="1"/>
            </p:cNvSpPr>
            <p:nvPr/>
          </p:nvSpPr>
          <p:spPr bwMode="auto">
            <a:xfrm>
              <a:off x="428" y="987"/>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③</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25">
              <a:extLst>
                <a:ext uri="{FF2B5EF4-FFF2-40B4-BE49-F238E27FC236}">
                  <a16:creationId xmlns:a16="http://schemas.microsoft.com/office/drawing/2014/main" id="{41351C39-BEA7-3C6C-AE7F-5AB8A94453DA}"/>
                </a:ext>
              </a:extLst>
            </p:cNvPr>
            <p:cNvSpPr>
              <a:spLocks noChangeArrowheads="1"/>
            </p:cNvSpPr>
            <p:nvPr/>
          </p:nvSpPr>
          <p:spPr bwMode="auto">
            <a:xfrm>
              <a:off x="526" y="987"/>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Rectangle 26">
              <a:extLst>
                <a:ext uri="{FF2B5EF4-FFF2-40B4-BE49-F238E27FC236}">
                  <a16:creationId xmlns:a16="http://schemas.microsoft.com/office/drawing/2014/main" id="{3BC0A8EE-2F7A-00FF-D97F-A91CE4BB3576}"/>
                </a:ext>
              </a:extLst>
            </p:cNvPr>
            <p:cNvSpPr>
              <a:spLocks noChangeArrowheads="1"/>
            </p:cNvSpPr>
            <p:nvPr/>
          </p:nvSpPr>
          <p:spPr bwMode="auto">
            <a:xfrm>
              <a:off x="575" y="987"/>
              <a:ext cx="71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その他施設について行う活動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27">
              <a:extLst>
                <a:ext uri="{FF2B5EF4-FFF2-40B4-BE49-F238E27FC236}">
                  <a16:creationId xmlns:a16="http://schemas.microsoft.com/office/drawing/2014/main" id="{FF5F7525-6FEC-C0F0-136B-1D3B63C911D7}"/>
                </a:ext>
              </a:extLst>
            </p:cNvPr>
            <p:cNvSpPr>
              <a:spLocks noChangeArrowheads="1"/>
            </p:cNvSpPr>
            <p:nvPr/>
          </p:nvSpPr>
          <p:spPr bwMode="auto">
            <a:xfrm>
              <a:off x="1853" y="987"/>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 name="Rectangle 28">
              <a:extLst>
                <a:ext uri="{FF2B5EF4-FFF2-40B4-BE49-F238E27FC236}">
                  <a16:creationId xmlns:a16="http://schemas.microsoft.com/office/drawing/2014/main" id="{60B41271-FFA7-C28B-3CD8-3EF032A127F1}"/>
                </a:ext>
              </a:extLst>
            </p:cNvPr>
            <p:cNvSpPr>
              <a:spLocks noChangeArrowheads="1"/>
            </p:cNvSpPr>
            <p:nvPr/>
          </p:nvSpPr>
          <p:spPr bwMode="auto">
            <a:xfrm>
              <a:off x="232" y="1094"/>
              <a:ext cx="2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 name="Rectangle 29">
              <a:extLst>
                <a:ext uri="{FF2B5EF4-FFF2-40B4-BE49-F238E27FC236}">
                  <a16:creationId xmlns:a16="http://schemas.microsoft.com/office/drawing/2014/main" id="{171AB77E-6DFF-11C6-97C4-141E0CB750F7}"/>
                </a:ext>
              </a:extLst>
            </p:cNvPr>
            <p:cNvSpPr>
              <a:spLocks noChangeArrowheads="1"/>
            </p:cNvSpPr>
            <p:nvPr/>
          </p:nvSpPr>
          <p:spPr bwMode="auto">
            <a:xfrm>
              <a:off x="723" y="1094"/>
              <a:ext cx="33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農家と非農</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 name="Rectangle 30">
              <a:extLst>
                <a:ext uri="{FF2B5EF4-FFF2-40B4-BE49-F238E27FC236}">
                  <a16:creationId xmlns:a16="http://schemas.microsoft.com/office/drawing/2014/main" id="{27ABEBB4-DEB7-7469-E590-50923D54BC36}"/>
                </a:ext>
              </a:extLst>
            </p:cNvPr>
            <p:cNvSpPr>
              <a:spLocks noChangeArrowheads="1"/>
            </p:cNvSpPr>
            <p:nvPr/>
          </p:nvSpPr>
          <p:spPr bwMode="auto">
            <a:xfrm>
              <a:off x="1215" y="1094"/>
              <a:ext cx="71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家の共同活動として実施する。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5" name="Rectangle 31">
              <a:extLst>
                <a:ext uri="{FF2B5EF4-FFF2-40B4-BE49-F238E27FC236}">
                  <a16:creationId xmlns:a16="http://schemas.microsoft.com/office/drawing/2014/main" id="{0E737131-E0D8-29EC-D44E-3714713BF670}"/>
                </a:ext>
              </a:extLst>
            </p:cNvPr>
            <p:cNvSpPr>
              <a:spLocks noChangeArrowheads="1"/>
            </p:cNvSpPr>
            <p:nvPr/>
          </p:nvSpPr>
          <p:spPr bwMode="auto">
            <a:xfrm>
              <a:off x="2591" y="1094"/>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6" name="Rectangle 32">
              <a:extLst>
                <a:ext uri="{FF2B5EF4-FFF2-40B4-BE49-F238E27FC236}">
                  <a16:creationId xmlns:a16="http://schemas.microsoft.com/office/drawing/2014/main" id="{FF402F49-7F07-F7CB-C819-71208793BF00}"/>
                </a:ext>
              </a:extLst>
            </p:cNvPr>
            <p:cNvSpPr>
              <a:spLocks noChangeArrowheads="1"/>
            </p:cNvSpPr>
            <p:nvPr/>
          </p:nvSpPr>
          <p:spPr bwMode="auto">
            <a:xfrm>
              <a:off x="232" y="1202"/>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7" name="Rectangle 33">
              <a:extLst>
                <a:ext uri="{FF2B5EF4-FFF2-40B4-BE49-F238E27FC236}">
                  <a16:creationId xmlns:a16="http://schemas.microsoft.com/office/drawing/2014/main" id="{BCD805A5-239A-29AC-FAFC-648A71CDFF62}"/>
                </a:ext>
              </a:extLst>
            </p:cNvPr>
            <p:cNvSpPr>
              <a:spLocks noChangeArrowheads="1"/>
            </p:cNvSpPr>
            <p:nvPr/>
          </p:nvSpPr>
          <p:spPr bwMode="auto">
            <a:xfrm>
              <a:off x="232" y="1964"/>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8" name="Rectangle 34">
              <a:extLst>
                <a:ext uri="{FF2B5EF4-FFF2-40B4-BE49-F238E27FC236}">
                  <a16:creationId xmlns:a16="http://schemas.microsoft.com/office/drawing/2014/main" id="{FFFC5C04-1610-CA60-DACE-62C17580CADD}"/>
                </a:ext>
              </a:extLst>
            </p:cNvPr>
            <p:cNvSpPr>
              <a:spLocks noChangeArrowheads="1"/>
            </p:cNvSpPr>
            <p:nvPr/>
          </p:nvSpPr>
          <p:spPr bwMode="auto">
            <a:xfrm>
              <a:off x="232" y="2072"/>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9" name="Rectangle 35">
              <a:extLst>
                <a:ext uri="{FF2B5EF4-FFF2-40B4-BE49-F238E27FC236}">
                  <a16:creationId xmlns:a16="http://schemas.microsoft.com/office/drawing/2014/main" id="{23E55289-F295-AD41-EFC1-F22AC2A277D5}"/>
                </a:ext>
              </a:extLst>
            </p:cNvPr>
            <p:cNvSpPr>
              <a:spLocks noChangeArrowheads="1"/>
            </p:cNvSpPr>
            <p:nvPr/>
          </p:nvSpPr>
          <p:spPr bwMode="auto">
            <a:xfrm>
              <a:off x="232" y="2179"/>
              <a:ext cx="80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４．地域農業の担い手の育成・確保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 name="Rectangle 36">
              <a:extLst>
                <a:ext uri="{FF2B5EF4-FFF2-40B4-BE49-F238E27FC236}">
                  <a16:creationId xmlns:a16="http://schemas.microsoft.com/office/drawing/2014/main" id="{6B9FF34D-A867-EC11-9C85-C9B2078167EC}"/>
                </a:ext>
              </a:extLst>
            </p:cNvPr>
            <p:cNvSpPr>
              <a:spLocks noChangeArrowheads="1"/>
            </p:cNvSpPr>
            <p:nvPr/>
          </p:nvSpPr>
          <p:spPr bwMode="auto">
            <a:xfrm>
              <a:off x="1805" y="2179"/>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 name="Rectangle 37">
              <a:extLst>
                <a:ext uri="{FF2B5EF4-FFF2-40B4-BE49-F238E27FC236}">
                  <a16:creationId xmlns:a16="http://schemas.microsoft.com/office/drawing/2014/main" id="{E66DB429-6D3F-4F79-0D96-70DE9B83FE9D}"/>
                </a:ext>
              </a:extLst>
            </p:cNvPr>
            <p:cNvSpPr>
              <a:spLocks noChangeArrowheads="1"/>
            </p:cNvSpPr>
            <p:nvPr/>
          </p:nvSpPr>
          <p:spPr bwMode="auto">
            <a:xfrm>
              <a:off x="232" y="2288"/>
              <a:ext cx="71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（１）担い手農家の育成・確保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38">
              <a:extLst>
                <a:ext uri="{FF2B5EF4-FFF2-40B4-BE49-F238E27FC236}">
                  <a16:creationId xmlns:a16="http://schemas.microsoft.com/office/drawing/2014/main" id="{B8ECDAF5-975D-6F16-B2B1-8AAADE659305}"/>
                </a:ext>
              </a:extLst>
            </p:cNvPr>
            <p:cNvSpPr>
              <a:spLocks noChangeArrowheads="1"/>
            </p:cNvSpPr>
            <p:nvPr/>
          </p:nvSpPr>
          <p:spPr bwMode="auto">
            <a:xfrm>
              <a:off x="1608" y="2288"/>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39">
              <a:extLst>
                <a:ext uri="{FF2B5EF4-FFF2-40B4-BE49-F238E27FC236}">
                  <a16:creationId xmlns:a16="http://schemas.microsoft.com/office/drawing/2014/main" id="{59A792FF-16A0-5ACC-967A-AB595265A140}"/>
                </a:ext>
              </a:extLst>
            </p:cNvPr>
            <p:cNvSpPr>
              <a:spLocks noChangeArrowheads="1"/>
            </p:cNvSpPr>
            <p:nvPr/>
          </p:nvSpPr>
          <p:spPr bwMode="auto">
            <a:xfrm>
              <a:off x="232" y="2395"/>
              <a:ext cx="1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 name="Rectangle 40">
              <a:extLst>
                <a:ext uri="{FF2B5EF4-FFF2-40B4-BE49-F238E27FC236}">
                  <a16:creationId xmlns:a16="http://schemas.microsoft.com/office/drawing/2014/main" id="{5869995E-7D5F-392C-EC46-2BFB50EAA713}"/>
                </a:ext>
              </a:extLst>
            </p:cNvPr>
            <p:cNvSpPr>
              <a:spLocks noChangeArrowheads="1"/>
            </p:cNvSpPr>
            <p:nvPr/>
          </p:nvSpPr>
          <p:spPr bwMode="auto">
            <a:xfrm>
              <a:off x="526" y="2395"/>
              <a:ext cx="17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・地域の担い手農家の継続維持及び他地域からの担い手の参入促進に努める。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5" name="Rectangle 41">
              <a:extLst>
                <a:ext uri="{FF2B5EF4-FFF2-40B4-BE49-F238E27FC236}">
                  <a16:creationId xmlns:a16="http://schemas.microsoft.com/office/drawing/2014/main" id="{8716F1EB-3B0B-05EF-6484-CD14EAD01427}"/>
                </a:ext>
              </a:extLst>
            </p:cNvPr>
            <p:cNvSpPr>
              <a:spLocks noChangeArrowheads="1"/>
            </p:cNvSpPr>
            <p:nvPr/>
          </p:nvSpPr>
          <p:spPr bwMode="auto">
            <a:xfrm>
              <a:off x="3967" y="2395"/>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6" name="Rectangle 42">
              <a:extLst>
                <a:ext uri="{FF2B5EF4-FFF2-40B4-BE49-F238E27FC236}">
                  <a16:creationId xmlns:a16="http://schemas.microsoft.com/office/drawing/2014/main" id="{DA4A26E2-4CFD-105F-104F-936531773861}"/>
                </a:ext>
              </a:extLst>
            </p:cNvPr>
            <p:cNvSpPr>
              <a:spLocks noChangeArrowheads="1"/>
            </p:cNvSpPr>
            <p:nvPr/>
          </p:nvSpPr>
          <p:spPr bwMode="auto">
            <a:xfrm>
              <a:off x="232" y="2503"/>
              <a:ext cx="1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7" name="Rectangle 43">
              <a:extLst>
                <a:ext uri="{FF2B5EF4-FFF2-40B4-BE49-F238E27FC236}">
                  <a16:creationId xmlns:a16="http://schemas.microsoft.com/office/drawing/2014/main" id="{84FF5B71-4694-DD3F-50B5-75ED72E392E5}"/>
                </a:ext>
              </a:extLst>
            </p:cNvPr>
            <p:cNvSpPr>
              <a:spLocks noChangeArrowheads="1"/>
            </p:cNvSpPr>
            <p:nvPr/>
          </p:nvSpPr>
          <p:spPr bwMode="auto">
            <a:xfrm>
              <a:off x="526" y="2503"/>
              <a:ext cx="128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・担い手農家である農事組合法人○○の育成に努める。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8" name="Rectangle 44">
              <a:extLst>
                <a:ext uri="{FF2B5EF4-FFF2-40B4-BE49-F238E27FC236}">
                  <a16:creationId xmlns:a16="http://schemas.microsoft.com/office/drawing/2014/main" id="{ACCF094F-D0D7-4270-CCB4-EB77481E82A5}"/>
                </a:ext>
              </a:extLst>
            </p:cNvPr>
            <p:cNvSpPr>
              <a:spLocks noChangeArrowheads="1"/>
            </p:cNvSpPr>
            <p:nvPr/>
          </p:nvSpPr>
          <p:spPr bwMode="auto">
            <a:xfrm>
              <a:off x="2984" y="2503"/>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9" name="Rectangle 45">
              <a:extLst>
                <a:ext uri="{FF2B5EF4-FFF2-40B4-BE49-F238E27FC236}">
                  <a16:creationId xmlns:a16="http://schemas.microsoft.com/office/drawing/2014/main" id="{1CFD9036-D13B-C292-D29C-F5B2F48F9A33}"/>
                </a:ext>
              </a:extLst>
            </p:cNvPr>
            <p:cNvSpPr>
              <a:spLocks noChangeArrowheads="1"/>
            </p:cNvSpPr>
            <p:nvPr/>
          </p:nvSpPr>
          <p:spPr bwMode="auto">
            <a:xfrm>
              <a:off x="232" y="2611"/>
              <a:ext cx="1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0" name="Rectangle 46">
              <a:extLst>
                <a:ext uri="{FF2B5EF4-FFF2-40B4-BE49-F238E27FC236}">
                  <a16:creationId xmlns:a16="http://schemas.microsoft.com/office/drawing/2014/main" id="{ACBB4624-F667-493C-6510-E92804578306}"/>
                </a:ext>
              </a:extLst>
            </p:cNvPr>
            <p:cNvSpPr>
              <a:spLocks noChangeArrowheads="1"/>
            </p:cNvSpPr>
            <p:nvPr/>
          </p:nvSpPr>
          <p:spPr bwMode="auto">
            <a:xfrm>
              <a:off x="526" y="2611"/>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1" name="Rectangle 47">
              <a:extLst>
                <a:ext uri="{FF2B5EF4-FFF2-40B4-BE49-F238E27FC236}">
                  <a16:creationId xmlns:a16="http://schemas.microsoft.com/office/drawing/2014/main" id="{19638D59-DA7A-330F-2576-6B83E5C2A288}"/>
                </a:ext>
              </a:extLst>
            </p:cNvPr>
            <p:cNvSpPr>
              <a:spLocks noChangeArrowheads="1"/>
            </p:cNvSpPr>
            <p:nvPr/>
          </p:nvSpPr>
          <p:spPr bwMode="auto">
            <a:xfrm>
              <a:off x="624" y="2611"/>
              <a:ext cx="147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現在個人営農のみであるが、今後、営農組織について検討する。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2" name="Rectangle 48">
              <a:extLst>
                <a:ext uri="{FF2B5EF4-FFF2-40B4-BE49-F238E27FC236}">
                  <a16:creationId xmlns:a16="http://schemas.microsoft.com/office/drawing/2014/main" id="{609F0A76-180B-E3FE-8BE1-869CCC0691F5}"/>
                </a:ext>
              </a:extLst>
            </p:cNvPr>
            <p:cNvSpPr>
              <a:spLocks noChangeArrowheads="1"/>
            </p:cNvSpPr>
            <p:nvPr/>
          </p:nvSpPr>
          <p:spPr bwMode="auto">
            <a:xfrm>
              <a:off x="3476" y="2611"/>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3" name="Rectangle 49">
              <a:extLst>
                <a:ext uri="{FF2B5EF4-FFF2-40B4-BE49-F238E27FC236}">
                  <a16:creationId xmlns:a16="http://schemas.microsoft.com/office/drawing/2014/main" id="{E1F75632-25DA-C7B4-9A23-136735EA1AEC}"/>
                </a:ext>
              </a:extLst>
            </p:cNvPr>
            <p:cNvSpPr>
              <a:spLocks noChangeArrowheads="1"/>
            </p:cNvSpPr>
            <p:nvPr/>
          </p:nvSpPr>
          <p:spPr bwMode="auto">
            <a:xfrm>
              <a:off x="527" y="2718"/>
              <a:ext cx="109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・担い手農家が育つような環境作りに努力する。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4" name="Rectangle 50">
              <a:extLst>
                <a:ext uri="{FF2B5EF4-FFF2-40B4-BE49-F238E27FC236}">
                  <a16:creationId xmlns:a16="http://schemas.microsoft.com/office/drawing/2014/main" id="{1737CADB-91EB-4163-37A1-0575CB15E4C3}"/>
                </a:ext>
              </a:extLst>
            </p:cNvPr>
            <p:cNvSpPr>
              <a:spLocks noChangeArrowheads="1"/>
            </p:cNvSpPr>
            <p:nvPr/>
          </p:nvSpPr>
          <p:spPr bwMode="auto">
            <a:xfrm>
              <a:off x="2690" y="2718"/>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5" name="Rectangle 51">
              <a:extLst>
                <a:ext uri="{FF2B5EF4-FFF2-40B4-BE49-F238E27FC236}">
                  <a16:creationId xmlns:a16="http://schemas.microsoft.com/office/drawing/2014/main" id="{FE5D4531-E66E-B516-B8F7-A4DE76A80993}"/>
                </a:ext>
              </a:extLst>
            </p:cNvPr>
            <p:cNvSpPr>
              <a:spLocks noChangeArrowheads="1"/>
            </p:cNvSpPr>
            <p:nvPr/>
          </p:nvSpPr>
          <p:spPr bwMode="auto">
            <a:xfrm>
              <a:off x="232" y="2826"/>
              <a:ext cx="52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（２）農地の利用集積</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6" name="Rectangle 52">
              <a:extLst>
                <a:ext uri="{FF2B5EF4-FFF2-40B4-BE49-F238E27FC236}">
                  <a16:creationId xmlns:a16="http://schemas.microsoft.com/office/drawing/2014/main" id="{DD5B7117-14D0-6442-99C9-BF97A1634FA3}"/>
                </a:ext>
              </a:extLst>
            </p:cNvPr>
            <p:cNvSpPr>
              <a:spLocks noChangeArrowheads="1"/>
            </p:cNvSpPr>
            <p:nvPr/>
          </p:nvSpPr>
          <p:spPr bwMode="auto">
            <a:xfrm>
              <a:off x="1215" y="2826"/>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7" name="Rectangle 53">
              <a:extLst>
                <a:ext uri="{FF2B5EF4-FFF2-40B4-BE49-F238E27FC236}">
                  <a16:creationId xmlns:a16="http://schemas.microsoft.com/office/drawing/2014/main" id="{ECBAE980-4B9C-34DA-84E9-129D00718AF6}"/>
                </a:ext>
              </a:extLst>
            </p:cNvPr>
            <p:cNvSpPr>
              <a:spLocks noChangeArrowheads="1"/>
            </p:cNvSpPr>
            <p:nvPr/>
          </p:nvSpPr>
          <p:spPr bwMode="auto">
            <a:xfrm>
              <a:off x="232" y="2934"/>
              <a:ext cx="1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8" name="Rectangle 54">
              <a:extLst>
                <a:ext uri="{FF2B5EF4-FFF2-40B4-BE49-F238E27FC236}">
                  <a16:creationId xmlns:a16="http://schemas.microsoft.com/office/drawing/2014/main" id="{35382F33-EF0D-3C57-F07E-B46CCC8B966A}"/>
                </a:ext>
              </a:extLst>
            </p:cNvPr>
            <p:cNvSpPr>
              <a:spLocks noChangeArrowheads="1"/>
            </p:cNvSpPr>
            <p:nvPr/>
          </p:nvSpPr>
          <p:spPr bwMode="auto">
            <a:xfrm>
              <a:off x="526" y="2934"/>
              <a:ext cx="138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・農地中間管理機構等を利用した担い手農家への集積を図る。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 name="Rectangle 55">
              <a:extLst>
                <a:ext uri="{FF2B5EF4-FFF2-40B4-BE49-F238E27FC236}">
                  <a16:creationId xmlns:a16="http://schemas.microsoft.com/office/drawing/2014/main" id="{96896B27-E416-7DD4-0796-A9C3E25D4406}"/>
                </a:ext>
              </a:extLst>
            </p:cNvPr>
            <p:cNvSpPr>
              <a:spLocks noChangeArrowheads="1"/>
            </p:cNvSpPr>
            <p:nvPr/>
          </p:nvSpPr>
          <p:spPr bwMode="auto">
            <a:xfrm>
              <a:off x="3279" y="2934"/>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0" name="Rectangle 56">
              <a:extLst>
                <a:ext uri="{FF2B5EF4-FFF2-40B4-BE49-F238E27FC236}">
                  <a16:creationId xmlns:a16="http://schemas.microsoft.com/office/drawing/2014/main" id="{04941CC6-B992-BC47-2251-74AACFA97FBA}"/>
                </a:ext>
              </a:extLst>
            </p:cNvPr>
            <p:cNvSpPr>
              <a:spLocks noChangeArrowheads="1"/>
            </p:cNvSpPr>
            <p:nvPr/>
          </p:nvSpPr>
          <p:spPr bwMode="auto">
            <a:xfrm>
              <a:off x="232" y="3041"/>
              <a:ext cx="1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1" name="Rectangle 57">
              <a:extLst>
                <a:ext uri="{FF2B5EF4-FFF2-40B4-BE49-F238E27FC236}">
                  <a16:creationId xmlns:a16="http://schemas.microsoft.com/office/drawing/2014/main" id="{1067AF0C-1071-DFDB-08D0-A3EEB72E1BDF}"/>
                </a:ext>
              </a:extLst>
            </p:cNvPr>
            <p:cNvSpPr>
              <a:spLocks noChangeArrowheads="1"/>
            </p:cNvSpPr>
            <p:nvPr/>
          </p:nvSpPr>
          <p:spPr bwMode="auto">
            <a:xfrm>
              <a:off x="526" y="3041"/>
              <a:ext cx="52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・農事組合法人○○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2" name="Rectangle 58">
              <a:extLst>
                <a:ext uri="{FF2B5EF4-FFF2-40B4-BE49-F238E27FC236}">
                  <a16:creationId xmlns:a16="http://schemas.microsoft.com/office/drawing/2014/main" id="{6F3D72AF-A187-F93F-ACC5-6E6CF653D64B}"/>
                </a:ext>
              </a:extLst>
            </p:cNvPr>
            <p:cNvSpPr>
              <a:spLocks noChangeArrowheads="1"/>
            </p:cNvSpPr>
            <p:nvPr/>
          </p:nvSpPr>
          <p:spPr bwMode="auto">
            <a:xfrm>
              <a:off x="1411" y="3041"/>
              <a:ext cx="52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へ農地の集積を図る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3" name="Rectangle 59">
              <a:extLst>
                <a:ext uri="{FF2B5EF4-FFF2-40B4-BE49-F238E27FC236}">
                  <a16:creationId xmlns:a16="http://schemas.microsoft.com/office/drawing/2014/main" id="{BB214DFC-EE73-2B79-3E2E-5E948F329178}"/>
                </a:ext>
              </a:extLst>
            </p:cNvPr>
            <p:cNvSpPr>
              <a:spLocks noChangeArrowheads="1"/>
            </p:cNvSpPr>
            <p:nvPr/>
          </p:nvSpPr>
          <p:spPr bwMode="auto">
            <a:xfrm>
              <a:off x="2296" y="3041"/>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4" name="Rectangle 60">
              <a:extLst>
                <a:ext uri="{FF2B5EF4-FFF2-40B4-BE49-F238E27FC236}">
                  <a16:creationId xmlns:a16="http://schemas.microsoft.com/office/drawing/2014/main" id="{EAA6C1BA-285F-1E06-9C5D-67FEA9A6C1AC}"/>
                </a:ext>
              </a:extLst>
            </p:cNvPr>
            <p:cNvSpPr>
              <a:spLocks noChangeArrowheads="1"/>
            </p:cNvSpPr>
            <p:nvPr/>
          </p:nvSpPr>
          <p:spPr bwMode="auto">
            <a:xfrm>
              <a:off x="2395" y="3041"/>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5" name="Rectangle 61">
              <a:extLst>
                <a:ext uri="{FF2B5EF4-FFF2-40B4-BE49-F238E27FC236}">
                  <a16:creationId xmlns:a16="http://schemas.microsoft.com/office/drawing/2014/main" id="{58F6400C-37EC-5047-FE4C-CEBB259E0666}"/>
                </a:ext>
              </a:extLst>
            </p:cNvPr>
            <p:cNvSpPr>
              <a:spLocks noChangeArrowheads="1"/>
            </p:cNvSpPr>
            <p:nvPr/>
          </p:nvSpPr>
          <p:spPr bwMode="auto">
            <a:xfrm>
              <a:off x="232" y="3149"/>
              <a:ext cx="1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6" name="Rectangle 62">
              <a:extLst>
                <a:ext uri="{FF2B5EF4-FFF2-40B4-BE49-F238E27FC236}">
                  <a16:creationId xmlns:a16="http://schemas.microsoft.com/office/drawing/2014/main" id="{69B1BEEE-772D-6CD1-C49F-3E89E2C27F16}"/>
                </a:ext>
              </a:extLst>
            </p:cNvPr>
            <p:cNvSpPr>
              <a:spLocks noChangeArrowheads="1"/>
            </p:cNvSpPr>
            <p:nvPr/>
          </p:nvSpPr>
          <p:spPr bwMode="auto">
            <a:xfrm>
              <a:off x="518" y="3149"/>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7" name="Rectangle 63">
              <a:extLst>
                <a:ext uri="{FF2B5EF4-FFF2-40B4-BE49-F238E27FC236}">
                  <a16:creationId xmlns:a16="http://schemas.microsoft.com/office/drawing/2014/main" id="{057A190D-3656-91C8-1209-8A8A2C561CC8}"/>
                </a:ext>
              </a:extLst>
            </p:cNvPr>
            <p:cNvSpPr>
              <a:spLocks noChangeArrowheads="1"/>
            </p:cNvSpPr>
            <p:nvPr/>
          </p:nvSpPr>
          <p:spPr bwMode="auto">
            <a:xfrm>
              <a:off x="607" y="3149"/>
              <a:ext cx="33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ほ場整備から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8" name="Rectangle 64">
              <a:extLst>
                <a:ext uri="{FF2B5EF4-FFF2-40B4-BE49-F238E27FC236}">
                  <a16:creationId xmlns:a16="http://schemas.microsoft.com/office/drawing/2014/main" id="{A1715F55-044E-CC0F-E516-E874EA9EE59F}"/>
                </a:ext>
              </a:extLst>
            </p:cNvPr>
            <p:cNvSpPr>
              <a:spLocks noChangeArrowheads="1"/>
            </p:cNvSpPr>
            <p:nvPr/>
          </p:nvSpPr>
          <p:spPr bwMode="auto">
            <a:xfrm>
              <a:off x="1222" y="3149"/>
              <a:ext cx="14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30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9" name="Rectangle 65">
              <a:extLst>
                <a:ext uri="{FF2B5EF4-FFF2-40B4-BE49-F238E27FC236}">
                  <a16:creationId xmlns:a16="http://schemas.microsoft.com/office/drawing/2014/main" id="{7A872F4E-3323-298D-85FD-DCCB4FA5936A}"/>
                </a:ext>
              </a:extLst>
            </p:cNvPr>
            <p:cNvSpPr>
              <a:spLocks noChangeArrowheads="1"/>
            </p:cNvSpPr>
            <p:nvPr/>
          </p:nvSpPr>
          <p:spPr bwMode="auto">
            <a:xfrm>
              <a:off x="1345" y="3149"/>
              <a:ext cx="138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年経過しており、再ほ場整備の機運は現在ないが、高齢者の農</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0" name="Rectangle 66">
              <a:extLst>
                <a:ext uri="{FF2B5EF4-FFF2-40B4-BE49-F238E27FC236}">
                  <a16:creationId xmlns:a16="http://schemas.microsoft.com/office/drawing/2014/main" id="{251616A8-F71E-F45D-D587-13FD30BB82A1}"/>
                </a:ext>
              </a:extLst>
            </p:cNvPr>
            <p:cNvSpPr>
              <a:spLocks noChangeArrowheads="1"/>
            </p:cNvSpPr>
            <p:nvPr/>
          </p:nvSpPr>
          <p:spPr bwMode="auto">
            <a:xfrm>
              <a:off x="625" y="3256"/>
              <a:ext cx="100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地を若い方へ集積できるように話し合う。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1" name="Rectangle 67">
              <a:extLst>
                <a:ext uri="{FF2B5EF4-FFF2-40B4-BE49-F238E27FC236}">
                  <a16:creationId xmlns:a16="http://schemas.microsoft.com/office/drawing/2014/main" id="{9D6D7527-026B-9435-DD07-52C2A16117D6}"/>
                </a:ext>
              </a:extLst>
            </p:cNvPr>
            <p:cNvSpPr>
              <a:spLocks noChangeArrowheads="1"/>
            </p:cNvSpPr>
            <p:nvPr/>
          </p:nvSpPr>
          <p:spPr bwMode="auto">
            <a:xfrm>
              <a:off x="2492" y="3256"/>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2" name="Rectangle 68">
              <a:extLst>
                <a:ext uri="{FF2B5EF4-FFF2-40B4-BE49-F238E27FC236}">
                  <a16:creationId xmlns:a16="http://schemas.microsoft.com/office/drawing/2014/main" id="{25E3C138-EA4E-795C-9982-9227DA0427B4}"/>
                </a:ext>
              </a:extLst>
            </p:cNvPr>
            <p:cNvSpPr>
              <a:spLocks noChangeArrowheads="1"/>
            </p:cNvSpPr>
            <p:nvPr/>
          </p:nvSpPr>
          <p:spPr bwMode="auto">
            <a:xfrm>
              <a:off x="232" y="3364"/>
              <a:ext cx="19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3" name="Rectangle 69">
              <a:extLst>
                <a:ext uri="{FF2B5EF4-FFF2-40B4-BE49-F238E27FC236}">
                  <a16:creationId xmlns:a16="http://schemas.microsoft.com/office/drawing/2014/main" id="{13C0B394-219D-88E5-E179-A138C62D1EEA}"/>
                </a:ext>
              </a:extLst>
            </p:cNvPr>
            <p:cNvSpPr>
              <a:spLocks noChangeArrowheads="1"/>
            </p:cNvSpPr>
            <p:nvPr/>
          </p:nvSpPr>
          <p:spPr bwMode="auto">
            <a:xfrm>
              <a:off x="526" y="3364"/>
              <a:ext cx="100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・担い手農家の希望に沿うように努める。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4" name="Rectangle 70">
              <a:extLst>
                <a:ext uri="{FF2B5EF4-FFF2-40B4-BE49-F238E27FC236}">
                  <a16:creationId xmlns:a16="http://schemas.microsoft.com/office/drawing/2014/main" id="{8793EE72-2A77-E1CC-4E14-9B9E55BED27E}"/>
                </a:ext>
              </a:extLst>
            </p:cNvPr>
            <p:cNvSpPr>
              <a:spLocks noChangeArrowheads="1"/>
            </p:cNvSpPr>
            <p:nvPr/>
          </p:nvSpPr>
          <p:spPr bwMode="auto">
            <a:xfrm>
              <a:off x="2395" y="3364"/>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5" name="Rectangle 71">
              <a:extLst>
                <a:ext uri="{FF2B5EF4-FFF2-40B4-BE49-F238E27FC236}">
                  <a16:creationId xmlns:a16="http://schemas.microsoft.com/office/drawing/2014/main" id="{F35AD4D8-2B12-E6CF-4D48-105D3F09B31D}"/>
                </a:ext>
              </a:extLst>
            </p:cNvPr>
            <p:cNvSpPr>
              <a:spLocks noChangeArrowheads="1"/>
            </p:cNvSpPr>
            <p:nvPr/>
          </p:nvSpPr>
          <p:spPr bwMode="auto">
            <a:xfrm>
              <a:off x="232" y="3851"/>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6" name="Rectangle 72">
              <a:extLst>
                <a:ext uri="{FF2B5EF4-FFF2-40B4-BE49-F238E27FC236}">
                  <a16:creationId xmlns:a16="http://schemas.microsoft.com/office/drawing/2014/main" id="{9F53DE06-70E4-E178-CE82-8C06DF73F872}"/>
                </a:ext>
              </a:extLst>
            </p:cNvPr>
            <p:cNvSpPr>
              <a:spLocks noChangeArrowheads="1"/>
            </p:cNvSpPr>
            <p:nvPr/>
          </p:nvSpPr>
          <p:spPr bwMode="auto">
            <a:xfrm>
              <a:off x="232" y="3959"/>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7" name="Rectangle 73">
              <a:extLst>
                <a:ext uri="{FF2B5EF4-FFF2-40B4-BE49-F238E27FC236}">
                  <a16:creationId xmlns:a16="http://schemas.microsoft.com/office/drawing/2014/main" id="{723EEEC7-2F76-65FE-34DE-83F5EA246273}"/>
                </a:ext>
              </a:extLst>
            </p:cNvPr>
            <p:cNvSpPr>
              <a:spLocks noChangeArrowheads="1"/>
            </p:cNvSpPr>
            <p:nvPr/>
          </p:nvSpPr>
          <p:spPr bwMode="auto">
            <a:xfrm>
              <a:off x="232" y="4067"/>
              <a:ext cx="109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５．適切な保全管理に向けて取り組む活動・方策</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8" name="Rectangle 74">
              <a:extLst>
                <a:ext uri="{FF2B5EF4-FFF2-40B4-BE49-F238E27FC236}">
                  <a16:creationId xmlns:a16="http://schemas.microsoft.com/office/drawing/2014/main" id="{D422290F-5E25-37F0-1A89-B6844A472040}"/>
                </a:ext>
              </a:extLst>
            </p:cNvPr>
            <p:cNvSpPr>
              <a:spLocks noChangeArrowheads="1"/>
            </p:cNvSpPr>
            <p:nvPr/>
          </p:nvSpPr>
          <p:spPr bwMode="auto">
            <a:xfrm>
              <a:off x="2395" y="4067"/>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9" name="Rectangle 75">
              <a:extLst>
                <a:ext uri="{FF2B5EF4-FFF2-40B4-BE49-F238E27FC236}">
                  <a16:creationId xmlns:a16="http://schemas.microsoft.com/office/drawing/2014/main" id="{96526A68-E472-2E80-1276-A950EF585D28}"/>
                </a:ext>
              </a:extLst>
            </p:cNvPr>
            <p:cNvSpPr>
              <a:spLocks noChangeArrowheads="1"/>
            </p:cNvSpPr>
            <p:nvPr/>
          </p:nvSpPr>
          <p:spPr bwMode="auto">
            <a:xfrm>
              <a:off x="429" y="4174"/>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0" name="Rectangle 76">
              <a:extLst>
                <a:ext uri="{FF2B5EF4-FFF2-40B4-BE49-F238E27FC236}">
                  <a16:creationId xmlns:a16="http://schemas.microsoft.com/office/drawing/2014/main" id="{46B1374C-899C-694A-D1BA-922DF23C7C7B}"/>
                </a:ext>
              </a:extLst>
            </p:cNvPr>
            <p:cNvSpPr>
              <a:spLocks noChangeArrowheads="1"/>
            </p:cNvSpPr>
            <p:nvPr/>
          </p:nvSpPr>
          <p:spPr bwMode="auto">
            <a:xfrm>
              <a:off x="527" y="4174"/>
              <a:ext cx="109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今後の課題：営農が困難になっていく農地の保全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1" name="Rectangle 77">
              <a:extLst>
                <a:ext uri="{FF2B5EF4-FFF2-40B4-BE49-F238E27FC236}">
                  <a16:creationId xmlns:a16="http://schemas.microsoft.com/office/drawing/2014/main" id="{C485792E-73B0-04D0-1E02-E84A7A022D28}"/>
                </a:ext>
              </a:extLst>
            </p:cNvPr>
            <p:cNvSpPr>
              <a:spLocks noChangeArrowheads="1"/>
            </p:cNvSpPr>
            <p:nvPr/>
          </p:nvSpPr>
          <p:spPr bwMode="auto">
            <a:xfrm>
              <a:off x="2690" y="4174"/>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2" name="Rectangle 78">
              <a:extLst>
                <a:ext uri="{FF2B5EF4-FFF2-40B4-BE49-F238E27FC236}">
                  <a16:creationId xmlns:a16="http://schemas.microsoft.com/office/drawing/2014/main" id="{D8890664-7233-083D-0271-812528E7F505}"/>
                </a:ext>
              </a:extLst>
            </p:cNvPr>
            <p:cNvSpPr>
              <a:spLocks noChangeArrowheads="1"/>
            </p:cNvSpPr>
            <p:nvPr/>
          </p:nvSpPr>
          <p:spPr bwMode="auto">
            <a:xfrm>
              <a:off x="429" y="4282"/>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3" name="Rectangle 79">
              <a:extLst>
                <a:ext uri="{FF2B5EF4-FFF2-40B4-BE49-F238E27FC236}">
                  <a16:creationId xmlns:a16="http://schemas.microsoft.com/office/drawing/2014/main" id="{46FA28B6-415E-69E4-8A14-872161F2995B}"/>
                </a:ext>
              </a:extLst>
            </p:cNvPr>
            <p:cNvSpPr>
              <a:spLocks noChangeArrowheads="1"/>
            </p:cNvSpPr>
            <p:nvPr/>
          </p:nvSpPr>
          <p:spPr bwMode="auto">
            <a:xfrm>
              <a:off x="527" y="4282"/>
              <a:ext cx="119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目指すべき姿：営農の受け皿となる営農組織の設立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4" name="Rectangle 80">
              <a:extLst>
                <a:ext uri="{FF2B5EF4-FFF2-40B4-BE49-F238E27FC236}">
                  <a16:creationId xmlns:a16="http://schemas.microsoft.com/office/drawing/2014/main" id="{2B622531-EEB1-203E-71DF-1DF42E19DD3C}"/>
                </a:ext>
              </a:extLst>
            </p:cNvPr>
            <p:cNvSpPr>
              <a:spLocks noChangeArrowheads="1"/>
            </p:cNvSpPr>
            <p:nvPr/>
          </p:nvSpPr>
          <p:spPr bwMode="auto">
            <a:xfrm>
              <a:off x="2788" y="4282"/>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5" name="Rectangle 81">
              <a:extLst>
                <a:ext uri="{FF2B5EF4-FFF2-40B4-BE49-F238E27FC236}">
                  <a16:creationId xmlns:a16="http://schemas.microsoft.com/office/drawing/2014/main" id="{59CA53BD-9686-6886-040C-F43D9DD5F5B8}"/>
                </a:ext>
              </a:extLst>
            </p:cNvPr>
            <p:cNvSpPr>
              <a:spLocks noChangeArrowheads="1"/>
            </p:cNvSpPr>
            <p:nvPr/>
          </p:nvSpPr>
          <p:spPr bwMode="auto">
            <a:xfrm>
              <a:off x="429" y="4389"/>
              <a:ext cx="185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・取組むべき活動等：早急には営農組織の設立は叶わないが、現在、営農している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6" name="Rectangle 82">
              <a:extLst>
                <a:ext uri="{FF2B5EF4-FFF2-40B4-BE49-F238E27FC236}">
                  <a16:creationId xmlns:a16="http://schemas.microsoft.com/office/drawing/2014/main" id="{881E4124-FC86-3D9C-BB56-499FAAC71A57}"/>
                </a:ext>
              </a:extLst>
            </p:cNvPr>
            <p:cNvSpPr>
              <a:spLocks noChangeArrowheads="1"/>
            </p:cNvSpPr>
            <p:nvPr/>
          </p:nvSpPr>
          <p:spPr bwMode="auto">
            <a:xfrm>
              <a:off x="527" y="4497"/>
              <a:ext cx="17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農地を遊休農用地化としないように努める。営農ができなくなったとしても、景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7" name="Rectangle 83">
              <a:extLst>
                <a:ext uri="{FF2B5EF4-FFF2-40B4-BE49-F238E27FC236}">
                  <a16:creationId xmlns:a16="http://schemas.microsoft.com/office/drawing/2014/main" id="{8789D841-D589-DBB2-F07C-3D822D127E8E}"/>
                </a:ext>
              </a:extLst>
            </p:cNvPr>
            <p:cNvSpPr>
              <a:spLocks noChangeArrowheads="1"/>
            </p:cNvSpPr>
            <p:nvPr/>
          </p:nvSpPr>
          <p:spPr bwMode="auto">
            <a:xfrm>
              <a:off x="527" y="4605"/>
              <a:ext cx="166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観作物の植栽等で、地域のコミュニティーの場として資源を活用しつつ、農</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8" name="Rectangle 84">
              <a:extLst>
                <a:ext uri="{FF2B5EF4-FFF2-40B4-BE49-F238E27FC236}">
                  <a16:creationId xmlns:a16="http://schemas.microsoft.com/office/drawing/2014/main" id="{CD688270-6F2D-19A7-2AAC-883BF34FAF16}"/>
                </a:ext>
              </a:extLst>
            </p:cNvPr>
            <p:cNvSpPr>
              <a:spLocks noChangeArrowheads="1"/>
            </p:cNvSpPr>
            <p:nvPr/>
          </p:nvSpPr>
          <p:spPr bwMode="auto">
            <a:xfrm>
              <a:off x="3868" y="4605"/>
              <a:ext cx="1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地の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9" name="Rectangle 85">
              <a:extLst>
                <a:ext uri="{FF2B5EF4-FFF2-40B4-BE49-F238E27FC236}">
                  <a16:creationId xmlns:a16="http://schemas.microsoft.com/office/drawing/2014/main" id="{4FE9360A-E47D-FF70-9133-3D115C4DA6CD}"/>
                </a:ext>
              </a:extLst>
            </p:cNvPr>
            <p:cNvSpPr>
              <a:spLocks noChangeArrowheads="1"/>
            </p:cNvSpPr>
            <p:nvPr/>
          </p:nvSpPr>
          <p:spPr bwMode="auto">
            <a:xfrm>
              <a:off x="527" y="4712"/>
              <a:ext cx="42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姿を保全する。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0" name="Rectangle 86">
              <a:extLst>
                <a:ext uri="{FF2B5EF4-FFF2-40B4-BE49-F238E27FC236}">
                  <a16:creationId xmlns:a16="http://schemas.microsoft.com/office/drawing/2014/main" id="{C8B6507F-79F1-948A-AFC4-D9C362101491}"/>
                </a:ext>
              </a:extLst>
            </p:cNvPr>
            <p:cNvSpPr>
              <a:spLocks noChangeArrowheads="1"/>
            </p:cNvSpPr>
            <p:nvPr/>
          </p:nvSpPr>
          <p:spPr bwMode="auto">
            <a:xfrm>
              <a:off x="1215" y="4712"/>
              <a:ext cx="9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FF0000"/>
                  </a:solidFill>
                  <a:effectLst/>
                  <a:latin typeface="ＭＳ 明朝" panose="02020609040205080304" pitchFamily="17" charset="-128"/>
                  <a:ea typeface="ＭＳ 明朝" panose="02020609040205080304" pitchFamily="17"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1" name="Freeform 87">
              <a:extLst>
                <a:ext uri="{FF2B5EF4-FFF2-40B4-BE49-F238E27FC236}">
                  <a16:creationId xmlns:a16="http://schemas.microsoft.com/office/drawing/2014/main" id="{4C3E9F91-014B-F5EF-8195-7CABA7B43AAD}"/>
                </a:ext>
              </a:extLst>
            </p:cNvPr>
            <p:cNvSpPr>
              <a:spLocks noEditPoints="1"/>
            </p:cNvSpPr>
            <p:nvPr/>
          </p:nvSpPr>
          <p:spPr bwMode="auto">
            <a:xfrm>
              <a:off x="336" y="3503"/>
              <a:ext cx="3727" cy="341"/>
            </a:xfrm>
            <a:custGeom>
              <a:avLst/>
              <a:gdLst>
                <a:gd name="T0" fmla="*/ 3595 w 3727"/>
                <a:gd name="T1" fmla="*/ 9 h 341"/>
                <a:gd name="T2" fmla="*/ 3431 w 3727"/>
                <a:gd name="T3" fmla="*/ 9 h 341"/>
                <a:gd name="T4" fmla="*/ 3304 w 3727"/>
                <a:gd name="T5" fmla="*/ 0 h 341"/>
                <a:gd name="T6" fmla="*/ 3213 w 3727"/>
                <a:gd name="T7" fmla="*/ 0 h 341"/>
                <a:gd name="T8" fmla="*/ 3086 w 3727"/>
                <a:gd name="T9" fmla="*/ 9 h 341"/>
                <a:gd name="T10" fmla="*/ 2896 w 3727"/>
                <a:gd name="T11" fmla="*/ 9 h 341"/>
                <a:gd name="T12" fmla="*/ 2732 w 3727"/>
                <a:gd name="T13" fmla="*/ 9 h 341"/>
                <a:gd name="T14" fmla="*/ 2605 w 3727"/>
                <a:gd name="T15" fmla="*/ 0 h 341"/>
                <a:gd name="T16" fmla="*/ 2514 w 3727"/>
                <a:gd name="T17" fmla="*/ 0 h 341"/>
                <a:gd name="T18" fmla="*/ 2387 w 3727"/>
                <a:gd name="T19" fmla="*/ 9 h 341"/>
                <a:gd name="T20" fmla="*/ 2196 w 3727"/>
                <a:gd name="T21" fmla="*/ 9 h 341"/>
                <a:gd name="T22" fmla="*/ 2033 w 3727"/>
                <a:gd name="T23" fmla="*/ 9 h 341"/>
                <a:gd name="T24" fmla="*/ 1906 w 3727"/>
                <a:gd name="T25" fmla="*/ 0 h 341"/>
                <a:gd name="T26" fmla="*/ 1815 w 3727"/>
                <a:gd name="T27" fmla="*/ 0 h 341"/>
                <a:gd name="T28" fmla="*/ 1688 w 3727"/>
                <a:gd name="T29" fmla="*/ 9 h 341"/>
                <a:gd name="T30" fmla="*/ 1497 w 3727"/>
                <a:gd name="T31" fmla="*/ 9 h 341"/>
                <a:gd name="T32" fmla="*/ 1334 w 3727"/>
                <a:gd name="T33" fmla="*/ 9 h 341"/>
                <a:gd name="T34" fmla="*/ 1207 w 3727"/>
                <a:gd name="T35" fmla="*/ 0 h 341"/>
                <a:gd name="T36" fmla="*/ 1116 w 3727"/>
                <a:gd name="T37" fmla="*/ 0 h 341"/>
                <a:gd name="T38" fmla="*/ 989 w 3727"/>
                <a:gd name="T39" fmla="*/ 9 h 341"/>
                <a:gd name="T40" fmla="*/ 798 w 3727"/>
                <a:gd name="T41" fmla="*/ 9 h 341"/>
                <a:gd name="T42" fmla="*/ 634 w 3727"/>
                <a:gd name="T43" fmla="*/ 9 h 341"/>
                <a:gd name="T44" fmla="*/ 507 w 3727"/>
                <a:gd name="T45" fmla="*/ 0 h 341"/>
                <a:gd name="T46" fmla="*/ 416 w 3727"/>
                <a:gd name="T47" fmla="*/ 0 h 341"/>
                <a:gd name="T48" fmla="*/ 289 w 3727"/>
                <a:gd name="T49" fmla="*/ 9 h 341"/>
                <a:gd name="T50" fmla="*/ 99 w 3727"/>
                <a:gd name="T51" fmla="*/ 9 h 341"/>
                <a:gd name="T52" fmla="*/ 35 w 3727"/>
                <a:gd name="T53" fmla="*/ 0 h 341"/>
                <a:gd name="T54" fmla="*/ 9 w 3727"/>
                <a:gd name="T55" fmla="*/ 101 h 341"/>
                <a:gd name="T56" fmla="*/ 9 w 3727"/>
                <a:gd name="T57" fmla="*/ 291 h 341"/>
                <a:gd name="T58" fmla="*/ 123 w 3727"/>
                <a:gd name="T59" fmla="*/ 331 h 341"/>
                <a:gd name="T60" fmla="*/ 251 w 3727"/>
                <a:gd name="T61" fmla="*/ 341 h 341"/>
                <a:gd name="T62" fmla="*/ 341 w 3727"/>
                <a:gd name="T63" fmla="*/ 341 h 341"/>
                <a:gd name="T64" fmla="*/ 469 w 3727"/>
                <a:gd name="T65" fmla="*/ 331 h 341"/>
                <a:gd name="T66" fmla="*/ 659 w 3727"/>
                <a:gd name="T67" fmla="*/ 331 h 341"/>
                <a:gd name="T68" fmla="*/ 823 w 3727"/>
                <a:gd name="T69" fmla="*/ 331 h 341"/>
                <a:gd name="T70" fmla="*/ 950 w 3727"/>
                <a:gd name="T71" fmla="*/ 341 h 341"/>
                <a:gd name="T72" fmla="*/ 1041 w 3727"/>
                <a:gd name="T73" fmla="*/ 341 h 341"/>
                <a:gd name="T74" fmla="*/ 1168 w 3727"/>
                <a:gd name="T75" fmla="*/ 331 h 341"/>
                <a:gd name="T76" fmla="*/ 1358 w 3727"/>
                <a:gd name="T77" fmla="*/ 331 h 341"/>
                <a:gd name="T78" fmla="*/ 1522 w 3727"/>
                <a:gd name="T79" fmla="*/ 331 h 341"/>
                <a:gd name="T80" fmla="*/ 1649 w 3727"/>
                <a:gd name="T81" fmla="*/ 341 h 341"/>
                <a:gd name="T82" fmla="*/ 1740 w 3727"/>
                <a:gd name="T83" fmla="*/ 341 h 341"/>
                <a:gd name="T84" fmla="*/ 1867 w 3727"/>
                <a:gd name="T85" fmla="*/ 331 h 341"/>
                <a:gd name="T86" fmla="*/ 2058 w 3727"/>
                <a:gd name="T87" fmla="*/ 331 h 341"/>
                <a:gd name="T88" fmla="*/ 2221 w 3727"/>
                <a:gd name="T89" fmla="*/ 331 h 341"/>
                <a:gd name="T90" fmla="*/ 2348 w 3727"/>
                <a:gd name="T91" fmla="*/ 341 h 341"/>
                <a:gd name="T92" fmla="*/ 2439 w 3727"/>
                <a:gd name="T93" fmla="*/ 341 h 341"/>
                <a:gd name="T94" fmla="*/ 2566 w 3727"/>
                <a:gd name="T95" fmla="*/ 331 h 341"/>
                <a:gd name="T96" fmla="*/ 2757 w 3727"/>
                <a:gd name="T97" fmla="*/ 331 h 341"/>
                <a:gd name="T98" fmla="*/ 2921 w 3727"/>
                <a:gd name="T99" fmla="*/ 331 h 341"/>
                <a:gd name="T100" fmla="*/ 3048 w 3727"/>
                <a:gd name="T101" fmla="*/ 341 h 341"/>
                <a:gd name="T102" fmla="*/ 3138 w 3727"/>
                <a:gd name="T103" fmla="*/ 341 h 341"/>
                <a:gd name="T104" fmla="*/ 3266 w 3727"/>
                <a:gd name="T105" fmla="*/ 331 h 341"/>
                <a:gd name="T106" fmla="*/ 3456 w 3727"/>
                <a:gd name="T107" fmla="*/ 331 h 341"/>
                <a:gd name="T108" fmla="*/ 3620 w 3727"/>
                <a:gd name="T109" fmla="*/ 331 h 341"/>
                <a:gd name="T110" fmla="*/ 3718 w 3727"/>
                <a:gd name="T111" fmla="*/ 336 h 341"/>
                <a:gd name="T112" fmla="*/ 3718 w 3727"/>
                <a:gd name="T113" fmla="*/ 220 h 341"/>
                <a:gd name="T114" fmla="*/ 3718 w 3727"/>
                <a:gd name="T115" fmla="*/ 5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7" h="341">
                  <a:moveTo>
                    <a:pt x="3722" y="9"/>
                  </a:moveTo>
                  <a:lnTo>
                    <a:pt x="3686" y="9"/>
                  </a:lnTo>
                  <a:lnTo>
                    <a:pt x="3686" y="0"/>
                  </a:lnTo>
                  <a:lnTo>
                    <a:pt x="3722" y="0"/>
                  </a:lnTo>
                  <a:lnTo>
                    <a:pt x="3722" y="9"/>
                  </a:lnTo>
                  <a:close/>
                  <a:moveTo>
                    <a:pt x="3658" y="9"/>
                  </a:moveTo>
                  <a:lnTo>
                    <a:pt x="3622" y="9"/>
                  </a:lnTo>
                  <a:lnTo>
                    <a:pt x="3622" y="0"/>
                  </a:lnTo>
                  <a:lnTo>
                    <a:pt x="3658" y="0"/>
                  </a:lnTo>
                  <a:lnTo>
                    <a:pt x="3658" y="9"/>
                  </a:lnTo>
                  <a:close/>
                  <a:moveTo>
                    <a:pt x="3595" y="9"/>
                  </a:moveTo>
                  <a:lnTo>
                    <a:pt x="3559" y="9"/>
                  </a:lnTo>
                  <a:lnTo>
                    <a:pt x="3559" y="0"/>
                  </a:lnTo>
                  <a:lnTo>
                    <a:pt x="3595" y="0"/>
                  </a:lnTo>
                  <a:lnTo>
                    <a:pt x="3595" y="9"/>
                  </a:lnTo>
                  <a:close/>
                  <a:moveTo>
                    <a:pt x="3531" y="9"/>
                  </a:moveTo>
                  <a:lnTo>
                    <a:pt x="3495" y="9"/>
                  </a:lnTo>
                  <a:lnTo>
                    <a:pt x="3495" y="0"/>
                  </a:lnTo>
                  <a:lnTo>
                    <a:pt x="3531" y="0"/>
                  </a:lnTo>
                  <a:lnTo>
                    <a:pt x="3531" y="9"/>
                  </a:lnTo>
                  <a:close/>
                  <a:moveTo>
                    <a:pt x="3468" y="9"/>
                  </a:moveTo>
                  <a:lnTo>
                    <a:pt x="3431" y="9"/>
                  </a:lnTo>
                  <a:lnTo>
                    <a:pt x="3431" y="0"/>
                  </a:lnTo>
                  <a:lnTo>
                    <a:pt x="3468" y="0"/>
                  </a:lnTo>
                  <a:lnTo>
                    <a:pt x="3468" y="9"/>
                  </a:lnTo>
                  <a:close/>
                  <a:moveTo>
                    <a:pt x="3404" y="9"/>
                  </a:moveTo>
                  <a:lnTo>
                    <a:pt x="3368" y="9"/>
                  </a:lnTo>
                  <a:lnTo>
                    <a:pt x="3368" y="0"/>
                  </a:lnTo>
                  <a:lnTo>
                    <a:pt x="3404" y="0"/>
                  </a:lnTo>
                  <a:lnTo>
                    <a:pt x="3404" y="9"/>
                  </a:lnTo>
                  <a:close/>
                  <a:moveTo>
                    <a:pt x="3341" y="9"/>
                  </a:moveTo>
                  <a:lnTo>
                    <a:pt x="3304" y="9"/>
                  </a:lnTo>
                  <a:lnTo>
                    <a:pt x="3304" y="0"/>
                  </a:lnTo>
                  <a:lnTo>
                    <a:pt x="3341" y="0"/>
                  </a:lnTo>
                  <a:lnTo>
                    <a:pt x="3341" y="9"/>
                  </a:lnTo>
                  <a:close/>
                  <a:moveTo>
                    <a:pt x="3277" y="9"/>
                  </a:moveTo>
                  <a:lnTo>
                    <a:pt x="3241" y="9"/>
                  </a:lnTo>
                  <a:lnTo>
                    <a:pt x="3241" y="0"/>
                  </a:lnTo>
                  <a:lnTo>
                    <a:pt x="3277" y="0"/>
                  </a:lnTo>
                  <a:lnTo>
                    <a:pt x="3277" y="9"/>
                  </a:lnTo>
                  <a:close/>
                  <a:moveTo>
                    <a:pt x="3213" y="9"/>
                  </a:moveTo>
                  <a:lnTo>
                    <a:pt x="3177" y="9"/>
                  </a:lnTo>
                  <a:lnTo>
                    <a:pt x="3177" y="0"/>
                  </a:lnTo>
                  <a:lnTo>
                    <a:pt x="3213" y="0"/>
                  </a:lnTo>
                  <a:lnTo>
                    <a:pt x="3213" y="9"/>
                  </a:lnTo>
                  <a:close/>
                  <a:moveTo>
                    <a:pt x="3150" y="9"/>
                  </a:moveTo>
                  <a:lnTo>
                    <a:pt x="3114" y="9"/>
                  </a:lnTo>
                  <a:lnTo>
                    <a:pt x="3114" y="0"/>
                  </a:lnTo>
                  <a:lnTo>
                    <a:pt x="3150" y="0"/>
                  </a:lnTo>
                  <a:lnTo>
                    <a:pt x="3150" y="9"/>
                  </a:lnTo>
                  <a:close/>
                  <a:moveTo>
                    <a:pt x="3086" y="9"/>
                  </a:moveTo>
                  <a:lnTo>
                    <a:pt x="3050" y="9"/>
                  </a:lnTo>
                  <a:lnTo>
                    <a:pt x="3050" y="0"/>
                  </a:lnTo>
                  <a:lnTo>
                    <a:pt x="3086" y="0"/>
                  </a:lnTo>
                  <a:lnTo>
                    <a:pt x="3086" y="9"/>
                  </a:lnTo>
                  <a:close/>
                  <a:moveTo>
                    <a:pt x="3023" y="9"/>
                  </a:moveTo>
                  <a:lnTo>
                    <a:pt x="2986" y="9"/>
                  </a:lnTo>
                  <a:lnTo>
                    <a:pt x="2986" y="0"/>
                  </a:lnTo>
                  <a:lnTo>
                    <a:pt x="3023" y="0"/>
                  </a:lnTo>
                  <a:lnTo>
                    <a:pt x="3023" y="9"/>
                  </a:lnTo>
                  <a:close/>
                  <a:moveTo>
                    <a:pt x="2959" y="9"/>
                  </a:moveTo>
                  <a:lnTo>
                    <a:pt x="2923" y="9"/>
                  </a:lnTo>
                  <a:lnTo>
                    <a:pt x="2923" y="0"/>
                  </a:lnTo>
                  <a:lnTo>
                    <a:pt x="2959" y="0"/>
                  </a:lnTo>
                  <a:lnTo>
                    <a:pt x="2959" y="9"/>
                  </a:lnTo>
                  <a:close/>
                  <a:moveTo>
                    <a:pt x="2896" y="9"/>
                  </a:moveTo>
                  <a:lnTo>
                    <a:pt x="2859" y="9"/>
                  </a:lnTo>
                  <a:lnTo>
                    <a:pt x="2859" y="0"/>
                  </a:lnTo>
                  <a:lnTo>
                    <a:pt x="2896" y="0"/>
                  </a:lnTo>
                  <a:lnTo>
                    <a:pt x="2896" y="9"/>
                  </a:lnTo>
                  <a:close/>
                  <a:moveTo>
                    <a:pt x="2832" y="9"/>
                  </a:moveTo>
                  <a:lnTo>
                    <a:pt x="2796" y="9"/>
                  </a:lnTo>
                  <a:lnTo>
                    <a:pt x="2796" y="0"/>
                  </a:lnTo>
                  <a:lnTo>
                    <a:pt x="2832" y="0"/>
                  </a:lnTo>
                  <a:lnTo>
                    <a:pt x="2832" y="9"/>
                  </a:lnTo>
                  <a:close/>
                  <a:moveTo>
                    <a:pt x="2768" y="9"/>
                  </a:moveTo>
                  <a:lnTo>
                    <a:pt x="2732" y="9"/>
                  </a:lnTo>
                  <a:lnTo>
                    <a:pt x="2732" y="0"/>
                  </a:lnTo>
                  <a:lnTo>
                    <a:pt x="2768" y="0"/>
                  </a:lnTo>
                  <a:lnTo>
                    <a:pt x="2768" y="9"/>
                  </a:lnTo>
                  <a:close/>
                  <a:moveTo>
                    <a:pt x="2705" y="9"/>
                  </a:moveTo>
                  <a:lnTo>
                    <a:pt x="2669" y="9"/>
                  </a:lnTo>
                  <a:lnTo>
                    <a:pt x="2669" y="0"/>
                  </a:lnTo>
                  <a:lnTo>
                    <a:pt x="2705" y="0"/>
                  </a:lnTo>
                  <a:lnTo>
                    <a:pt x="2705" y="9"/>
                  </a:lnTo>
                  <a:close/>
                  <a:moveTo>
                    <a:pt x="2641" y="9"/>
                  </a:moveTo>
                  <a:lnTo>
                    <a:pt x="2605" y="9"/>
                  </a:lnTo>
                  <a:lnTo>
                    <a:pt x="2605" y="0"/>
                  </a:lnTo>
                  <a:lnTo>
                    <a:pt x="2641" y="0"/>
                  </a:lnTo>
                  <a:lnTo>
                    <a:pt x="2641" y="9"/>
                  </a:lnTo>
                  <a:close/>
                  <a:moveTo>
                    <a:pt x="2578" y="9"/>
                  </a:moveTo>
                  <a:lnTo>
                    <a:pt x="2541" y="9"/>
                  </a:lnTo>
                  <a:lnTo>
                    <a:pt x="2541" y="0"/>
                  </a:lnTo>
                  <a:lnTo>
                    <a:pt x="2578" y="0"/>
                  </a:lnTo>
                  <a:lnTo>
                    <a:pt x="2578" y="9"/>
                  </a:lnTo>
                  <a:close/>
                  <a:moveTo>
                    <a:pt x="2514" y="9"/>
                  </a:moveTo>
                  <a:lnTo>
                    <a:pt x="2478" y="9"/>
                  </a:lnTo>
                  <a:lnTo>
                    <a:pt x="2478" y="0"/>
                  </a:lnTo>
                  <a:lnTo>
                    <a:pt x="2514" y="0"/>
                  </a:lnTo>
                  <a:lnTo>
                    <a:pt x="2514" y="9"/>
                  </a:lnTo>
                  <a:close/>
                  <a:moveTo>
                    <a:pt x="2451" y="9"/>
                  </a:moveTo>
                  <a:lnTo>
                    <a:pt x="2414" y="9"/>
                  </a:lnTo>
                  <a:lnTo>
                    <a:pt x="2414" y="0"/>
                  </a:lnTo>
                  <a:lnTo>
                    <a:pt x="2451" y="0"/>
                  </a:lnTo>
                  <a:lnTo>
                    <a:pt x="2451" y="9"/>
                  </a:lnTo>
                  <a:close/>
                  <a:moveTo>
                    <a:pt x="2387" y="9"/>
                  </a:moveTo>
                  <a:lnTo>
                    <a:pt x="2351" y="9"/>
                  </a:lnTo>
                  <a:lnTo>
                    <a:pt x="2351" y="0"/>
                  </a:lnTo>
                  <a:lnTo>
                    <a:pt x="2387" y="0"/>
                  </a:lnTo>
                  <a:lnTo>
                    <a:pt x="2387" y="9"/>
                  </a:lnTo>
                  <a:close/>
                  <a:moveTo>
                    <a:pt x="2323" y="9"/>
                  </a:moveTo>
                  <a:lnTo>
                    <a:pt x="2287" y="9"/>
                  </a:lnTo>
                  <a:lnTo>
                    <a:pt x="2287" y="0"/>
                  </a:lnTo>
                  <a:lnTo>
                    <a:pt x="2323" y="0"/>
                  </a:lnTo>
                  <a:lnTo>
                    <a:pt x="2323" y="9"/>
                  </a:lnTo>
                  <a:close/>
                  <a:moveTo>
                    <a:pt x="2260" y="9"/>
                  </a:moveTo>
                  <a:lnTo>
                    <a:pt x="2224" y="9"/>
                  </a:lnTo>
                  <a:lnTo>
                    <a:pt x="2224" y="0"/>
                  </a:lnTo>
                  <a:lnTo>
                    <a:pt x="2260" y="0"/>
                  </a:lnTo>
                  <a:lnTo>
                    <a:pt x="2260" y="9"/>
                  </a:lnTo>
                  <a:close/>
                  <a:moveTo>
                    <a:pt x="2196" y="9"/>
                  </a:moveTo>
                  <a:lnTo>
                    <a:pt x="2160" y="9"/>
                  </a:lnTo>
                  <a:lnTo>
                    <a:pt x="2160" y="0"/>
                  </a:lnTo>
                  <a:lnTo>
                    <a:pt x="2196" y="0"/>
                  </a:lnTo>
                  <a:lnTo>
                    <a:pt x="2196" y="9"/>
                  </a:lnTo>
                  <a:close/>
                  <a:moveTo>
                    <a:pt x="2133" y="9"/>
                  </a:moveTo>
                  <a:lnTo>
                    <a:pt x="2097" y="9"/>
                  </a:lnTo>
                  <a:lnTo>
                    <a:pt x="2097" y="0"/>
                  </a:lnTo>
                  <a:lnTo>
                    <a:pt x="2133" y="0"/>
                  </a:lnTo>
                  <a:lnTo>
                    <a:pt x="2133" y="9"/>
                  </a:lnTo>
                  <a:close/>
                  <a:moveTo>
                    <a:pt x="2069" y="9"/>
                  </a:moveTo>
                  <a:lnTo>
                    <a:pt x="2033" y="9"/>
                  </a:lnTo>
                  <a:lnTo>
                    <a:pt x="2033" y="0"/>
                  </a:lnTo>
                  <a:lnTo>
                    <a:pt x="2069" y="0"/>
                  </a:lnTo>
                  <a:lnTo>
                    <a:pt x="2069" y="9"/>
                  </a:lnTo>
                  <a:close/>
                  <a:moveTo>
                    <a:pt x="2006" y="9"/>
                  </a:moveTo>
                  <a:lnTo>
                    <a:pt x="1969" y="9"/>
                  </a:lnTo>
                  <a:lnTo>
                    <a:pt x="1969" y="0"/>
                  </a:lnTo>
                  <a:lnTo>
                    <a:pt x="2006" y="0"/>
                  </a:lnTo>
                  <a:lnTo>
                    <a:pt x="2006" y="9"/>
                  </a:lnTo>
                  <a:close/>
                  <a:moveTo>
                    <a:pt x="1942" y="9"/>
                  </a:moveTo>
                  <a:lnTo>
                    <a:pt x="1906" y="9"/>
                  </a:lnTo>
                  <a:lnTo>
                    <a:pt x="1906" y="0"/>
                  </a:lnTo>
                  <a:lnTo>
                    <a:pt x="1942" y="0"/>
                  </a:lnTo>
                  <a:lnTo>
                    <a:pt x="1942" y="9"/>
                  </a:lnTo>
                  <a:close/>
                  <a:moveTo>
                    <a:pt x="1879" y="9"/>
                  </a:moveTo>
                  <a:lnTo>
                    <a:pt x="1842" y="9"/>
                  </a:lnTo>
                  <a:lnTo>
                    <a:pt x="1842" y="0"/>
                  </a:lnTo>
                  <a:lnTo>
                    <a:pt x="1879" y="0"/>
                  </a:lnTo>
                  <a:lnTo>
                    <a:pt x="1879" y="9"/>
                  </a:lnTo>
                  <a:close/>
                  <a:moveTo>
                    <a:pt x="1815" y="9"/>
                  </a:moveTo>
                  <a:lnTo>
                    <a:pt x="1779" y="9"/>
                  </a:lnTo>
                  <a:lnTo>
                    <a:pt x="1779" y="0"/>
                  </a:lnTo>
                  <a:lnTo>
                    <a:pt x="1815" y="0"/>
                  </a:lnTo>
                  <a:lnTo>
                    <a:pt x="1815" y="9"/>
                  </a:lnTo>
                  <a:close/>
                  <a:moveTo>
                    <a:pt x="1751" y="9"/>
                  </a:moveTo>
                  <a:lnTo>
                    <a:pt x="1715" y="9"/>
                  </a:lnTo>
                  <a:lnTo>
                    <a:pt x="1715" y="0"/>
                  </a:lnTo>
                  <a:lnTo>
                    <a:pt x="1751" y="0"/>
                  </a:lnTo>
                  <a:lnTo>
                    <a:pt x="1751" y="9"/>
                  </a:lnTo>
                  <a:close/>
                  <a:moveTo>
                    <a:pt x="1688" y="9"/>
                  </a:moveTo>
                  <a:lnTo>
                    <a:pt x="1652" y="9"/>
                  </a:lnTo>
                  <a:lnTo>
                    <a:pt x="1652" y="0"/>
                  </a:lnTo>
                  <a:lnTo>
                    <a:pt x="1688" y="0"/>
                  </a:lnTo>
                  <a:lnTo>
                    <a:pt x="1688" y="9"/>
                  </a:lnTo>
                  <a:close/>
                  <a:moveTo>
                    <a:pt x="1624" y="9"/>
                  </a:moveTo>
                  <a:lnTo>
                    <a:pt x="1588" y="9"/>
                  </a:lnTo>
                  <a:lnTo>
                    <a:pt x="1588" y="0"/>
                  </a:lnTo>
                  <a:lnTo>
                    <a:pt x="1624" y="0"/>
                  </a:lnTo>
                  <a:lnTo>
                    <a:pt x="1624" y="9"/>
                  </a:lnTo>
                  <a:close/>
                  <a:moveTo>
                    <a:pt x="1561" y="9"/>
                  </a:moveTo>
                  <a:lnTo>
                    <a:pt x="1524" y="9"/>
                  </a:lnTo>
                  <a:lnTo>
                    <a:pt x="1524" y="0"/>
                  </a:lnTo>
                  <a:lnTo>
                    <a:pt x="1561" y="0"/>
                  </a:lnTo>
                  <a:lnTo>
                    <a:pt x="1561" y="9"/>
                  </a:lnTo>
                  <a:close/>
                  <a:moveTo>
                    <a:pt x="1497" y="9"/>
                  </a:moveTo>
                  <a:lnTo>
                    <a:pt x="1461" y="9"/>
                  </a:lnTo>
                  <a:lnTo>
                    <a:pt x="1461" y="0"/>
                  </a:lnTo>
                  <a:lnTo>
                    <a:pt x="1497" y="0"/>
                  </a:lnTo>
                  <a:lnTo>
                    <a:pt x="1497" y="9"/>
                  </a:lnTo>
                  <a:close/>
                  <a:moveTo>
                    <a:pt x="1434" y="9"/>
                  </a:moveTo>
                  <a:lnTo>
                    <a:pt x="1397" y="9"/>
                  </a:lnTo>
                  <a:lnTo>
                    <a:pt x="1397" y="0"/>
                  </a:lnTo>
                  <a:lnTo>
                    <a:pt x="1434" y="0"/>
                  </a:lnTo>
                  <a:lnTo>
                    <a:pt x="1434" y="9"/>
                  </a:lnTo>
                  <a:close/>
                  <a:moveTo>
                    <a:pt x="1370" y="9"/>
                  </a:moveTo>
                  <a:lnTo>
                    <a:pt x="1334" y="9"/>
                  </a:lnTo>
                  <a:lnTo>
                    <a:pt x="1334" y="0"/>
                  </a:lnTo>
                  <a:lnTo>
                    <a:pt x="1370" y="0"/>
                  </a:lnTo>
                  <a:lnTo>
                    <a:pt x="1370" y="9"/>
                  </a:lnTo>
                  <a:close/>
                  <a:moveTo>
                    <a:pt x="1306" y="9"/>
                  </a:moveTo>
                  <a:lnTo>
                    <a:pt x="1270" y="9"/>
                  </a:lnTo>
                  <a:lnTo>
                    <a:pt x="1270" y="0"/>
                  </a:lnTo>
                  <a:lnTo>
                    <a:pt x="1306" y="0"/>
                  </a:lnTo>
                  <a:lnTo>
                    <a:pt x="1306" y="9"/>
                  </a:lnTo>
                  <a:close/>
                  <a:moveTo>
                    <a:pt x="1243" y="9"/>
                  </a:moveTo>
                  <a:lnTo>
                    <a:pt x="1207" y="9"/>
                  </a:lnTo>
                  <a:lnTo>
                    <a:pt x="1207" y="0"/>
                  </a:lnTo>
                  <a:lnTo>
                    <a:pt x="1243" y="0"/>
                  </a:lnTo>
                  <a:lnTo>
                    <a:pt x="1243" y="9"/>
                  </a:lnTo>
                  <a:close/>
                  <a:moveTo>
                    <a:pt x="1179" y="9"/>
                  </a:moveTo>
                  <a:lnTo>
                    <a:pt x="1143" y="9"/>
                  </a:lnTo>
                  <a:lnTo>
                    <a:pt x="1143" y="0"/>
                  </a:lnTo>
                  <a:lnTo>
                    <a:pt x="1179" y="0"/>
                  </a:lnTo>
                  <a:lnTo>
                    <a:pt x="1179" y="9"/>
                  </a:lnTo>
                  <a:close/>
                  <a:moveTo>
                    <a:pt x="1116" y="9"/>
                  </a:moveTo>
                  <a:lnTo>
                    <a:pt x="1079" y="9"/>
                  </a:lnTo>
                  <a:lnTo>
                    <a:pt x="1079" y="0"/>
                  </a:lnTo>
                  <a:lnTo>
                    <a:pt x="1116" y="0"/>
                  </a:lnTo>
                  <a:lnTo>
                    <a:pt x="1116" y="9"/>
                  </a:lnTo>
                  <a:close/>
                  <a:moveTo>
                    <a:pt x="1052" y="9"/>
                  </a:moveTo>
                  <a:lnTo>
                    <a:pt x="1016" y="9"/>
                  </a:lnTo>
                  <a:lnTo>
                    <a:pt x="1016" y="0"/>
                  </a:lnTo>
                  <a:lnTo>
                    <a:pt x="1052" y="0"/>
                  </a:lnTo>
                  <a:lnTo>
                    <a:pt x="1052" y="9"/>
                  </a:lnTo>
                  <a:close/>
                  <a:moveTo>
                    <a:pt x="989" y="9"/>
                  </a:moveTo>
                  <a:lnTo>
                    <a:pt x="952" y="9"/>
                  </a:lnTo>
                  <a:lnTo>
                    <a:pt x="952" y="0"/>
                  </a:lnTo>
                  <a:lnTo>
                    <a:pt x="989" y="0"/>
                  </a:lnTo>
                  <a:lnTo>
                    <a:pt x="989" y="9"/>
                  </a:lnTo>
                  <a:close/>
                  <a:moveTo>
                    <a:pt x="925" y="9"/>
                  </a:moveTo>
                  <a:lnTo>
                    <a:pt x="889" y="9"/>
                  </a:lnTo>
                  <a:lnTo>
                    <a:pt x="889" y="0"/>
                  </a:lnTo>
                  <a:lnTo>
                    <a:pt x="925" y="0"/>
                  </a:lnTo>
                  <a:lnTo>
                    <a:pt x="925" y="9"/>
                  </a:lnTo>
                  <a:close/>
                  <a:moveTo>
                    <a:pt x="861" y="9"/>
                  </a:moveTo>
                  <a:lnTo>
                    <a:pt x="825" y="9"/>
                  </a:lnTo>
                  <a:lnTo>
                    <a:pt x="825" y="0"/>
                  </a:lnTo>
                  <a:lnTo>
                    <a:pt x="861" y="0"/>
                  </a:lnTo>
                  <a:lnTo>
                    <a:pt x="861" y="9"/>
                  </a:lnTo>
                  <a:close/>
                  <a:moveTo>
                    <a:pt x="798" y="9"/>
                  </a:moveTo>
                  <a:lnTo>
                    <a:pt x="762" y="9"/>
                  </a:lnTo>
                  <a:lnTo>
                    <a:pt x="762" y="0"/>
                  </a:lnTo>
                  <a:lnTo>
                    <a:pt x="798" y="0"/>
                  </a:lnTo>
                  <a:lnTo>
                    <a:pt x="798" y="9"/>
                  </a:lnTo>
                  <a:close/>
                  <a:moveTo>
                    <a:pt x="734" y="9"/>
                  </a:moveTo>
                  <a:lnTo>
                    <a:pt x="698" y="9"/>
                  </a:lnTo>
                  <a:lnTo>
                    <a:pt x="698" y="0"/>
                  </a:lnTo>
                  <a:lnTo>
                    <a:pt x="734" y="0"/>
                  </a:lnTo>
                  <a:lnTo>
                    <a:pt x="734" y="9"/>
                  </a:lnTo>
                  <a:close/>
                  <a:moveTo>
                    <a:pt x="671" y="9"/>
                  </a:moveTo>
                  <a:lnTo>
                    <a:pt x="634" y="9"/>
                  </a:lnTo>
                  <a:lnTo>
                    <a:pt x="634" y="0"/>
                  </a:lnTo>
                  <a:lnTo>
                    <a:pt x="671" y="0"/>
                  </a:lnTo>
                  <a:lnTo>
                    <a:pt x="671" y="9"/>
                  </a:lnTo>
                  <a:close/>
                  <a:moveTo>
                    <a:pt x="607" y="9"/>
                  </a:moveTo>
                  <a:lnTo>
                    <a:pt x="571" y="9"/>
                  </a:lnTo>
                  <a:lnTo>
                    <a:pt x="571" y="0"/>
                  </a:lnTo>
                  <a:lnTo>
                    <a:pt x="607" y="0"/>
                  </a:lnTo>
                  <a:lnTo>
                    <a:pt x="607" y="9"/>
                  </a:lnTo>
                  <a:close/>
                  <a:moveTo>
                    <a:pt x="544" y="9"/>
                  </a:moveTo>
                  <a:lnTo>
                    <a:pt x="507" y="9"/>
                  </a:lnTo>
                  <a:lnTo>
                    <a:pt x="507" y="0"/>
                  </a:lnTo>
                  <a:lnTo>
                    <a:pt x="544" y="0"/>
                  </a:lnTo>
                  <a:lnTo>
                    <a:pt x="544" y="9"/>
                  </a:lnTo>
                  <a:close/>
                  <a:moveTo>
                    <a:pt x="480" y="9"/>
                  </a:moveTo>
                  <a:lnTo>
                    <a:pt x="444" y="9"/>
                  </a:lnTo>
                  <a:lnTo>
                    <a:pt x="444" y="0"/>
                  </a:lnTo>
                  <a:lnTo>
                    <a:pt x="480" y="0"/>
                  </a:lnTo>
                  <a:lnTo>
                    <a:pt x="480" y="9"/>
                  </a:lnTo>
                  <a:close/>
                  <a:moveTo>
                    <a:pt x="416" y="9"/>
                  </a:moveTo>
                  <a:lnTo>
                    <a:pt x="380" y="9"/>
                  </a:lnTo>
                  <a:lnTo>
                    <a:pt x="380" y="0"/>
                  </a:lnTo>
                  <a:lnTo>
                    <a:pt x="416" y="0"/>
                  </a:lnTo>
                  <a:lnTo>
                    <a:pt x="416" y="9"/>
                  </a:lnTo>
                  <a:close/>
                  <a:moveTo>
                    <a:pt x="353" y="9"/>
                  </a:moveTo>
                  <a:lnTo>
                    <a:pt x="317" y="9"/>
                  </a:lnTo>
                  <a:lnTo>
                    <a:pt x="317" y="0"/>
                  </a:lnTo>
                  <a:lnTo>
                    <a:pt x="353" y="0"/>
                  </a:lnTo>
                  <a:lnTo>
                    <a:pt x="353" y="9"/>
                  </a:lnTo>
                  <a:close/>
                  <a:moveTo>
                    <a:pt x="289" y="9"/>
                  </a:moveTo>
                  <a:lnTo>
                    <a:pt x="253" y="9"/>
                  </a:lnTo>
                  <a:lnTo>
                    <a:pt x="253" y="0"/>
                  </a:lnTo>
                  <a:lnTo>
                    <a:pt x="289" y="0"/>
                  </a:lnTo>
                  <a:lnTo>
                    <a:pt x="289" y="9"/>
                  </a:lnTo>
                  <a:close/>
                  <a:moveTo>
                    <a:pt x="226" y="9"/>
                  </a:moveTo>
                  <a:lnTo>
                    <a:pt x="189" y="9"/>
                  </a:lnTo>
                  <a:lnTo>
                    <a:pt x="189" y="0"/>
                  </a:lnTo>
                  <a:lnTo>
                    <a:pt x="226" y="0"/>
                  </a:lnTo>
                  <a:lnTo>
                    <a:pt x="226" y="9"/>
                  </a:lnTo>
                  <a:close/>
                  <a:moveTo>
                    <a:pt x="162" y="9"/>
                  </a:moveTo>
                  <a:lnTo>
                    <a:pt x="126" y="9"/>
                  </a:lnTo>
                  <a:lnTo>
                    <a:pt x="126" y="0"/>
                  </a:lnTo>
                  <a:lnTo>
                    <a:pt x="162" y="0"/>
                  </a:lnTo>
                  <a:lnTo>
                    <a:pt x="162" y="9"/>
                  </a:lnTo>
                  <a:close/>
                  <a:moveTo>
                    <a:pt x="99" y="9"/>
                  </a:moveTo>
                  <a:lnTo>
                    <a:pt x="62" y="9"/>
                  </a:lnTo>
                  <a:lnTo>
                    <a:pt x="62" y="0"/>
                  </a:lnTo>
                  <a:lnTo>
                    <a:pt x="99" y="0"/>
                  </a:lnTo>
                  <a:lnTo>
                    <a:pt x="99" y="9"/>
                  </a:lnTo>
                  <a:close/>
                  <a:moveTo>
                    <a:pt x="35" y="9"/>
                  </a:moveTo>
                  <a:lnTo>
                    <a:pt x="5" y="9"/>
                  </a:lnTo>
                  <a:lnTo>
                    <a:pt x="9" y="4"/>
                  </a:lnTo>
                  <a:lnTo>
                    <a:pt x="9" y="10"/>
                  </a:lnTo>
                  <a:lnTo>
                    <a:pt x="0" y="10"/>
                  </a:lnTo>
                  <a:lnTo>
                    <a:pt x="0" y="0"/>
                  </a:lnTo>
                  <a:lnTo>
                    <a:pt x="35" y="0"/>
                  </a:lnTo>
                  <a:lnTo>
                    <a:pt x="35" y="9"/>
                  </a:lnTo>
                  <a:close/>
                  <a:moveTo>
                    <a:pt x="9" y="37"/>
                  </a:moveTo>
                  <a:lnTo>
                    <a:pt x="9" y="74"/>
                  </a:lnTo>
                  <a:lnTo>
                    <a:pt x="0" y="74"/>
                  </a:lnTo>
                  <a:lnTo>
                    <a:pt x="0" y="37"/>
                  </a:lnTo>
                  <a:lnTo>
                    <a:pt x="9" y="37"/>
                  </a:lnTo>
                  <a:close/>
                  <a:moveTo>
                    <a:pt x="9" y="101"/>
                  </a:moveTo>
                  <a:lnTo>
                    <a:pt x="9" y="137"/>
                  </a:lnTo>
                  <a:lnTo>
                    <a:pt x="0" y="137"/>
                  </a:lnTo>
                  <a:lnTo>
                    <a:pt x="0" y="101"/>
                  </a:lnTo>
                  <a:lnTo>
                    <a:pt x="9" y="101"/>
                  </a:lnTo>
                  <a:close/>
                  <a:moveTo>
                    <a:pt x="9" y="164"/>
                  </a:moveTo>
                  <a:lnTo>
                    <a:pt x="9" y="201"/>
                  </a:lnTo>
                  <a:lnTo>
                    <a:pt x="0" y="201"/>
                  </a:lnTo>
                  <a:lnTo>
                    <a:pt x="0" y="164"/>
                  </a:lnTo>
                  <a:lnTo>
                    <a:pt x="9" y="164"/>
                  </a:lnTo>
                  <a:close/>
                  <a:moveTo>
                    <a:pt x="9" y="228"/>
                  </a:moveTo>
                  <a:lnTo>
                    <a:pt x="9" y="264"/>
                  </a:lnTo>
                  <a:lnTo>
                    <a:pt x="0" y="264"/>
                  </a:lnTo>
                  <a:lnTo>
                    <a:pt x="0" y="228"/>
                  </a:lnTo>
                  <a:lnTo>
                    <a:pt x="9" y="228"/>
                  </a:lnTo>
                  <a:close/>
                  <a:moveTo>
                    <a:pt x="9" y="291"/>
                  </a:moveTo>
                  <a:lnTo>
                    <a:pt x="9" y="328"/>
                  </a:lnTo>
                  <a:lnTo>
                    <a:pt x="0" y="328"/>
                  </a:lnTo>
                  <a:lnTo>
                    <a:pt x="0" y="291"/>
                  </a:lnTo>
                  <a:lnTo>
                    <a:pt x="9" y="291"/>
                  </a:lnTo>
                  <a:close/>
                  <a:moveTo>
                    <a:pt x="24" y="331"/>
                  </a:moveTo>
                  <a:lnTo>
                    <a:pt x="60" y="331"/>
                  </a:lnTo>
                  <a:lnTo>
                    <a:pt x="60" y="341"/>
                  </a:lnTo>
                  <a:lnTo>
                    <a:pt x="24" y="341"/>
                  </a:lnTo>
                  <a:lnTo>
                    <a:pt x="24" y="331"/>
                  </a:lnTo>
                  <a:close/>
                  <a:moveTo>
                    <a:pt x="87" y="331"/>
                  </a:moveTo>
                  <a:lnTo>
                    <a:pt x="123" y="331"/>
                  </a:lnTo>
                  <a:lnTo>
                    <a:pt x="123" y="341"/>
                  </a:lnTo>
                  <a:lnTo>
                    <a:pt x="87" y="341"/>
                  </a:lnTo>
                  <a:lnTo>
                    <a:pt x="87" y="331"/>
                  </a:lnTo>
                  <a:close/>
                  <a:moveTo>
                    <a:pt x="151" y="331"/>
                  </a:moveTo>
                  <a:lnTo>
                    <a:pt x="187" y="331"/>
                  </a:lnTo>
                  <a:lnTo>
                    <a:pt x="187" y="341"/>
                  </a:lnTo>
                  <a:lnTo>
                    <a:pt x="151" y="341"/>
                  </a:lnTo>
                  <a:lnTo>
                    <a:pt x="151" y="331"/>
                  </a:lnTo>
                  <a:close/>
                  <a:moveTo>
                    <a:pt x="214" y="331"/>
                  </a:moveTo>
                  <a:lnTo>
                    <a:pt x="251" y="331"/>
                  </a:lnTo>
                  <a:lnTo>
                    <a:pt x="251" y="341"/>
                  </a:lnTo>
                  <a:lnTo>
                    <a:pt x="214" y="341"/>
                  </a:lnTo>
                  <a:lnTo>
                    <a:pt x="214" y="331"/>
                  </a:lnTo>
                  <a:close/>
                  <a:moveTo>
                    <a:pt x="278" y="331"/>
                  </a:moveTo>
                  <a:lnTo>
                    <a:pt x="314" y="331"/>
                  </a:lnTo>
                  <a:lnTo>
                    <a:pt x="314" y="341"/>
                  </a:lnTo>
                  <a:lnTo>
                    <a:pt x="278" y="341"/>
                  </a:lnTo>
                  <a:lnTo>
                    <a:pt x="278" y="331"/>
                  </a:lnTo>
                  <a:close/>
                  <a:moveTo>
                    <a:pt x="341" y="331"/>
                  </a:moveTo>
                  <a:lnTo>
                    <a:pt x="378" y="331"/>
                  </a:lnTo>
                  <a:lnTo>
                    <a:pt x="378" y="341"/>
                  </a:lnTo>
                  <a:lnTo>
                    <a:pt x="341" y="341"/>
                  </a:lnTo>
                  <a:lnTo>
                    <a:pt x="341" y="331"/>
                  </a:lnTo>
                  <a:close/>
                  <a:moveTo>
                    <a:pt x="405" y="331"/>
                  </a:moveTo>
                  <a:lnTo>
                    <a:pt x="441" y="331"/>
                  </a:lnTo>
                  <a:lnTo>
                    <a:pt x="441" y="341"/>
                  </a:lnTo>
                  <a:lnTo>
                    <a:pt x="405" y="341"/>
                  </a:lnTo>
                  <a:lnTo>
                    <a:pt x="405" y="331"/>
                  </a:lnTo>
                  <a:close/>
                  <a:moveTo>
                    <a:pt x="469" y="331"/>
                  </a:moveTo>
                  <a:lnTo>
                    <a:pt x="505" y="331"/>
                  </a:lnTo>
                  <a:lnTo>
                    <a:pt x="505" y="341"/>
                  </a:lnTo>
                  <a:lnTo>
                    <a:pt x="469" y="341"/>
                  </a:lnTo>
                  <a:lnTo>
                    <a:pt x="469" y="331"/>
                  </a:lnTo>
                  <a:close/>
                  <a:moveTo>
                    <a:pt x="532" y="331"/>
                  </a:moveTo>
                  <a:lnTo>
                    <a:pt x="568" y="331"/>
                  </a:lnTo>
                  <a:lnTo>
                    <a:pt x="568" y="341"/>
                  </a:lnTo>
                  <a:lnTo>
                    <a:pt x="532" y="341"/>
                  </a:lnTo>
                  <a:lnTo>
                    <a:pt x="532" y="331"/>
                  </a:lnTo>
                  <a:close/>
                  <a:moveTo>
                    <a:pt x="596" y="331"/>
                  </a:moveTo>
                  <a:lnTo>
                    <a:pt x="632" y="331"/>
                  </a:lnTo>
                  <a:lnTo>
                    <a:pt x="632" y="341"/>
                  </a:lnTo>
                  <a:lnTo>
                    <a:pt x="596" y="341"/>
                  </a:lnTo>
                  <a:lnTo>
                    <a:pt x="596" y="331"/>
                  </a:lnTo>
                  <a:close/>
                  <a:moveTo>
                    <a:pt x="659" y="331"/>
                  </a:moveTo>
                  <a:lnTo>
                    <a:pt x="696" y="331"/>
                  </a:lnTo>
                  <a:lnTo>
                    <a:pt x="696" y="341"/>
                  </a:lnTo>
                  <a:lnTo>
                    <a:pt x="659" y="341"/>
                  </a:lnTo>
                  <a:lnTo>
                    <a:pt x="659" y="331"/>
                  </a:lnTo>
                  <a:close/>
                  <a:moveTo>
                    <a:pt x="723" y="331"/>
                  </a:moveTo>
                  <a:lnTo>
                    <a:pt x="759" y="331"/>
                  </a:lnTo>
                  <a:lnTo>
                    <a:pt x="759" y="341"/>
                  </a:lnTo>
                  <a:lnTo>
                    <a:pt x="723" y="341"/>
                  </a:lnTo>
                  <a:lnTo>
                    <a:pt x="723" y="331"/>
                  </a:lnTo>
                  <a:close/>
                  <a:moveTo>
                    <a:pt x="786" y="331"/>
                  </a:moveTo>
                  <a:lnTo>
                    <a:pt x="823" y="331"/>
                  </a:lnTo>
                  <a:lnTo>
                    <a:pt x="823" y="341"/>
                  </a:lnTo>
                  <a:lnTo>
                    <a:pt x="786" y="341"/>
                  </a:lnTo>
                  <a:lnTo>
                    <a:pt x="786" y="331"/>
                  </a:lnTo>
                  <a:close/>
                  <a:moveTo>
                    <a:pt x="850" y="331"/>
                  </a:moveTo>
                  <a:lnTo>
                    <a:pt x="886" y="331"/>
                  </a:lnTo>
                  <a:lnTo>
                    <a:pt x="886" y="341"/>
                  </a:lnTo>
                  <a:lnTo>
                    <a:pt x="850" y="341"/>
                  </a:lnTo>
                  <a:lnTo>
                    <a:pt x="850" y="331"/>
                  </a:lnTo>
                  <a:close/>
                  <a:moveTo>
                    <a:pt x="913" y="331"/>
                  </a:moveTo>
                  <a:lnTo>
                    <a:pt x="950" y="331"/>
                  </a:lnTo>
                  <a:lnTo>
                    <a:pt x="950" y="341"/>
                  </a:lnTo>
                  <a:lnTo>
                    <a:pt x="913" y="341"/>
                  </a:lnTo>
                  <a:lnTo>
                    <a:pt x="913" y="331"/>
                  </a:lnTo>
                  <a:close/>
                  <a:moveTo>
                    <a:pt x="977" y="331"/>
                  </a:moveTo>
                  <a:lnTo>
                    <a:pt x="1013" y="331"/>
                  </a:lnTo>
                  <a:lnTo>
                    <a:pt x="1013" y="341"/>
                  </a:lnTo>
                  <a:lnTo>
                    <a:pt x="977" y="341"/>
                  </a:lnTo>
                  <a:lnTo>
                    <a:pt x="977" y="331"/>
                  </a:lnTo>
                  <a:close/>
                  <a:moveTo>
                    <a:pt x="1041" y="331"/>
                  </a:moveTo>
                  <a:lnTo>
                    <a:pt x="1077" y="331"/>
                  </a:lnTo>
                  <a:lnTo>
                    <a:pt x="1077" y="341"/>
                  </a:lnTo>
                  <a:lnTo>
                    <a:pt x="1041" y="341"/>
                  </a:lnTo>
                  <a:lnTo>
                    <a:pt x="1041" y="331"/>
                  </a:lnTo>
                  <a:close/>
                  <a:moveTo>
                    <a:pt x="1104" y="331"/>
                  </a:moveTo>
                  <a:lnTo>
                    <a:pt x="1141" y="331"/>
                  </a:lnTo>
                  <a:lnTo>
                    <a:pt x="1141" y="341"/>
                  </a:lnTo>
                  <a:lnTo>
                    <a:pt x="1104" y="341"/>
                  </a:lnTo>
                  <a:lnTo>
                    <a:pt x="1104" y="331"/>
                  </a:lnTo>
                  <a:close/>
                  <a:moveTo>
                    <a:pt x="1168" y="331"/>
                  </a:moveTo>
                  <a:lnTo>
                    <a:pt x="1204" y="331"/>
                  </a:lnTo>
                  <a:lnTo>
                    <a:pt x="1204" y="341"/>
                  </a:lnTo>
                  <a:lnTo>
                    <a:pt x="1168" y="341"/>
                  </a:lnTo>
                  <a:lnTo>
                    <a:pt x="1168" y="331"/>
                  </a:lnTo>
                  <a:close/>
                  <a:moveTo>
                    <a:pt x="1231" y="331"/>
                  </a:moveTo>
                  <a:lnTo>
                    <a:pt x="1268" y="331"/>
                  </a:lnTo>
                  <a:lnTo>
                    <a:pt x="1268" y="341"/>
                  </a:lnTo>
                  <a:lnTo>
                    <a:pt x="1231" y="341"/>
                  </a:lnTo>
                  <a:lnTo>
                    <a:pt x="1231" y="331"/>
                  </a:lnTo>
                  <a:close/>
                  <a:moveTo>
                    <a:pt x="1295" y="331"/>
                  </a:moveTo>
                  <a:lnTo>
                    <a:pt x="1331" y="331"/>
                  </a:lnTo>
                  <a:lnTo>
                    <a:pt x="1331" y="341"/>
                  </a:lnTo>
                  <a:lnTo>
                    <a:pt x="1295" y="341"/>
                  </a:lnTo>
                  <a:lnTo>
                    <a:pt x="1295" y="331"/>
                  </a:lnTo>
                  <a:close/>
                  <a:moveTo>
                    <a:pt x="1358" y="331"/>
                  </a:moveTo>
                  <a:lnTo>
                    <a:pt x="1395" y="331"/>
                  </a:lnTo>
                  <a:lnTo>
                    <a:pt x="1395" y="341"/>
                  </a:lnTo>
                  <a:lnTo>
                    <a:pt x="1358" y="341"/>
                  </a:lnTo>
                  <a:lnTo>
                    <a:pt x="1358" y="331"/>
                  </a:lnTo>
                  <a:close/>
                  <a:moveTo>
                    <a:pt x="1422" y="331"/>
                  </a:moveTo>
                  <a:lnTo>
                    <a:pt x="1458" y="331"/>
                  </a:lnTo>
                  <a:lnTo>
                    <a:pt x="1458" y="341"/>
                  </a:lnTo>
                  <a:lnTo>
                    <a:pt x="1422" y="341"/>
                  </a:lnTo>
                  <a:lnTo>
                    <a:pt x="1422" y="331"/>
                  </a:lnTo>
                  <a:close/>
                  <a:moveTo>
                    <a:pt x="1486" y="331"/>
                  </a:moveTo>
                  <a:lnTo>
                    <a:pt x="1522" y="331"/>
                  </a:lnTo>
                  <a:lnTo>
                    <a:pt x="1522" y="341"/>
                  </a:lnTo>
                  <a:lnTo>
                    <a:pt x="1486" y="341"/>
                  </a:lnTo>
                  <a:lnTo>
                    <a:pt x="1486" y="331"/>
                  </a:lnTo>
                  <a:close/>
                  <a:moveTo>
                    <a:pt x="1549" y="331"/>
                  </a:moveTo>
                  <a:lnTo>
                    <a:pt x="1586" y="331"/>
                  </a:lnTo>
                  <a:lnTo>
                    <a:pt x="1586" y="341"/>
                  </a:lnTo>
                  <a:lnTo>
                    <a:pt x="1549" y="341"/>
                  </a:lnTo>
                  <a:lnTo>
                    <a:pt x="1549" y="331"/>
                  </a:lnTo>
                  <a:close/>
                  <a:moveTo>
                    <a:pt x="1613" y="331"/>
                  </a:moveTo>
                  <a:lnTo>
                    <a:pt x="1649" y="331"/>
                  </a:lnTo>
                  <a:lnTo>
                    <a:pt x="1649" y="341"/>
                  </a:lnTo>
                  <a:lnTo>
                    <a:pt x="1613" y="341"/>
                  </a:lnTo>
                  <a:lnTo>
                    <a:pt x="1613" y="331"/>
                  </a:lnTo>
                  <a:close/>
                  <a:moveTo>
                    <a:pt x="1676" y="331"/>
                  </a:moveTo>
                  <a:lnTo>
                    <a:pt x="1713" y="331"/>
                  </a:lnTo>
                  <a:lnTo>
                    <a:pt x="1713" y="341"/>
                  </a:lnTo>
                  <a:lnTo>
                    <a:pt x="1676" y="341"/>
                  </a:lnTo>
                  <a:lnTo>
                    <a:pt x="1676" y="331"/>
                  </a:lnTo>
                  <a:close/>
                  <a:moveTo>
                    <a:pt x="1740" y="331"/>
                  </a:moveTo>
                  <a:lnTo>
                    <a:pt x="1776" y="331"/>
                  </a:lnTo>
                  <a:lnTo>
                    <a:pt x="1776" y="341"/>
                  </a:lnTo>
                  <a:lnTo>
                    <a:pt x="1740" y="341"/>
                  </a:lnTo>
                  <a:lnTo>
                    <a:pt x="1740" y="331"/>
                  </a:lnTo>
                  <a:close/>
                  <a:moveTo>
                    <a:pt x="1803" y="331"/>
                  </a:moveTo>
                  <a:lnTo>
                    <a:pt x="1840" y="331"/>
                  </a:lnTo>
                  <a:lnTo>
                    <a:pt x="1840" y="341"/>
                  </a:lnTo>
                  <a:lnTo>
                    <a:pt x="1803" y="341"/>
                  </a:lnTo>
                  <a:lnTo>
                    <a:pt x="1803" y="331"/>
                  </a:lnTo>
                  <a:close/>
                  <a:moveTo>
                    <a:pt x="1867" y="331"/>
                  </a:moveTo>
                  <a:lnTo>
                    <a:pt x="1903" y="331"/>
                  </a:lnTo>
                  <a:lnTo>
                    <a:pt x="1903" y="341"/>
                  </a:lnTo>
                  <a:lnTo>
                    <a:pt x="1867" y="341"/>
                  </a:lnTo>
                  <a:lnTo>
                    <a:pt x="1867" y="331"/>
                  </a:lnTo>
                  <a:close/>
                  <a:moveTo>
                    <a:pt x="1931" y="331"/>
                  </a:moveTo>
                  <a:lnTo>
                    <a:pt x="1967" y="331"/>
                  </a:lnTo>
                  <a:lnTo>
                    <a:pt x="1967" y="341"/>
                  </a:lnTo>
                  <a:lnTo>
                    <a:pt x="1931" y="341"/>
                  </a:lnTo>
                  <a:lnTo>
                    <a:pt x="1931" y="331"/>
                  </a:lnTo>
                  <a:close/>
                  <a:moveTo>
                    <a:pt x="1994" y="331"/>
                  </a:moveTo>
                  <a:lnTo>
                    <a:pt x="2031" y="331"/>
                  </a:lnTo>
                  <a:lnTo>
                    <a:pt x="2031" y="341"/>
                  </a:lnTo>
                  <a:lnTo>
                    <a:pt x="1994" y="341"/>
                  </a:lnTo>
                  <a:lnTo>
                    <a:pt x="1994" y="331"/>
                  </a:lnTo>
                  <a:close/>
                  <a:moveTo>
                    <a:pt x="2058" y="331"/>
                  </a:moveTo>
                  <a:lnTo>
                    <a:pt x="2094" y="331"/>
                  </a:lnTo>
                  <a:lnTo>
                    <a:pt x="2094" y="341"/>
                  </a:lnTo>
                  <a:lnTo>
                    <a:pt x="2058" y="341"/>
                  </a:lnTo>
                  <a:lnTo>
                    <a:pt x="2058" y="331"/>
                  </a:lnTo>
                  <a:close/>
                  <a:moveTo>
                    <a:pt x="2121" y="331"/>
                  </a:moveTo>
                  <a:lnTo>
                    <a:pt x="2158" y="331"/>
                  </a:lnTo>
                  <a:lnTo>
                    <a:pt x="2158" y="341"/>
                  </a:lnTo>
                  <a:lnTo>
                    <a:pt x="2121" y="341"/>
                  </a:lnTo>
                  <a:lnTo>
                    <a:pt x="2121" y="331"/>
                  </a:lnTo>
                  <a:close/>
                  <a:moveTo>
                    <a:pt x="2185" y="331"/>
                  </a:moveTo>
                  <a:lnTo>
                    <a:pt x="2221" y="331"/>
                  </a:lnTo>
                  <a:lnTo>
                    <a:pt x="2221" y="341"/>
                  </a:lnTo>
                  <a:lnTo>
                    <a:pt x="2185" y="341"/>
                  </a:lnTo>
                  <a:lnTo>
                    <a:pt x="2185" y="331"/>
                  </a:lnTo>
                  <a:close/>
                  <a:moveTo>
                    <a:pt x="2248" y="331"/>
                  </a:moveTo>
                  <a:lnTo>
                    <a:pt x="2285" y="331"/>
                  </a:lnTo>
                  <a:lnTo>
                    <a:pt x="2285" y="341"/>
                  </a:lnTo>
                  <a:lnTo>
                    <a:pt x="2248" y="341"/>
                  </a:lnTo>
                  <a:lnTo>
                    <a:pt x="2248" y="331"/>
                  </a:lnTo>
                  <a:close/>
                  <a:moveTo>
                    <a:pt x="2312" y="331"/>
                  </a:moveTo>
                  <a:lnTo>
                    <a:pt x="2348" y="331"/>
                  </a:lnTo>
                  <a:lnTo>
                    <a:pt x="2348" y="341"/>
                  </a:lnTo>
                  <a:lnTo>
                    <a:pt x="2312" y="341"/>
                  </a:lnTo>
                  <a:lnTo>
                    <a:pt x="2312" y="331"/>
                  </a:lnTo>
                  <a:close/>
                  <a:moveTo>
                    <a:pt x="2376" y="331"/>
                  </a:moveTo>
                  <a:lnTo>
                    <a:pt x="2412" y="331"/>
                  </a:lnTo>
                  <a:lnTo>
                    <a:pt x="2412" y="341"/>
                  </a:lnTo>
                  <a:lnTo>
                    <a:pt x="2376" y="341"/>
                  </a:lnTo>
                  <a:lnTo>
                    <a:pt x="2376" y="331"/>
                  </a:lnTo>
                  <a:close/>
                  <a:moveTo>
                    <a:pt x="2439" y="331"/>
                  </a:moveTo>
                  <a:lnTo>
                    <a:pt x="2476" y="331"/>
                  </a:lnTo>
                  <a:lnTo>
                    <a:pt x="2476" y="341"/>
                  </a:lnTo>
                  <a:lnTo>
                    <a:pt x="2439" y="341"/>
                  </a:lnTo>
                  <a:lnTo>
                    <a:pt x="2439" y="331"/>
                  </a:lnTo>
                  <a:close/>
                  <a:moveTo>
                    <a:pt x="2503" y="331"/>
                  </a:moveTo>
                  <a:lnTo>
                    <a:pt x="2539" y="331"/>
                  </a:lnTo>
                  <a:lnTo>
                    <a:pt x="2539" y="341"/>
                  </a:lnTo>
                  <a:lnTo>
                    <a:pt x="2503" y="341"/>
                  </a:lnTo>
                  <a:lnTo>
                    <a:pt x="2503" y="331"/>
                  </a:lnTo>
                  <a:close/>
                  <a:moveTo>
                    <a:pt x="2566" y="331"/>
                  </a:moveTo>
                  <a:lnTo>
                    <a:pt x="2603" y="331"/>
                  </a:lnTo>
                  <a:lnTo>
                    <a:pt x="2603" y="341"/>
                  </a:lnTo>
                  <a:lnTo>
                    <a:pt x="2566" y="341"/>
                  </a:lnTo>
                  <a:lnTo>
                    <a:pt x="2566" y="331"/>
                  </a:lnTo>
                  <a:close/>
                  <a:moveTo>
                    <a:pt x="2630" y="331"/>
                  </a:moveTo>
                  <a:lnTo>
                    <a:pt x="2666" y="331"/>
                  </a:lnTo>
                  <a:lnTo>
                    <a:pt x="2666" y="341"/>
                  </a:lnTo>
                  <a:lnTo>
                    <a:pt x="2630" y="341"/>
                  </a:lnTo>
                  <a:lnTo>
                    <a:pt x="2630" y="331"/>
                  </a:lnTo>
                  <a:close/>
                  <a:moveTo>
                    <a:pt x="2693" y="331"/>
                  </a:moveTo>
                  <a:lnTo>
                    <a:pt x="2730" y="331"/>
                  </a:lnTo>
                  <a:lnTo>
                    <a:pt x="2730" y="341"/>
                  </a:lnTo>
                  <a:lnTo>
                    <a:pt x="2693" y="341"/>
                  </a:lnTo>
                  <a:lnTo>
                    <a:pt x="2693" y="331"/>
                  </a:lnTo>
                  <a:close/>
                  <a:moveTo>
                    <a:pt x="2757" y="331"/>
                  </a:moveTo>
                  <a:lnTo>
                    <a:pt x="2793" y="331"/>
                  </a:lnTo>
                  <a:lnTo>
                    <a:pt x="2793" y="341"/>
                  </a:lnTo>
                  <a:lnTo>
                    <a:pt x="2757" y="341"/>
                  </a:lnTo>
                  <a:lnTo>
                    <a:pt x="2757" y="331"/>
                  </a:lnTo>
                  <a:close/>
                  <a:moveTo>
                    <a:pt x="2821" y="331"/>
                  </a:moveTo>
                  <a:lnTo>
                    <a:pt x="2857" y="331"/>
                  </a:lnTo>
                  <a:lnTo>
                    <a:pt x="2857" y="341"/>
                  </a:lnTo>
                  <a:lnTo>
                    <a:pt x="2821" y="341"/>
                  </a:lnTo>
                  <a:lnTo>
                    <a:pt x="2821" y="331"/>
                  </a:lnTo>
                  <a:close/>
                  <a:moveTo>
                    <a:pt x="2884" y="331"/>
                  </a:moveTo>
                  <a:lnTo>
                    <a:pt x="2921" y="331"/>
                  </a:lnTo>
                  <a:lnTo>
                    <a:pt x="2921" y="341"/>
                  </a:lnTo>
                  <a:lnTo>
                    <a:pt x="2884" y="341"/>
                  </a:lnTo>
                  <a:lnTo>
                    <a:pt x="2884" y="331"/>
                  </a:lnTo>
                  <a:close/>
                  <a:moveTo>
                    <a:pt x="2948" y="331"/>
                  </a:moveTo>
                  <a:lnTo>
                    <a:pt x="2984" y="331"/>
                  </a:lnTo>
                  <a:lnTo>
                    <a:pt x="2984" y="341"/>
                  </a:lnTo>
                  <a:lnTo>
                    <a:pt x="2948" y="341"/>
                  </a:lnTo>
                  <a:lnTo>
                    <a:pt x="2948" y="331"/>
                  </a:lnTo>
                  <a:close/>
                  <a:moveTo>
                    <a:pt x="3011" y="331"/>
                  </a:moveTo>
                  <a:lnTo>
                    <a:pt x="3048" y="331"/>
                  </a:lnTo>
                  <a:lnTo>
                    <a:pt x="3048" y="341"/>
                  </a:lnTo>
                  <a:lnTo>
                    <a:pt x="3011" y="341"/>
                  </a:lnTo>
                  <a:lnTo>
                    <a:pt x="3011" y="331"/>
                  </a:lnTo>
                  <a:close/>
                  <a:moveTo>
                    <a:pt x="3075" y="331"/>
                  </a:moveTo>
                  <a:lnTo>
                    <a:pt x="3111" y="331"/>
                  </a:lnTo>
                  <a:lnTo>
                    <a:pt x="3111" y="341"/>
                  </a:lnTo>
                  <a:lnTo>
                    <a:pt x="3075" y="341"/>
                  </a:lnTo>
                  <a:lnTo>
                    <a:pt x="3075" y="331"/>
                  </a:lnTo>
                  <a:close/>
                  <a:moveTo>
                    <a:pt x="3138" y="331"/>
                  </a:moveTo>
                  <a:lnTo>
                    <a:pt x="3175" y="331"/>
                  </a:lnTo>
                  <a:lnTo>
                    <a:pt x="3175" y="341"/>
                  </a:lnTo>
                  <a:lnTo>
                    <a:pt x="3138" y="341"/>
                  </a:lnTo>
                  <a:lnTo>
                    <a:pt x="3138" y="331"/>
                  </a:lnTo>
                  <a:close/>
                  <a:moveTo>
                    <a:pt x="3202" y="331"/>
                  </a:moveTo>
                  <a:lnTo>
                    <a:pt x="3238" y="331"/>
                  </a:lnTo>
                  <a:lnTo>
                    <a:pt x="3238" y="341"/>
                  </a:lnTo>
                  <a:lnTo>
                    <a:pt x="3202" y="341"/>
                  </a:lnTo>
                  <a:lnTo>
                    <a:pt x="3202" y="331"/>
                  </a:lnTo>
                  <a:close/>
                  <a:moveTo>
                    <a:pt x="3266" y="331"/>
                  </a:moveTo>
                  <a:lnTo>
                    <a:pt x="3302" y="331"/>
                  </a:lnTo>
                  <a:lnTo>
                    <a:pt x="3302" y="341"/>
                  </a:lnTo>
                  <a:lnTo>
                    <a:pt x="3266" y="341"/>
                  </a:lnTo>
                  <a:lnTo>
                    <a:pt x="3266" y="331"/>
                  </a:lnTo>
                  <a:close/>
                  <a:moveTo>
                    <a:pt x="3329" y="331"/>
                  </a:moveTo>
                  <a:lnTo>
                    <a:pt x="3366" y="331"/>
                  </a:lnTo>
                  <a:lnTo>
                    <a:pt x="3366" y="341"/>
                  </a:lnTo>
                  <a:lnTo>
                    <a:pt x="3329" y="341"/>
                  </a:lnTo>
                  <a:lnTo>
                    <a:pt x="3329" y="331"/>
                  </a:lnTo>
                  <a:close/>
                  <a:moveTo>
                    <a:pt x="3393" y="331"/>
                  </a:moveTo>
                  <a:lnTo>
                    <a:pt x="3429" y="331"/>
                  </a:lnTo>
                  <a:lnTo>
                    <a:pt x="3429" y="341"/>
                  </a:lnTo>
                  <a:lnTo>
                    <a:pt x="3393" y="341"/>
                  </a:lnTo>
                  <a:lnTo>
                    <a:pt x="3393" y="331"/>
                  </a:lnTo>
                  <a:close/>
                  <a:moveTo>
                    <a:pt x="3456" y="331"/>
                  </a:moveTo>
                  <a:lnTo>
                    <a:pt x="3493" y="331"/>
                  </a:lnTo>
                  <a:lnTo>
                    <a:pt x="3493" y="341"/>
                  </a:lnTo>
                  <a:lnTo>
                    <a:pt x="3456" y="341"/>
                  </a:lnTo>
                  <a:lnTo>
                    <a:pt x="3456" y="331"/>
                  </a:lnTo>
                  <a:close/>
                  <a:moveTo>
                    <a:pt x="3520" y="331"/>
                  </a:moveTo>
                  <a:lnTo>
                    <a:pt x="3556" y="331"/>
                  </a:lnTo>
                  <a:lnTo>
                    <a:pt x="3556" y="341"/>
                  </a:lnTo>
                  <a:lnTo>
                    <a:pt x="3520" y="341"/>
                  </a:lnTo>
                  <a:lnTo>
                    <a:pt x="3520" y="331"/>
                  </a:lnTo>
                  <a:close/>
                  <a:moveTo>
                    <a:pt x="3583" y="331"/>
                  </a:moveTo>
                  <a:lnTo>
                    <a:pt x="3620" y="331"/>
                  </a:lnTo>
                  <a:lnTo>
                    <a:pt x="3620" y="341"/>
                  </a:lnTo>
                  <a:lnTo>
                    <a:pt x="3583" y="341"/>
                  </a:lnTo>
                  <a:lnTo>
                    <a:pt x="3583" y="331"/>
                  </a:lnTo>
                  <a:close/>
                  <a:moveTo>
                    <a:pt x="3647" y="331"/>
                  </a:moveTo>
                  <a:lnTo>
                    <a:pt x="3683" y="331"/>
                  </a:lnTo>
                  <a:lnTo>
                    <a:pt x="3683" y="341"/>
                  </a:lnTo>
                  <a:lnTo>
                    <a:pt x="3647" y="341"/>
                  </a:lnTo>
                  <a:lnTo>
                    <a:pt x="3647" y="331"/>
                  </a:lnTo>
                  <a:close/>
                  <a:moveTo>
                    <a:pt x="3711" y="331"/>
                  </a:moveTo>
                  <a:lnTo>
                    <a:pt x="3722" y="331"/>
                  </a:lnTo>
                  <a:lnTo>
                    <a:pt x="3718" y="336"/>
                  </a:lnTo>
                  <a:lnTo>
                    <a:pt x="3718" y="311"/>
                  </a:lnTo>
                  <a:lnTo>
                    <a:pt x="3727" y="311"/>
                  </a:lnTo>
                  <a:lnTo>
                    <a:pt x="3727" y="341"/>
                  </a:lnTo>
                  <a:lnTo>
                    <a:pt x="3711" y="341"/>
                  </a:lnTo>
                  <a:lnTo>
                    <a:pt x="3711" y="331"/>
                  </a:lnTo>
                  <a:close/>
                  <a:moveTo>
                    <a:pt x="3718" y="284"/>
                  </a:moveTo>
                  <a:lnTo>
                    <a:pt x="3718" y="248"/>
                  </a:lnTo>
                  <a:lnTo>
                    <a:pt x="3727" y="248"/>
                  </a:lnTo>
                  <a:lnTo>
                    <a:pt x="3727" y="284"/>
                  </a:lnTo>
                  <a:lnTo>
                    <a:pt x="3718" y="284"/>
                  </a:lnTo>
                  <a:close/>
                  <a:moveTo>
                    <a:pt x="3718" y="220"/>
                  </a:moveTo>
                  <a:lnTo>
                    <a:pt x="3718" y="184"/>
                  </a:lnTo>
                  <a:lnTo>
                    <a:pt x="3727" y="184"/>
                  </a:lnTo>
                  <a:lnTo>
                    <a:pt x="3727" y="220"/>
                  </a:lnTo>
                  <a:lnTo>
                    <a:pt x="3718" y="220"/>
                  </a:lnTo>
                  <a:close/>
                  <a:moveTo>
                    <a:pt x="3718" y="157"/>
                  </a:moveTo>
                  <a:lnTo>
                    <a:pt x="3718" y="121"/>
                  </a:lnTo>
                  <a:lnTo>
                    <a:pt x="3727" y="121"/>
                  </a:lnTo>
                  <a:lnTo>
                    <a:pt x="3727" y="157"/>
                  </a:lnTo>
                  <a:lnTo>
                    <a:pt x="3718" y="157"/>
                  </a:lnTo>
                  <a:close/>
                  <a:moveTo>
                    <a:pt x="3718" y="93"/>
                  </a:moveTo>
                  <a:lnTo>
                    <a:pt x="3718" y="57"/>
                  </a:lnTo>
                  <a:lnTo>
                    <a:pt x="3727" y="57"/>
                  </a:lnTo>
                  <a:lnTo>
                    <a:pt x="3727" y="93"/>
                  </a:lnTo>
                  <a:lnTo>
                    <a:pt x="3718" y="93"/>
                  </a:lnTo>
                  <a:close/>
                  <a:moveTo>
                    <a:pt x="3718" y="30"/>
                  </a:moveTo>
                  <a:lnTo>
                    <a:pt x="3718" y="4"/>
                  </a:lnTo>
                  <a:lnTo>
                    <a:pt x="3727" y="4"/>
                  </a:lnTo>
                  <a:lnTo>
                    <a:pt x="3727" y="30"/>
                  </a:lnTo>
                  <a:lnTo>
                    <a:pt x="3718" y="30"/>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2" name="Rectangle 88">
              <a:extLst>
                <a:ext uri="{FF2B5EF4-FFF2-40B4-BE49-F238E27FC236}">
                  <a16:creationId xmlns:a16="http://schemas.microsoft.com/office/drawing/2014/main" id="{B4B81032-9BE4-2100-C05F-B10D6AAE205C}"/>
                </a:ext>
              </a:extLst>
            </p:cNvPr>
            <p:cNvSpPr>
              <a:spLocks noChangeArrowheads="1"/>
            </p:cNvSpPr>
            <p:nvPr/>
          </p:nvSpPr>
          <p:spPr bwMode="auto">
            <a:xfrm>
              <a:off x="391" y="3577"/>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3" name="Rectangle 89">
              <a:extLst>
                <a:ext uri="{FF2B5EF4-FFF2-40B4-BE49-F238E27FC236}">
                  <a16:creationId xmlns:a16="http://schemas.microsoft.com/office/drawing/2014/main" id="{62CC2C91-685C-69AB-9144-281650077EA6}"/>
                </a:ext>
              </a:extLst>
            </p:cNvPr>
            <p:cNvSpPr>
              <a:spLocks noChangeArrowheads="1"/>
            </p:cNvSpPr>
            <p:nvPr/>
          </p:nvSpPr>
          <p:spPr bwMode="auto">
            <a:xfrm>
              <a:off x="476" y="3577"/>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4" name="Rectangle 90">
              <a:extLst>
                <a:ext uri="{FF2B5EF4-FFF2-40B4-BE49-F238E27FC236}">
                  <a16:creationId xmlns:a16="http://schemas.microsoft.com/office/drawing/2014/main" id="{CC2EFA29-C234-5568-EEC3-174B9610775B}"/>
                </a:ext>
              </a:extLst>
            </p:cNvPr>
            <p:cNvSpPr>
              <a:spLocks noChangeArrowheads="1"/>
            </p:cNvSpPr>
            <p:nvPr/>
          </p:nvSpPr>
          <p:spPr bwMode="auto">
            <a:xfrm>
              <a:off x="518" y="3577"/>
              <a:ext cx="269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en-US"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地域計画</a:t>
              </a:r>
              <a:r>
                <a:rPr kumimoji="0" lang="en-US"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人・農地プラン</a:t>
              </a:r>
              <a:r>
                <a:rPr kumimoji="0" lang="en-US"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ja-JP"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」等を基に担い手農家の現状と目標を記載。</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95" name="Rectangle 91">
              <a:extLst>
                <a:ext uri="{FF2B5EF4-FFF2-40B4-BE49-F238E27FC236}">
                  <a16:creationId xmlns:a16="http://schemas.microsoft.com/office/drawing/2014/main" id="{1A906CB7-D5E6-1A83-50E8-62396E38A101}"/>
                </a:ext>
              </a:extLst>
            </p:cNvPr>
            <p:cNvSpPr>
              <a:spLocks noChangeArrowheads="1"/>
            </p:cNvSpPr>
            <p:nvPr/>
          </p:nvSpPr>
          <p:spPr bwMode="auto">
            <a:xfrm>
              <a:off x="3041" y="3577"/>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6" name="Rectangle 92">
              <a:extLst>
                <a:ext uri="{FF2B5EF4-FFF2-40B4-BE49-F238E27FC236}">
                  <a16:creationId xmlns:a16="http://schemas.microsoft.com/office/drawing/2014/main" id="{2A7A2156-E1F3-8F25-63C3-905E9F5C4925}"/>
                </a:ext>
              </a:extLst>
            </p:cNvPr>
            <p:cNvSpPr>
              <a:spLocks noChangeArrowheads="1"/>
            </p:cNvSpPr>
            <p:nvPr/>
          </p:nvSpPr>
          <p:spPr bwMode="auto">
            <a:xfrm>
              <a:off x="391" y="3686"/>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7" name="Rectangle 93">
              <a:extLst>
                <a:ext uri="{FF2B5EF4-FFF2-40B4-BE49-F238E27FC236}">
                  <a16:creationId xmlns:a16="http://schemas.microsoft.com/office/drawing/2014/main" id="{74018479-301F-B429-B587-08DFED5726AC}"/>
                </a:ext>
              </a:extLst>
            </p:cNvPr>
            <p:cNvSpPr>
              <a:spLocks noChangeArrowheads="1"/>
            </p:cNvSpPr>
            <p:nvPr/>
          </p:nvSpPr>
          <p:spPr bwMode="auto">
            <a:xfrm>
              <a:off x="476" y="3686"/>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8" name="Rectangle 94">
              <a:extLst>
                <a:ext uri="{FF2B5EF4-FFF2-40B4-BE49-F238E27FC236}">
                  <a16:creationId xmlns:a16="http://schemas.microsoft.com/office/drawing/2014/main" id="{22EDEC57-99C5-5BCC-414E-143036743A2F}"/>
                </a:ext>
              </a:extLst>
            </p:cNvPr>
            <p:cNvSpPr>
              <a:spLocks noChangeArrowheads="1"/>
            </p:cNvSpPr>
            <p:nvPr/>
          </p:nvSpPr>
          <p:spPr bwMode="auto">
            <a:xfrm>
              <a:off x="518" y="3686"/>
              <a:ext cx="26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en-US" sz="1000" dirty="0">
                  <a:solidFill>
                    <a:srgbClr val="000000"/>
                  </a:solidFill>
                  <a:latin typeface="ＭＳ ゴシック" panose="020B0609070205080204" pitchFamily="49" charset="-128"/>
                  <a:ea typeface="ＭＳ ゴシック" panose="020B0609070205080204" pitchFamily="49" charset="-128"/>
                </a:rPr>
                <a:t>地域計画</a:t>
              </a:r>
              <a:r>
                <a:rPr kumimoji="0" lang="en-US" altLang="ja-JP" sz="800" dirty="0">
                  <a:solidFill>
                    <a:srgbClr val="000000"/>
                  </a:solidFill>
                  <a:latin typeface="ＭＳ ゴシック" panose="020B0609070205080204" pitchFamily="49" charset="-128"/>
                  <a:ea typeface="ＭＳ ゴシック" panose="020B0609070205080204" pitchFamily="49" charset="-128"/>
                </a:rPr>
                <a:t>(</a:t>
              </a:r>
              <a:r>
                <a:rPr kumimoji="0" lang="ja-JP"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人・農地プラン</a:t>
              </a:r>
              <a:r>
                <a:rPr kumimoji="0" lang="en-US" altLang="ja-JP" sz="8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a:t>
              </a:r>
              <a:r>
                <a:rPr kumimoji="0" lang="ja-JP" altLang="ja-JP"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rPr>
                <a:t>」等を基に農地集積の現状と目標を記載。</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99" name="Rectangle 95">
              <a:extLst>
                <a:ext uri="{FF2B5EF4-FFF2-40B4-BE49-F238E27FC236}">
                  <a16:creationId xmlns:a16="http://schemas.microsoft.com/office/drawing/2014/main" id="{1D8ECCB2-8589-D4A7-4E9F-3B4BDB2AE0EF}"/>
                </a:ext>
              </a:extLst>
            </p:cNvPr>
            <p:cNvSpPr>
              <a:spLocks noChangeArrowheads="1"/>
            </p:cNvSpPr>
            <p:nvPr/>
          </p:nvSpPr>
          <p:spPr bwMode="auto">
            <a:xfrm>
              <a:off x="2956" y="3686"/>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0" name="Freeform 96">
              <a:extLst>
                <a:ext uri="{FF2B5EF4-FFF2-40B4-BE49-F238E27FC236}">
                  <a16:creationId xmlns:a16="http://schemas.microsoft.com/office/drawing/2014/main" id="{DBF15780-2D0D-FF58-93D5-2F81A4DA886D}"/>
                </a:ext>
              </a:extLst>
            </p:cNvPr>
            <p:cNvSpPr>
              <a:spLocks noEditPoints="1"/>
            </p:cNvSpPr>
            <p:nvPr/>
          </p:nvSpPr>
          <p:spPr bwMode="auto">
            <a:xfrm>
              <a:off x="270" y="4900"/>
              <a:ext cx="3726" cy="1115"/>
            </a:xfrm>
            <a:custGeom>
              <a:avLst/>
              <a:gdLst>
                <a:gd name="T0" fmla="*/ 3559 w 3726"/>
                <a:gd name="T1" fmla="*/ 9 h 1115"/>
                <a:gd name="T2" fmla="*/ 3468 w 3726"/>
                <a:gd name="T3" fmla="*/ 0 h 1115"/>
                <a:gd name="T4" fmla="*/ 3277 w 3726"/>
                <a:gd name="T5" fmla="*/ 9 h 1115"/>
                <a:gd name="T6" fmla="*/ 3114 w 3726"/>
                <a:gd name="T7" fmla="*/ 0 h 1115"/>
                <a:gd name="T8" fmla="*/ 3023 w 3726"/>
                <a:gd name="T9" fmla="*/ 9 h 1115"/>
                <a:gd name="T10" fmla="*/ 2796 w 3726"/>
                <a:gd name="T11" fmla="*/ 9 h 1115"/>
                <a:gd name="T12" fmla="*/ 2705 w 3726"/>
                <a:gd name="T13" fmla="*/ 0 h 1115"/>
                <a:gd name="T14" fmla="*/ 2514 w 3726"/>
                <a:gd name="T15" fmla="*/ 9 h 1115"/>
                <a:gd name="T16" fmla="*/ 2351 w 3726"/>
                <a:gd name="T17" fmla="*/ 0 h 1115"/>
                <a:gd name="T18" fmla="*/ 2260 w 3726"/>
                <a:gd name="T19" fmla="*/ 9 h 1115"/>
                <a:gd name="T20" fmla="*/ 2033 w 3726"/>
                <a:gd name="T21" fmla="*/ 9 h 1115"/>
                <a:gd name="T22" fmla="*/ 1942 w 3726"/>
                <a:gd name="T23" fmla="*/ 0 h 1115"/>
                <a:gd name="T24" fmla="*/ 1751 w 3726"/>
                <a:gd name="T25" fmla="*/ 9 h 1115"/>
                <a:gd name="T26" fmla="*/ 1588 w 3726"/>
                <a:gd name="T27" fmla="*/ 0 h 1115"/>
                <a:gd name="T28" fmla="*/ 1497 w 3726"/>
                <a:gd name="T29" fmla="*/ 9 h 1115"/>
                <a:gd name="T30" fmla="*/ 1270 w 3726"/>
                <a:gd name="T31" fmla="*/ 9 h 1115"/>
                <a:gd name="T32" fmla="*/ 1179 w 3726"/>
                <a:gd name="T33" fmla="*/ 0 h 1115"/>
                <a:gd name="T34" fmla="*/ 989 w 3726"/>
                <a:gd name="T35" fmla="*/ 9 h 1115"/>
                <a:gd name="T36" fmla="*/ 825 w 3726"/>
                <a:gd name="T37" fmla="*/ 0 h 1115"/>
                <a:gd name="T38" fmla="*/ 734 w 3726"/>
                <a:gd name="T39" fmla="*/ 9 h 1115"/>
                <a:gd name="T40" fmla="*/ 507 w 3726"/>
                <a:gd name="T41" fmla="*/ 9 h 1115"/>
                <a:gd name="T42" fmla="*/ 416 w 3726"/>
                <a:gd name="T43" fmla="*/ 0 h 1115"/>
                <a:gd name="T44" fmla="*/ 226 w 3726"/>
                <a:gd name="T45" fmla="*/ 9 h 1115"/>
                <a:gd name="T46" fmla="*/ 62 w 3726"/>
                <a:gd name="T47" fmla="*/ 0 h 1115"/>
                <a:gd name="T48" fmla="*/ 9 w 3726"/>
                <a:gd name="T49" fmla="*/ 74 h 1115"/>
                <a:gd name="T50" fmla="*/ 0 w 3726"/>
                <a:gd name="T51" fmla="*/ 165 h 1115"/>
                <a:gd name="T52" fmla="*/ 9 w 3726"/>
                <a:gd name="T53" fmla="*/ 355 h 1115"/>
                <a:gd name="T54" fmla="*/ 0 w 3726"/>
                <a:gd name="T55" fmla="*/ 519 h 1115"/>
                <a:gd name="T56" fmla="*/ 9 w 3726"/>
                <a:gd name="T57" fmla="*/ 610 h 1115"/>
                <a:gd name="T58" fmla="*/ 9 w 3726"/>
                <a:gd name="T59" fmla="*/ 837 h 1115"/>
                <a:gd name="T60" fmla="*/ 0 w 3726"/>
                <a:gd name="T61" fmla="*/ 928 h 1115"/>
                <a:gd name="T62" fmla="*/ 12 w 3726"/>
                <a:gd name="T63" fmla="*/ 1106 h 1115"/>
                <a:gd name="T64" fmla="*/ 176 w 3726"/>
                <a:gd name="T65" fmla="*/ 1115 h 1115"/>
                <a:gd name="T66" fmla="*/ 266 w 3726"/>
                <a:gd name="T67" fmla="*/ 1106 h 1115"/>
                <a:gd name="T68" fmla="*/ 494 w 3726"/>
                <a:gd name="T69" fmla="*/ 1106 h 1115"/>
                <a:gd name="T70" fmla="*/ 584 w 3726"/>
                <a:gd name="T71" fmla="*/ 1115 h 1115"/>
                <a:gd name="T72" fmla="*/ 775 w 3726"/>
                <a:gd name="T73" fmla="*/ 1106 h 1115"/>
                <a:gd name="T74" fmla="*/ 939 w 3726"/>
                <a:gd name="T75" fmla="*/ 1115 h 1115"/>
                <a:gd name="T76" fmla="*/ 1029 w 3726"/>
                <a:gd name="T77" fmla="*/ 1106 h 1115"/>
                <a:gd name="T78" fmla="*/ 1256 w 3726"/>
                <a:gd name="T79" fmla="*/ 1106 h 1115"/>
                <a:gd name="T80" fmla="*/ 1347 w 3726"/>
                <a:gd name="T81" fmla="*/ 1115 h 1115"/>
                <a:gd name="T82" fmla="*/ 1538 w 3726"/>
                <a:gd name="T83" fmla="*/ 1106 h 1115"/>
                <a:gd name="T84" fmla="*/ 1701 w 3726"/>
                <a:gd name="T85" fmla="*/ 1115 h 1115"/>
                <a:gd name="T86" fmla="*/ 1792 w 3726"/>
                <a:gd name="T87" fmla="*/ 1106 h 1115"/>
                <a:gd name="T88" fmla="*/ 2019 w 3726"/>
                <a:gd name="T89" fmla="*/ 1106 h 1115"/>
                <a:gd name="T90" fmla="*/ 2110 w 3726"/>
                <a:gd name="T91" fmla="*/ 1115 h 1115"/>
                <a:gd name="T92" fmla="*/ 2301 w 3726"/>
                <a:gd name="T93" fmla="*/ 1106 h 1115"/>
                <a:gd name="T94" fmla="*/ 2464 w 3726"/>
                <a:gd name="T95" fmla="*/ 1115 h 1115"/>
                <a:gd name="T96" fmla="*/ 2555 w 3726"/>
                <a:gd name="T97" fmla="*/ 1106 h 1115"/>
                <a:gd name="T98" fmla="*/ 2782 w 3726"/>
                <a:gd name="T99" fmla="*/ 1106 h 1115"/>
                <a:gd name="T100" fmla="*/ 2873 w 3726"/>
                <a:gd name="T101" fmla="*/ 1115 h 1115"/>
                <a:gd name="T102" fmla="*/ 3064 w 3726"/>
                <a:gd name="T103" fmla="*/ 1106 h 1115"/>
                <a:gd name="T104" fmla="*/ 3227 w 3726"/>
                <a:gd name="T105" fmla="*/ 1115 h 1115"/>
                <a:gd name="T106" fmla="*/ 3318 w 3726"/>
                <a:gd name="T107" fmla="*/ 1106 h 1115"/>
                <a:gd name="T108" fmla="*/ 3545 w 3726"/>
                <a:gd name="T109" fmla="*/ 1106 h 1115"/>
                <a:gd name="T110" fmla="*/ 3636 w 3726"/>
                <a:gd name="T111" fmla="*/ 1115 h 1115"/>
                <a:gd name="T112" fmla="*/ 3726 w 3726"/>
                <a:gd name="T113" fmla="*/ 1033 h 1115"/>
                <a:gd name="T114" fmla="*/ 3718 w 3726"/>
                <a:gd name="T115" fmla="*/ 943 h 1115"/>
                <a:gd name="T116" fmla="*/ 3718 w 3726"/>
                <a:gd name="T117" fmla="*/ 715 h 1115"/>
                <a:gd name="T118" fmla="*/ 3726 w 3726"/>
                <a:gd name="T119" fmla="*/ 625 h 1115"/>
                <a:gd name="T120" fmla="*/ 3718 w 3726"/>
                <a:gd name="T121" fmla="*/ 434 h 1115"/>
                <a:gd name="T122" fmla="*/ 3726 w 3726"/>
                <a:gd name="T123" fmla="*/ 271 h 1115"/>
                <a:gd name="T124" fmla="*/ 3718 w 3726"/>
                <a:gd name="T125" fmla="*/ 18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26" h="1115">
                  <a:moveTo>
                    <a:pt x="3722" y="9"/>
                  </a:moveTo>
                  <a:lnTo>
                    <a:pt x="3686" y="9"/>
                  </a:lnTo>
                  <a:lnTo>
                    <a:pt x="3686" y="0"/>
                  </a:lnTo>
                  <a:lnTo>
                    <a:pt x="3722" y="0"/>
                  </a:lnTo>
                  <a:lnTo>
                    <a:pt x="3722" y="9"/>
                  </a:lnTo>
                  <a:close/>
                  <a:moveTo>
                    <a:pt x="3658" y="9"/>
                  </a:moveTo>
                  <a:lnTo>
                    <a:pt x="3622" y="9"/>
                  </a:lnTo>
                  <a:lnTo>
                    <a:pt x="3622" y="0"/>
                  </a:lnTo>
                  <a:lnTo>
                    <a:pt x="3658" y="0"/>
                  </a:lnTo>
                  <a:lnTo>
                    <a:pt x="3658" y="9"/>
                  </a:lnTo>
                  <a:close/>
                  <a:moveTo>
                    <a:pt x="3595" y="9"/>
                  </a:moveTo>
                  <a:lnTo>
                    <a:pt x="3559" y="9"/>
                  </a:lnTo>
                  <a:lnTo>
                    <a:pt x="3559" y="0"/>
                  </a:lnTo>
                  <a:lnTo>
                    <a:pt x="3595" y="0"/>
                  </a:lnTo>
                  <a:lnTo>
                    <a:pt x="3595" y="9"/>
                  </a:lnTo>
                  <a:close/>
                  <a:moveTo>
                    <a:pt x="3531" y="9"/>
                  </a:moveTo>
                  <a:lnTo>
                    <a:pt x="3495" y="9"/>
                  </a:lnTo>
                  <a:lnTo>
                    <a:pt x="3495" y="0"/>
                  </a:lnTo>
                  <a:lnTo>
                    <a:pt x="3531" y="0"/>
                  </a:lnTo>
                  <a:lnTo>
                    <a:pt x="3531" y="9"/>
                  </a:lnTo>
                  <a:close/>
                  <a:moveTo>
                    <a:pt x="3468" y="9"/>
                  </a:moveTo>
                  <a:lnTo>
                    <a:pt x="3431" y="9"/>
                  </a:lnTo>
                  <a:lnTo>
                    <a:pt x="3431" y="0"/>
                  </a:lnTo>
                  <a:lnTo>
                    <a:pt x="3468" y="0"/>
                  </a:lnTo>
                  <a:lnTo>
                    <a:pt x="3468" y="9"/>
                  </a:lnTo>
                  <a:close/>
                  <a:moveTo>
                    <a:pt x="3404" y="9"/>
                  </a:moveTo>
                  <a:lnTo>
                    <a:pt x="3368" y="9"/>
                  </a:lnTo>
                  <a:lnTo>
                    <a:pt x="3368" y="0"/>
                  </a:lnTo>
                  <a:lnTo>
                    <a:pt x="3404" y="0"/>
                  </a:lnTo>
                  <a:lnTo>
                    <a:pt x="3404" y="9"/>
                  </a:lnTo>
                  <a:close/>
                  <a:moveTo>
                    <a:pt x="3341" y="9"/>
                  </a:moveTo>
                  <a:lnTo>
                    <a:pt x="3304" y="9"/>
                  </a:lnTo>
                  <a:lnTo>
                    <a:pt x="3304" y="0"/>
                  </a:lnTo>
                  <a:lnTo>
                    <a:pt x="3341" y="0"/>
                  </a:lnTo>
                  <a:lnTo>
                    <a:pt x="3341" y="9"/>
                  </a:lnTo>
                  <a:close/>
                  <a:moveTo>
                    <a:pt x="3277" y="9"/>
                  </a:moveTo>
                  <a:lnTo>
                    <a:pt x="3241" y="9"/>
                  </a:lnTo>
                  <a:lnTo>
                    <a:pt x="3241" y="0"/>
                  </a:lnTo>
                  <a:lnTo>
                    <a:pt x="3277" y="0"/>
                  </a:lnTo>
                  <a:lnTo>
                    <a:pt x="3277" y="9"/>
                  </a:lnTo>
                  <a:close/>
                  <a:moveTo>
                    <a:pt x="3213" y="9"/>
                  </a:moveTo>
                  <a:lnTo>
                    <a:pt x="3177" y="9"/>
                  </a:lnTo>
                  <a:lnTo>
                    <a:pt x="3177" y="0"/>
                  </a:lnTo>
                  <a:lnTo>
                    <a:pt x="3213" y="0"/>
                  </a:lnTo>
                  <a:lnTo>
                    <a:pt x="3213" y="9"/>
                  </a:lnTo>
                  <a:close/>
                  <a:moveTo>
                    <a:pt x="3150" y="9"/>
                  </a:moveTo>
                  <a:lnTo>
                    <a:pt x="3114" y="9"/>
                  </a:lnTo>
                  <a:lnTo>
                    <a:pt x="3114" y="0"/>
                  </a:lnTo>
                  <a:lnTo>
                    <a:pt x="3150" y="0"/>
                  </a:lnTo>
                  <a:lnTo>
                    <a:pt x="3150" y="9"/>
                  </a:lnTo>
                  <a:close/>
                  <a:moveTo>
                    <a:pt x="3086" y="9"/>
                  </a:moveTo>
                  <a:lnTo>
                    <a:pt x="3050" y="9"/>
                  </a:lnTo>
                  <a:lnTo>
                    <a:pt x="3050" y="0"/>
                  </a:lnTo>
                  <a:lnTo>
                    <a:pt x="3086" y="0"/>
                  </a:lnTo>
                  <a:lnTo>
                    <a:pt x="3086" y="9"/>
                  </a:lnTo>
                  <a:close/>
                  <a:moveTo>
                    <a:pt x="3023" y="9"/>
                  </a:moveTo>
                  <a:lnTo>
                    <a:pt x="2986" y="9"/>
                  </a:lnTo>
                  <a:lnTo>
                    <a:pt x="2986" y="0"/>
                  </a:lnTo>
                  <a:lnTo>
                    <a:pt x="3023" y="0"/>
                  </a:lnTo>
                  <a:lnTo>
                    <a:pt x="3023" y="9"/>
                  </a:lnTo>
                  <a:close/>
                  <a:moveTo>
                    <a:pt x="2959" y="9"/>
                  </a:moveTo>
                  <a:lnTo>
                    <a:pt x="2923" y="9"/>
                  </a:lnTo>
                  <a:lnTo>
                    <a:pt x="2923" y="0"/>
                  </a:lnTo>
                  <a:lnTo>
                    <a:pt x="2959" y="0"/>
                  </a:lnTo>
                  <a:lnTo>
                    <a:pt x="2959" y="9"/>
                  </a:lnTo>
                  <a:close/>
                  <a:moveTo>
                    <a:pt x="2896" y="9"/>
                  </a:moveTo>
                  <a:lnTo>
                    <a:pt x="2859" y="9"/>
                  </a:lnTo>
                  <a:lnTo>
                    <a:pt x="2859" y="0"/>
                  </a:lnTo>
                  <a:lnTo>
                    <a:pt x="2896" y="0"/>
                  </a:lnTo>
                  <a:lnTo>
                    <a:pt x="2896" y="9"/>
                  </a:lnTo>
                  <a:close/>
                  <a:moveTo>
                    <a:pt x="2832" y="9"/>
                  </a:moveTo>
                  <a:lnTo>
                    <a:pt x="2796" y="9"/>
                  </a:lnTo>
                  <a:lnTo>
                    <a:pt x="2796" y="0"/>
                  </a:lnTo>
                  <a:lnTo>
                    <a:pt x="2832" y="0"/>
                  </a:lnTo>
                  <a:lnTo>
                    <a:pt x="2832" y="9"/>
                  </a:lnTo>
                  <a:close/>
                  <a:moveTo>
                    <a:pt x="2768" y="9"/>
                  </a:moveTo>
                  <a:lnTo>
                    <a:pt x="2732" y="9"/>
                  </a:lnTo>
                  <a:lnTo>
                    <a:pt x="2732" y="0"/>
                  </a:lnTo>
                  <a:lnTo>
                    <a:pt x="2768" y="0"/>
                  </a:lnTo>
                  <a:lnTo>
                    <a:pt x="2768" y="9"/>
                  </a:lnTo>
                  <a:close/>
                  <a:moveTo>
                    <a:pt x="2705" y="9"/>
                  </a:moveTo>
                  <a:lnTo>
                    <a:pt x="2669" y="9"/>
                  </a:lnTo>
                  <a:lnTo>
                    <a:pt x="2669" y="0"/>
                  </a:lnTo>
                  <a:lnTo>
                    <a:pt x="2705" y="0"/>
                  </a:lnTo>
                  <a:lnTo>
                    <a:pt x="2705" y="9"/>
                  </a:lnTo>
                  <a:close/>
                  <a:moveTo>
                    <a:pt x="2641" y="9"/>
                  </a:moveTo>
                  <a:lnTo>
                    <a:pt x="2605" y="9"/>
                  </a:lnTo>
                  <a:lnTo>
                    <a:pt x="2605" y="0"/>
                  </a:lnTo>
                  <a:lnTo>
                    <a:pt x="2641" y="0"/>
                  </a:lnTo>
                  <a:lnTo>
                    <a:pt x="2641" y="9"/>
                  </a:lnTo>
                  <a:close/>
                  <a:moveTo>
                    <a:pt x="2578" y="9"/>
                  </a:moveTo>
                  <a:lnTo>
                    <a:pt x="2541" y="9"/>
                  </a:lnTo>
                  <a:lnTo>
                    <a:pt x="2541" y="0"/>
                  </a:lnTo>
                  <a:lnTo>
                    <a:pt x="2578" y="0"/>
                  </a:lnTo>
                  <a:lnTo>
                    <a:pt x="2578" y="9"/>
                  </a:lnTo>
                  <a:close/>
                  <a:moveTo>
                    <a:pt x="2514" y="9"/>
                  </a:moveTo>
                  <a:lnTo>
                    <a:pt x="2478" y="9"/>
                  </a:lnTo>
                  <a:lnTo>
                    <a:pt x="2478" y="0"/>
                  </a:lnTo>
                  <a:lnTo>
                    <a:pt x="2514" y="0"/>
                  </a:lnTo>
                  <a:lnTo>
                    <a:pt x="2514" y="9"/>
                  </a:lnTo>
                  <a:close/>
                  <a:moveTo>
                    <a:pt x="2451" y="9"/>
                  </a:moveTo>
                  <a:lnTo>
                    <a:pt x="2414" y="9"/>
                  </a:lnTo>
                  <a:lnTo>
                    <a:pt x="2414" y="0"/>
                  </a:lnTo>
                  <a:lnTo>
                    <a:pt x="2451" y="0"/>
                  </a:lnTo>
                  <a:lnTo>
                    <a:pt x="2451" y="9"/>
                  </a:lnTo>
                  <a:close/>
                  <a:moveTo>
                    <a:pt x="2387" y="9"/>
                  </a:moveTo>
                  <a:lnTo>
                    <a:pt x="2351" y="9"/>
                  </a:lnTo>
                  <a:lnTo>
                    <a:pt x="2351" y="0"/>
                  </a:lnTo>
                  <a:lnTo>
                    <a:pt x="2387" y="0"/>
                  </a:lnTo>
                  <a:lnTo>
                    <a:pt x="2387" y="9"/>
                  </a:lnTo>
                  <a:close/>
                  <a:moveTo>
                    <a:pt x="2323" y="9"/>
                  </a:moveTo>
                  <a:lnTo>
                    <a:pt x="2287" y="9"/>
                  </a:lnTo>
                  <a:lnTo>
                    <a:pt x="2287" y="0"/>
                  </a:lnTo>
                  <a:lnTo>
                    <a:pt x="2323" y="0"/>
                  </a:lnTo>
                  <a:lnTo>
                    <a:pt x="2323" y="9"/>
                  </a:lnTo>
                  <a:close/>
                  <a:moveTo>
                    <a:pt x="2260" y="9"/>
                  </a:moveTo>
                  <a:lnTo>
                    <a:pt x="2224" y="9"/>
                  </a:lnTo>
                  <a:lnTo>
                    <a:pt x="2224" y="0"/>
                  </a:lnTo>
                  <a:lnTo>
                    <a:pt x="2260" y="0"/>
                  </a:lnTo>
                  <a:lnTo>
                    <a:pt x="2260" y="9"/>
                  </a:lnTo>
                  <a:close/>
                  <a:moveTo>
                    <a:pt x="2196" y="9"/>
                  </a:moveTo>
                  <a:lnTo>
                    <a:pt x="2160" y="9"/>
                  </a:lnTo>
                  <a:lnTo>
                    <a:pt x="2160" y="0"/>
                  </a:lnTo>
                  <a:lnTo>
                    <a:pt x="2196" y="0"/>
                  </a:lnTo>
                  <a:lnTo>
                    <a:pt x="2196" y="9"/>
                  </a:lnTo>
                  <a:close/>
                  <a:moveTo>
                    <a:pt x="2133" y="9"/>
                  </a:moveTo>
                  <a:lnTo>
                    <a:pt x="2096" y="9"/>
                  </a:lnTo>
                  <a:lnTo>
                    <a:pt x="2096" y="0"/>
                  </a:lnTo>
                  <a:lnTo>
                    <a:pt x="2133" y="0"/>
                  </a:lnTo>
                  <a:lnTo>
                    <a:pt x="2133" y="9"/>
                  </a:lnTo>
                  <a:close/>
                  <a:moveTo>
                    <a:pt x="2069" y="9"/>
                  </a:moveTo>
                  <a:lnTo>
                    <a:pt x="2033" y="9"/>
                  </a:lnTo>
                  <a:lnTo>
                    <a:pt x="2033" y="0"/>
                  </a:lnTo>
                  <a:lnTo>
                    <a:pt x="2069" y="0"/>
                  </a:lnTo>
                  <a:lnTo>
                    <a:pt x="2069" y="9"/>
                  </a:lnTo>
                  <a:close/>
                  <a:moveTo>
                    <a:pt x="2006" y="9"/>
                  </a:moveTo>
                  <a:lnTo>
                    <a:pt x="1969" y="9"/>
                  </a:lnTo>
                  <a:lnTo>
                    <a:pt x="1969" y="0"/>
                  </a:lnTo>
                  <a:lnTo>
                    <a:pt x="2006" y="0"/>
                  </a:lnTo>
                  <a:lnTo>
                    <a:pt x="2006" y="9"/>
                  </a:lnTo>
                  <a:close/>
                  <a:moveTo>
                    <a:pt x="1942" y="9"/>
                  </a:moveTo>
                  <a:lnTo>
                    <a:pt x="1906" y="9"/>
                  </a:lnTo>
                  <a:lnTo>
                    <a:pt x="1906" y="0"/>
                  </a:lnTo>
                  <a:lnTo>
                    <a:pt x="1942" y="0"/>
                  </a:lnTo>
                  <a:lnTo>
                    <a:pt x="1942" y="9"/>
                  </a:lnTo>
                  <a:close/>
                  <a:moveTo>
                    <a:pt x="1878" y="9"/>
                  </a:moveTo>
                  <a:lnTo>
                    <a:pt x="1842" y="9"/>
                  </a:lnTo>
                  <a:lnTo>
                    <a:pt x="1842" y="0"/>
                  </a:lnTo>
                  <a:lnTo>
                    <a:pt x="1878" y="0"/>
                  </a:lnTo>
                  <a:lnTo>
                    <a:pt x="1878" y="9"/>
                  </a:lnTo>
                  <a:close/>
                  <a:moveTo>
                    <a:pt x="1815" y="9"/>
                  </a:moveTo>
                  <a:lnTo>
                    <a:pt x="1779" y="9"/>
                  </a:lnTo>
                  <a:lnTo>
                    <a:pt x="1779" y="0"/>
                  </a:lnTo>
                  <a:lnTo>
                    <a:pt x="1815" y="0"/>
                  </a:lnTo>
                  <a:lnTo>
                    <a:pt x="1815" y="9"/>
                  </a:lnTo>
                  <a:close/>
                  <a:moveTo>
                    <a:pt x="1751" y="9"/>
                  </a:moveTo>
                  <a:lnTo>
                    <a:pt x="1715" y="9"/>
                  </a:lnTo>
                  <a:lnTo>
                    <a:pt x="1715" y="0"/>
                  </a:lnTo>
                  <a:lnTo>
                    <a:pt x="1751" y="0"/>
                  </a:lnTo>
                  <a:lnTo>
                    <a:pt x="1751" y="9"/>
                  </a:lnTo>
                  <a:close/>
                  <a:moveTo>
                    <a:pt x="1688" y="9"/>
                  </a:moveTo>
                  <a:lnTo>
                    <a:pt x="1651" y="9"/>
                  </a:lnTo>
                  <a:lnTo>
                    <a:pt x="1651" y="0"/>
                  </a:lnTo>
                  <a:lnTo>
                    <a:pt x="1688" y="0"/>
                  </a:lnTo>
                  <a:lnTo>
                    <a:pt x="1688" y="9"/>
                  </a:lnTo>
                  <a:close/>
                  <a:moveTo>
                    <a:pt x="1624" y="9"/>
                  </a:moveTo>
                  <a:lnTo>
                    <a:pt x="1588" y="9"/>
                  </a:lnTo>
                  <a:lnTo>
                    <a:pt x="1588" y="0"/>
                  </a:lnTo>
                  <a:lnTo>
                    <a:pt x="1624" y="0"/>
                  </a:lnTo>
                  <a:lnTo>
                    <a:pt x="1624" y="9"/>
                  </a:lnTo>
                  <a:close/>
                  <a:moveTo>
                    <a:pt x="1561" y="9"/>
                  </a:moveTo>
                  <a:lnTo>
                    <a:pt x="1524" y="9"/>
                  </a:lnTo>
                  <a:lnTo>
                    <a:pt x="1524" y="0"/>
                  </a:lnTo>
                  <a:lnTo>
                    <a:pt x="1561" y="0"/>
                  </a:lnTo>
                  <a:lnTo>
                    <a:pt x="1561" y="9"/>
                  </a:lnTo>
                  <a:close/>
                  <a:moveTo>
                    <a:pt x="1497" y="9"/>
                  </a:moveTo>
                  <a:lnTo>
                    <a:pt x="1461" y="9"/>
                  </a:lnTo>
                  <a:lnTo>
                    <a:pt x="1461" y="0"/>
                  </a:lnTo>
                  <a:lnTo>
                    <a:pt x="1497" y="0"/>
                  </a:lnTo>
                  <a:lnTo>
                    <a:pt x="1497" y="9"/>
                  </a:lnTo>
                  <a:close/>
                  <a:moveTo>
                    <a:pt x="1434" y="9"/>
                  </a:moveTo>
                  <a:lnTo>
                    <a:pt x="1397" y="9"/>
                  </a:lnTo>
                  <a:lnTo>
                    <a:pt x="1397" y="0"/>
                  </a:lnTo>
                  <a:lnTo>
                    <a:pt x="1434" y="0"/>
                  </a:lnTo>
                  <a:lnTo>
                    <a:pt x="1434" y="9"/>
                  </a:lnTo>
                  <a:close/>
                  <a:moveTo>
                    <a:pt x="1370" y="9"/>
                  </a:moveTo>
                  <a:lnTo>
                    <a:pt x="1334" y="9"/>
                  </a:lnTo>
                  <a:lnTo>
                    <a:pt x="1334" y="0"/>
                  </a:lnTo>
                  <a:lnTo>
                    <a:pt x="1370" y="0"/>
                  </a:lnTo>
                  <a:lnTo>
                    <a:pt x="1370" y="9"/>
                  </a:lnTo>
                  <a:close/>
                  <a:moveTo>
                    <a:pt x="1306" y="9"/>
                  </a:moveTo>
                  <a:lnTo>
                    <a:pt x="1270" y="9"/>
                  </a:lnTo>
                  <a:lnTo>
                    <a:pt x="1270" y="0"/>
                  </a:lnTo>
                  <a:lnTo>
                    <a:pt x="1306" y="0"/>
                  </a:lnTo>
                  <a:lnTo>
                    <a:pt x="1306" y="9"/>
                  </a:lnTo>
                  <a:close/>
                  <a:moveTo>
                    <a:pt x="1243" y="9"/>
                  </a:moveTo>
                  <a:lnTo>
                    <a:pt x="1206" y="9"/>
                  </a:lnTo>
                  <a:lnTo>
                    <a:pt x="1206" y="0"/>
                  </a:lnTo>
                  <a:lnTo>
                    <a:pt x="1243" y="0"/>
                  </a:lnTo>
                  <a:lnTo>
                    <a:pt x="1243" y="9"/>
                  </a:lnTo>
                  <a:close/>
                  <a:moveTo>
                    <a:pt x="1179" y="9"/>
                  </a:moveTo>
                  <a:lnTo>
                    <a:pt x="1143" y="9"/>
                  </a:lnTo>
                  <a:lnTo>
                    <a:pt x="1143" y="0"/>
                  </a:lnTo>
                  <a:lnTo>
                    <a:pt x="1179" y="0"/>
                  </a:lnTo>
                  <a:lnTo>
                    <a:pt x="1179" y="9"/>
                  </a:lnTo>
                  <a:close/>
                  <a:moveTo>
                    <a:pt x="1116" y="9"/>
                  </a:moveTo>
                  <a:lnTo>
                    <a:pt x="1079" y="9"/>
                  </a:lnTo>
                  <a:lnTo>
                    <a:pt x="1079" y="0"/>
                  </a:lnTo>
                  <a:lnTo>
                    <a:pt x="1116" y="0"/>
                  </a:lnTo>
                  <a:lnTo>
                    <a:pt x="1116" y="9"/>
                  </a:lnTo>
                  <a:close/>
                  <a:moveTo>
                    <a:pt x="1052" y="9"/>
                  </a:moveTo>
                  <a:lnTo>
                    <a:pt x="1016" y="9"/>
                  </a:lnTo>
                  <a:lnTo>
                    <a:pt x="1016" y="0"/>
                  </a:lnTo>
                  <a:lnTo>
                    <a:pt x="1052" y="0"/>
                  </a:lnTo>
                  <a:lnTo>
                    <a:pt x="1052" y="9"/>
                  </a:lnTo>
                  <a:close/>
                  <a:moveTo>
                    <a:pt x="989" y="9"/>
                  </a:moveTo>
                  <a:lnTo>
                    <a:pt x="952" y="9"/>
                  </a:lnTo>
                  <a:lnTo>
                    <a:pt x="952" y="0"/>
                  </a:lnTo>
                  <a:lnTo>
                    <a:pt x="989" y="0"/>
                  </a:lnTo>
                  <a:lnTo>
                    <a:pt x="989" y="9"/>
                  </a:lnTo>
                  <a:close/>
                  <a:moveTo>
                    <a:pt x="925" y="9"/>
                  </a:moveTo>
                  <a:lnTo>
                    <a:pt x="889" y="9"/>
                  </a:lnTo>
                  <a:lnTo>
                    <a:pt x="889" y="0"/>
                  </a:lnTo>
                  <a:lnTo>
                    <a:pt x="925" y="0"/>
                  </a:lnTo>
                  <a:lnTo>
                    <a:pt x="925" y="9"/>
                  </a:lnTo>
                  <a:close/>
                  <a:moveTo>
                    <a:pt x="861" y="9"/>
                  </a:moveTo>
                  <a:lnTo>
                    <a:pt x="825" y="9"/>
                  </a:lnTo>
                  <a:lnTo>
                    <a:pt x="825" y="0"/>
                  </a:lnTo>
                  <a:lnTo>
                    <a:pt x="861" y="0"/>
                  </a:lnTo>
                  <a:lnTo>
                    <a:pt x="861" y="9"/>
                  </a:lnTo>
                  <a:close/>
                  <a:moveTo>
                    <a:pt x="798" y="9"/>
                  </a:moveTo>
                  <a:lnTo>
                    <a:pt x="761" y="9"/>
                  </a:lnTo>
                  <a:lnTo>
                    <a:pt x="761" y="0"/>
                  </a:lnTo>
                  <a:lnTo>
                    <a:pt x="798" y="0"/>
                  </a:lnTo>
                  <a:lnTo>
                    <a:pt x="798" y="9"/>
                  </a:lnTo>
                  <a:close/>
                  <a:moveTo>
                    <a:pt x="734" y="9"/>
                  </a:moveTo>
                  <a:lnTo>
                    <a:pt x="698" y="9"/>
                  </a:lnTo>
                  <a:lnTo>
                    <a:pt x="698" y="0"/>
                  </a:lnTo>
                  <a:lnTo>
                    <a:pt x="734" y="0"/>
                  </a:lnTo>
                  <a:lnTo>
                    <a:pt x="734" y="9"/>
                  </a:lnTo>
                  <a:close/>
                  <a:moveTo>
                    <a:pt x="671" y="9"/>
                  </a:moveTo>
                  <a:lnTo>
                    <a:pt x="634" y="9"/>
                  </a:lnTo>
                  <a:lnTo>
                    <a:pt x="634" y="0"/>
                  </a:lnTo>
                  <a:lnTo>
                    <a:pt x="671" y="0"/>
                  </a:lnTo>
                  <a:lnTo>
                    <a:pt x="671" y="9"/>
                  </a:lnTo>
                  <a:close/>
                  <a:moveTo>
                    <a:pt x="607" y="9"/>
                  </a:moveTo>
                  <a:lnTo>
                    <a:pt x="571" y="9"/>
                  </a:lnTo>
                  <a:lnTo>
                    <a:pt x="571" y="0"/>
                  </a:lnTo>
                  <a:lnTo>
                    <a:pt x="607" y="0"/>
                  </a:lnTo>
                  <a:lnTo>
                    <a:pt x="607" y="9"/>
                  </a:lnTo>
                  <a:close/>
                  <a:moveTo>
                    <a:pt x="544" y="9"/>
                  </a:moveTo>
                  <a:lnTo>
                    <a:pt x="507" y="9"/>
                  </a:lnTo>
                  <a:lnTo>
                    <a:pt x="507" y="0"/>
                  </a:lnTo>
                  <a:lnTo>
                    <a:pt x="544" y="0"/>
                  </a:lnTo>
                  <a:lnTo>
                    <a:pt x="544" y="9"/>
                  </a:lnTo>
                  <a:close/>
                  <a:moveTo>
                    <a:pt x="480" y="9"/>
                  </a:moveTo>
                  <a:lnTo>
                    <a:pt x="444" y="9"/>
                  </a:lnTo>
                  <a:lnTo>
                    <a:pt x="444" y="0"/>
                  </a:lnTo>
                  <a:lnTo>
                    <a:pt x="480" y="0"/>
                  </a:lnTo>
                  <a:lnTo>
                    <a:pt x="480" y="9"/>
                  </a:lnTo>
                  <a:close/>
                  <a:moveTo>
                    <a:pt x="416" y="9"/>
                  </a:moveTo>
                  <a:lnTo>
                    <a:pt x="380" y="9"/>
                  </a:lnTo>
                  <a:lnTo>
                    <a:pt x="380" y="0"/>
                  </a:lnTo>
                  <a:lnTo>
                    <a:pt x="416" y="0"/>
                  </a:lnTo>
                  <a:lnTo>
                    <a:pt x="416" y="9"/>
                  </a:lnTo>
                  <a:close/>
                  <a:moveTo>
                    <a:pt x="353" y="9"/>
                  </a:moveTo>
                  <a:lnTo>
                    <a:pt x="316" y="9"/>
                  </a:lnTo>
                  <a:lnTo>
                    <a:pt x="316" y="0"/>
                  </a:lnTo>
                  <a:lnTo>
                    <a:pt x="353" y="0"/>
                  </a:lnTo>
                  <a:lnTo>
                    <a:pt x="353" y="9"/>
                  </a:lnTo>
                  <a:close/>
                  <a:moveTo>
                    <a:pt x="289" y="9"/>
                  </a:moveTo>
                  <a:lnTo>
                    <a:pt x="253" y="9"/>
                  </a:lnTo>
                  <a:lnTo>
                    <a:pt x="253" y="0"/>
                  </a:lnTo>
                  <a:lnTo>
                    <a:pt x="289" y="0"/>
                  </a:lnTo>
                  <a:lnTo>
                    <a:pt x="289" y="9"/>
                  </a:lnTo>
                  <a:close/>
                  <a:moveTo>
                    <a:pt x="226" y="9"/>
                  </a:moveTo>
                  <a:lnTo>
                    <a:pt x="189" y="9"/>
                  </a:lnTo>
                  <a:lnTo>
                    <a:pt x="189" y="0"/>
                  </a:lnTo>
                  <a:lnTo>
                    <a:pt x="226" y="0"/>
                  </a:lnTo>
                  <a:lnTo>
                    <a:pt x="226" y="9"/>
                  </a:lnTo>
                  <a:close/>
                  <a:moveTo>
                    <a:pt x="162" y="9"/>
                  </a:moveTo>
                  <a:lnTo>
                    <a:pt x="126" y="9"/>
                  </a:lnTo>
                  <a:lnTo>
                    <a:pt x="126" y="0"/>
                  </a:lnTo>
                  <a:lnTo>
                    <a:pt x="162" y="0"/>
                  </a:lnTo>
                  <a:lnTo>
                    <a:pt x="162" y="9"/>
                  </a:lnTo>
                  <a:close/>
                  <a:moveTo>
                    <a:pt x="99" y="9"/>
                  </a:moveTo>
                  <a:lnTo>
                    <a:pt x="62" y="9"/>
                  </a:lnTo>
                  <a:lnTo>
                    <a:pt x="62" y="0"/>
                  </a:lnTo>
                  <a:lnTo>
                    <a:pt x="99" y="0"/>
                  </a:lnTo>
                  <a:lnTo>
                    <a:pt x="99" y="9"/>
                  </a:lnTo>
                  <a:close/>
                  <a:moveTo>
                    <a:pt x="35" y="9"/>
                  </a:moveTo>
                  <a:lnTo>
                    <a:pt x="5" y="9"/>
                  </a:lnTo>
                  <a:lnTo>
                    <a:pt x="9" y="5"/>
                  </a:lnTo>
                  <a:lnTo>
                    <a:pt x="9" y="10"/>
                  </a:lnTo>
                  <a:lnTo>
                    <a:pt x="0" y="10"/>
                  </a:lnTo>
                  <a:lnTo>
                    <a:pt x="0" y="0"/>
                  </a:lnTo>
                  <a:lnTo>
                    <a:pt x="35" y="0"/>
                  </a:lnTo>
                  <a:lnTo>
                    <a:pt x="35" y="9"/>
                  </a:lnTo>
                  <a:close/>
                  <a:moveTo>
                    <a:pt x="9" y="38"/>
                  </a:moveTo>
                  <a:lnTo>
                    <a:pt x="9" y="74"/>
                  </a:lnTo>
                  <a:lnTo>
                    <a:pt x="0" y="74"/>
                  </a:lnTo>
                  <a:lnTo>
                    <a:pt x="0" y="38"/>
                  </a:lnTo>
                  <a:lnTo>
                    <a:pt x="9" y="38"/>
                  </a:lnTo>
                  <a:close/>
                  <a:moveTo>
                    <a:pt x="9" y="101"/>
                  </a:moveTo>
                  <a:lnTo>
                    <a:pt x="9" y="137"/>
                  </a:lnTo>
                  <a:lnTo>
                    <a:pt x="0" y="137"/>
                  </a:lnTo>
                  <a:lnTo>
                    <a:pt x="0" y="101"/>
                  </a:lnTo>
                  <a:lnTo>
                    <a:pt x="9" y="101"/>
                  </a:lnTo>
                  <a:close/>
                  <a:moveTo>
                    <a:pt x="9" y="165"/>
                  </a:moveTo>
                  <a:lnTo>
                    <a:pt x="9" y="201"/>
                  </a:lnTo>
                  <a:lnTo>
                    <a:pt x="0" y="201"/>
                  </a:lnTo>
                  <a:lnTo>
                    <a:pt x="0" y="165"/>
                  </a:lnTo>
                  <a:lnTo>
                    <a:pt x="9" y="165"/>
                  </a:lnTo>
                  <a:close/>
                  <a:moveTo>
                    <a:pt x="9" y="228"/>
                  </a:moveTo>
                  <a:lnTo>
                    <a:pt x="9" y="265"/>
                  </a:lnTo>
                  <a:lnTo>
                    <a:pt x="0" y="265"/>
                  </a:lnTo>
                  <a:lnTo>
                    <a:pt x="0" y="228"/>
                  </a:lnTo>
                  <a:lnTo>
                    <a:pt x="9" y="228"/>
                  </a:lnTo>
                  <a:close/>
                  <a:moveTo>
                    <a:pt x="9" y="292"/>
                  </a:moveTo>
                  <a:lnTo>
                    <a:pt x="9" y="328"/>
                  </a:lnTo>
                  <a:lnTo>
                    <a:pt x="0" y="328"/>
                  </a:lnTo>
                  <a:lnTo>
                    <a:pt x="0" y="292"/>
                  </a:lnTo>
                  <a:lnTo>
                    <a:pt x="9" y="292"/>
                  </a:lnTo>
                  <a:close/>
                  <a:moveTo>
                    <a:pt x="9" y="355"/>
                  </a:moveTo>
                  <a:lnTo>
                    <a:pt x="9" y="392"/>
                  </a:lnTo>
                  <a:lnTo>
                    <a:pt x="0" y="392"/>
                  </a:lnTo>
                  <a:lnTo>
                    <a:pt x="0" y="355"/>
                  </a:lnTo>
                  <a:lnTo>
                    <a:pt x="9" y="355"/>
                  </a:lnTo>
                  <a:close/>
                  <a:moveTo>
                    <a:pt x="9" y="419"/>
                  </a:moveTo>
                  <a:lnTo>
                    <a:pt x="9" y="455"/>
                  </a:lnTo>
                  <a:lnTo>
                    <a:pt x="0" y="455"/>
                  </a:lnTo>
                  <a:lnTo>
                    <a:pt x="0" y="419"/>
                  </a:lnTo>
                  <a:lnTo>
                    <a:pt x="9" y="419"/>
                  </a:lnTo>
                  <a:close/>
                  <a:moveTo>
                    <a:pt x="9" y="483"/>
                  </a:moveTo>
                  <a:lnTo>
                    <a:pt x="9" y="519"/>
                  </a:lnTo>
                  <a:lnTo>
                    <a:pt x="0" y="519"/>
                  </a:lnTo>
                  <a:lnTo>
                    <a:pt x="0" y="483"/>
                  </a:lnTo>
                  <a:lnTo>
                    <a:pt x="9" y="483"/>
                  </a:lnTo>
                  <a:close/>
                  <a:moveTo>
                    <a:pt x="9" y="546"/>
                  </a:moveTo>
                  <a:lnTo>
                    <a:pt x="9" y="582"/>
                  </a:lnTo>
                  <a:lnTo>
                    <a:pt x="0" y="582"/>
                  </a:lnTo>
                  <a:lnTo>
                    <a:pt x="0" y="546"/>
                  </a:lnTo>
                  <a:lnTo>
                    <a:pt x="9" y="546"/>
                  </a:lnTo>
                  <a:close/>
                  <a:moveTo>
                    <a:pt x="9" y="610"/>
                  </a:moveTo>
                  <a:lnTo>
                    <a:pt x="9" y="646"/>
                  </a:lnTo>
                  <a:lnTo>
                    <a:pt x="0" y="646"/>
                  </a:lnTo>
                  <a:lnTo>
                    <a:pt x="0" y="610"/>
                  </a:lnTo>
                  <a:lnTo>
                    <a:pt x="9" y="610"/>
                  </a:lnTo>
                  <a:close/>
                  <a:moveTo>
                    <a:pt x="9" y="673"/>
                  </a:moveTo>
                  <a:lnTo>
                    <a:pt x="9" y="709"/>
                  </a:lnTo>
                  <a:lnTo>
                    <a:pt x="0" y="709"/>
                  </a:lnTo>
                  <a:lnTo>
                    <a:pt x="0" y="673"/>
                  </a:lnTo>
                  <a:lnTo>
                    <a:pt x="9" y="673"/>
                  </a:lnTo>
                  <a:close/>
                  <a:moveTo>
                    <a:pt x="9" y="737"/>
                  </a:moveTo>
                  <a:lnTo>
                    <a:pt x="9" y="773"/>
                  </a:lnTo>
                  <a:lnTo>
                    <a:pt x="0" y="773"/>
                  </a:lnTo>
                  <a:lnTo>
                    <a:pt x="0" y="737"/>
                  </a:lnTo>
                  <a:lnTo>
                    <a:pt x="9" y="737"/>
                  </a:lnTo>
                  <a:close/>
                  <a:moveTo>
                    <a:pt x="9" y="800"/>
                  </a:moveTo>
                  <a:lnTo>
                    <a:pt x="9" y="837"/>
                  </a:lnTo>
                  <a:lnTo>
                    <a:pt x="0" y="837"/>
                  </a:lnTo>
                  <a:lnTo>
                    <a:pt x="0" y="800"/>
                  </a:lnTo>
                  <a:lnTo>
                    <a:pt x="9" y="800"/>
                  </a:lnTo>
                  <a:close/>
                  <a:moveTo>
                    <a:pt x="9" y="864"/>
                  </a:moveTo>
                  <a:lnTo>
                    <a:pt x="9" y="900"/>
                  </a:lnTo>
                  <a:lnTo>
                    <a:pt x="0" y="900"/>
                  </a:lnTo>
                  <a:lnTo>
                    <a:pt x="0" y="864"/>
                  </a:lnTo>
                  <a:lnTo>
                    <a:pt x="9" y="864"/>
                  </a:lnTo>
                  <a:close/>
                  <a:moveTo>
                    <a:pt x="9" y="928"/>
                  </a:moveTo>
                  <a:lnTo>
                    <a:pt x="9" y="964"/>
                  </a:lnTo>
                  <a:lnTo>
                    <a:pt x="0" y="964"/>
                  </a:lnTo>
                  <a:lnTo>
                    <a:pt x="0" y="928"/>
                  </a:lnTo>
                  <a:lnTo>
                    <a:pt x="9" y="928"/>
                  </a:lnTo>
                  <a:close/>
                  <a:moveTo>
                    <a:pt x="9" y="991"/>
                  </a:moveTo>
                  <a:lnTo>
                    <a:pt x="9" y="1027"/>
                  </a:lnTo>
                  <a:lnTo>
                    <a:pt x="0" y="1027"/>
                  </a:lnTo>
                  <a:lnTo>
                    <a:pt x="0" y="991"/>
                  </a:lnTo>
                  <a:lnTo>
                    <a:pt x="9" y="991"/>
                  </a:lnTo>
                  <a:close/>
                  <a:moveTo>
                    <a:pt x="9" y="1055"/>
                  </a:moveTo>
                  <a:lnTo>
                    <a:pt x="9" y="1091"/>
                  </a:lnTo>
                  <a:lnTo>
                    <a:pt x="0" y="1091"/>
                  </a:lnTo>
                  <a:lnTo>
                    <a:pt x="0" y="1055"/>
                  </a:lnTo>
                  <a:lnTo>
                    <a:pt x="9" y="1055"/>
                  </a:lnTo>
                  <a:close/>
                  <a:moveTo>
                    <a:pt x="12" y="1106"/>
                  </a:moveTo>
                  <a:lnTo>
                    <a:pt x="49" y="1106"/>
                  </a:lnTo>
                  <a:lnTo>
                    <a:pt x="49" y="1115"/>
                  </a:lnTo>
                  <a:lnTo>
                    <a:pt x="12" y="1115"/>
                  </a:lnTo>
                  <a:lnTo>
                    <a:pt x="12" y="1106"/>
                  </a:lnTo>
                  <a:close/>
                  <a:moveTo>
                    <a:pt x="76" y="1106"/>
                  </a:moveTo>
                  <a:lnTo>
                    <a:pt x="112" y="1106"/>
                  </a:lnTo>
                  <a:lnTo>
                    <a:pt x="112" y="1115"/>
                  </a:lnTo>
                  <a:lnTo>
                    <a:pt x="76" y="1115"/>
                  </a:lnTo>
                  <a:lnTo>
                    <a:pt x="76" y="1106"/>
                  </a:lnTo>
                  <a:close/>
                  <a:moveTo>
                    <a:pt x="139" y="1106"/>
                  </a:moveTo>
                  <a:lnTo>
                    <a:pt x="176" y="1106"/>
                  </a:lnTo>
                  <a:lnTo>
                    <a:pt x="176" y="1115"/>
                  </a:lnTo>
                  <a:lnTo>
                    <a:pt x="139" y="1115"/>
                  </a:lnTo>
                  <a:lnTo>
                    <a:pt x="139" y="1106"/>
                  </a:lnTo>
                  <a:close/>
                  <a:moveTo>
                    <a:pt x="203" y="1106"/>
                  </a:moveTo>
                  <a:lnTo>
                    <a:pt x="239" y="1106"/>
                  </a:lnTo>
                  <a:lnTo>
                    <a:pt x="239" y="1115"/>
                  </a:lnTo>
                  <a:lnTo>
                    <a:pt x="203" y="1115"/>
                  </a:lnTo>
                  <a:lnTo>
                    <a:pt x="203" y="1106"/>
                  </a:lnTo>
                  <a:close/>
                  <a:moveTo>
                    <a:pt x="266" y="1106"/>
                  </a:moveTo>
                  <a:lnTo>
                    <a:pt x="303" y="1106"/>
                  </a:lnTo>
                  <a:lnTo>
                    <a:pt x="303" y="1115"/>
                  </a:lnTo>
                  <a:lnTo>
                    <a:pt x="266" y="1115"/>
                  </a:lnTo>
                  <a:lnTo>
                    <a:pt x="266" y="1106"/>
                  </a:lnTo>
                  <a:close/>
                  <a:moveTo>
                    <a:pt x="330" y="1106"/>
                  </a:moveTo>
                  <a:lnTo>
                    <a:pt x="366" y="1106"/>
                  </a:lnTo>
                  <a:lnTo>
                    <a:pt x="366" y="1115"/>
                  </a:lnTo>
                  <a:lnTo>
                    <a:pt x="330" y="1115"/>
                  </a:lnTo>
                  <a:lnTo>
                    <a:pt x="330" y="1106"/>
                  </a:lnTo>
                  <a:close/>
                  <a:moveTo>
                    <a:pt x="394" y="1106"/>
                  </a:moveTo>
                  <a:lnTo>
                    <a:pt x="430" y="1106"/>
                  </a:lnTo>
                  <a:lnTo>
                    <a:pt x="430" y="1115"/>
                  </a:lnTo>
                  <a:lnTo>
                    <a:pt x="394" y="1115"/>
                  </a:lnTo>
                  <a:lnTo>
                    <a:pt x="394" y="1106"/>
                  </a:lnTo>
                  <a:close/>
                  <a:moveTo>
                    <a:pt x="457" y="1106"/>
                  </a:moveTo>
                  <a:lnTo>
                    <a:pt x="494" y="1106"/>
                  </a:lnTo>
                  <a:lnTo>
                    <a:pt x="494" y="1115"/>
                  </a:lnTo>
                  <a:lnTo>
                    <a:pt x="457" y="1115"/>
                  </a:lnTo>
                  <a:lnTo>
                    <a:pt x="457" y="1106"/>
                  </a:lnTo>
                  <a:close/>
                  <a:moveTo>
                    <a:pt x="521" y="1106"/>
                  </a:moveTo>
                  <a:lnTo>
                    <a:pt x="557" y="1106"/>
                  </a:lnTo>
                  <a:lnTo>
                    <a:pt x="557" y="1115"/>
                  </a:lnTo>
                  <a:lnTo>
                    <a:pt x="521" y="1115"/>
                  </a:lnTo>
                  <a:lnTo>
                    <a:pt x="521" y="1106"/>
                  </a:lnTo>
                  <a:close/>
                  <a:moveTo>
                    <a:pt x="584" y="1106"/>
                  </a:moveTo>
                  <a:lnTo>
                    <a:pt x="621" y="1106"/>
                  </a:lnTo>
                  <a:lnTo>
                    <a:pt x="621" y="1115"/>
                  </a:lnTo>
                  <a:lnTo>
                    <a:pt x="584" y="1115"/>
                  </a:lnTo>
                  <a:lnTo>
                    <a:pt x="584" y="1106"/>
                  </a:lnTo>
                  <a:close/>
                  <a:moveTo>
                    <a:pt x="648" y="1106"/>
                  </a:moveTo>
                  <a:lnTo>
                    <a:pt x="684" y="1106"/>
                  </a:lnTo>
                  <a:lnTo>
                    <a:pt x="684" y="1115"/>
                  </a:lnTo>
                  <a:lnTo>
                    <a:pt x="648" y="1115"/>
                  </a:lnTo>
                  <a:lnTo>
                    <a:pt x="648" y="1106"/>
                  </a:lnTo>
                  <a:close/>
                  <a:moveTo>
                    <a:pt x="711" y="1106"/>
                  </a:moveTo>
                  <a:lnTo>
                    <a:pt x="748" y="1106"/>
                  </a:lnTo>
                  <a:lnTo>
                    <a:pt x="748" y="1115"/>
                  </a:lnTo>
                  <a:lnTo>
                    <a:pt x="711" y="1115"/>
                  </a:lnTo>
                  <a:lnTo>
                    <a:pt x="711" y="1106"/>
                  </a:lnTo>
                  <a:close/>
                  <a:moveTo>
                    <a:pt x="775" y="1106"/>
                  </a:moveTo>
                  <a:lnTo>
                    <a:pt x="811" y="1106"/>
                  </a:lnTo>
                  <a:lnTo>
                    <a:pt x="811" y="1115"/>
                  </a:lnTo>
                  <a:lnTo>
                    <a:pt x="775" y="1115"/>
                  </a:lnTo>
                  <a:lnTo>
                    <a:pt x="775" y="1106"/>
                  </a:lnTo>
                  <a:close/>
                  <a:moveTo>
                    <a:pt x="839" y="1106"/>
                  </a:moveTo>
                  <a:lnTo>
                    <a:pt x="875" y="1106"/>
                  </a:lnTo>
                  <a:lnTo>
                    <a:pt x="875" y="1115"/>
                  </a:lnTo>
                  <a:lnTo>
                    <a:pt x="839" y="1115"/>
                  </a:lnTo>
                  <a:lnTo>
                    <a:pt x="839" y="1106"/>
                  </a:lnTo>
                  <a:close/>
                  <a:moveTo>
                    <a:pt x="902" y="1106"/>
                  </a:moveTo>
                  <a:lnTo>
                    <a:pt x="939" y="1106"/>
                  </a:lnTo>
                  <a:lnTo>
                    <a:pt x="939" y="1115"/>
                  </a:lnTo>
                  <a:lnTo>
                    <a:pt x="902" y="1115"/>
                  </a:lnTo>
                  <a:lnTo>
                    <a:pt x="902" y="1106"/>
                  </a:lnTo>
                  <a:close/>
                  <a:moveTo>
                    <a:pt x="966" y="1106"/>
                  </a:moveTo>
                  <a:lnTo>
                    <a:pt x="1002" y="1106"/>
                  </a:lnTo>
                  <a:lnTo>
                    <a:pt x="1002" y="1115"/>
                  </a:lnTo>
                  <a:lnTo>
                    <a:pt x="966" y="1115"/>
                  </a:lnTo>
                  <a:lnTo>
                    <a:pt x="966" y="1106"/>
                  </a:lnTo>
                  <a:close/>
                  <a:moveTo>
                    <a:pt x="1029" y="1106"/>
                  </a:moveTo>
                  <a:lnTo>
                    <a:pt x="1066" y="1106"/>
                  </a:lnTo>
                  <a:lnTo>
                    <a:pt x="1066" y="1115"/>
                  </a:lnTo>
                  <a:lnTo>
                    <a:pt x="1029" y="1115"/>
                  </a:lnTo>
                  <a:lnTo>
                    <a:pt x="1029" y="1106"/>
                  </a:lnTo>
                  <a:close/>
                  <a:moveTo>
                    <a:pt x="1093" y="1106"/>
                  </a:moveTo>
                  <a:lnTo>
                    <a:pt x="1129" y="1106"/>
                  </a:lnTo>
                  <a:lnTo>
                    <a:pt x="1129" y="1115"/>
                  </a:lnTo>
                  <a:lnTo>
                    <a:pt x="1093" y="1115"/>
                  </a:lnTo>
                  <a:lnTo>
                    <a:pt x="1093" y="1106"/>
                  </a:lnTo>
                  <a:close/>
                  <a:moveTo>
                    <a:pt x="1156" y="1106"/>
                  </a:moveTo>
                  <a:lnTo>
                    <a:pt x="1193" y="1106"/>
                  </a:lnTo>
                  <a:lnTo>
                    <a:pt x="1193" y="1115"/>
                  </a:lnTo>
                  <a:lnTo>
                    <a:pt x="1156" y="1115"/>
                  </a:lnTo>
                  <a:lnTo>
                    <a:pt x="1156" y="1106"/>
                  </a:lnTo>
                  <a:close/>
                  <a:moveTo>
                    <a:pt x="1220" y="1106"/>
                  </a:moveTo>
                  <a:lnTo>
                    <a:pt x="1256" y="1106"/>
                  </a:lnTo>
                  <a:lnTo>
                    <a:pt x="1256" y="1115"/>
                  </a:lnTo>
                  <a:lnTo>
                    <a:pt x="1220" y="1115"/>
                  </a:lnTo>
                  <a:lnTo>
                    <a:pt x="1220" y="1106"/>
                  </a:lnTo>
                  <a:close/>
                  <a:moveTo>
                    <a:pt x="1284" y="1106"/>
                  </a:moveTo>
                  <a:lnTo>
                    <a:pt x="1320" y="1106"/>
                  </a:lnTo>
                  <a:lnTo>
                    <a:pt x="1320" y="1115"/>
                  </a:lnTo>
                  <a:lnTo>
                    <a:pt x="1284" y="1115"/>
                  </a:lnTo>
                  <a:lnTo>
                    <a:pt x="1284" y="1106"/>
                  </a:lnTo>
                  <a:close/>
                  <a:moveTo>
                    <a:pt x="1347" y="1106"/>
                  </a:moveTo>
                  <a:lnTo>
                    <a:pt x="1384" y="1106"/>
                  </a:lnTo>
                  <a:lnTo>
                    <a:pt x="1384" y="1115"/>
                  </a:lnTo>
                  <a:lnTo>
                    <a:pt x="1347" y="1115"/>
                  </a:lnTo>
                  <a:lnTo>
                    <a:pt x="1347" y="1106"/>
                  </a:lnTo>
                  <a:close/>
                  <a:moveTo>
                    <a:pt x="1411" y="1106"/>
                  </a:moveTo>
                  <a:lnTo>
                    <a:pt x="1447" y="1106"/>
                  </a:lnTo>
                  <a:lnTo>
                    <a:pt x="1447" y="1115"/>
                  </a:lnTo>
                  <a:lnTo>
                    <a:pt x="1411" y="1115"/>
                  </a:lnTo>
                  <a:lnTo>
                    <a:pt x="1411" y="1106"/>
                  </a:lnTo>
                  <a:close/>
                  <a:moveTo>
                    <a:pt x="1474" y="1106"/>
                  </a:moveTo>
                  <a:lnTo>
                    <a:pt x="1511" y="1106"/>
                  </a:lnTo>
                  <a:lnTo>
                    <a:pt x="1511" y="1115"/>
                  </a:lnTo>
                  <a:lnTo>
                    <a:pt x="1474" y="1115"/>
                  </a:lnTo>
                  <a:lnTo>
                    <a:pt x="1474" y="1106"/>
                  </a:lnTo>
                  <a:close/>
                  <a:moveTo>
                    <a:pt x="1538" y="1106"/>
                  </a:moveTo>
                  <a:lnTo>
                    <a:pt x="1574" y="1106"/>
                  </a:lnTo>
                  <a:lnTo>
                    <a:pt x="1574" y="1115"/>
                  </a:lnTo>
                  <a:lnTo>
                    <a:pt x="1538" y="1115"/>
                  </a:lnTo>
                  <a:lnTo>
                    <a:pt x="1538" y="1106"/>
                  </a:lnTo>
                  <a:close/>
                  <a:moveTo>
                    <a:pt x="1601" y="1106"/>
                  </a:moveTo>
                  <a:lnTo>
                    <a:pt x="1638" y="1106"/>
                  </a:lnTo>
                  <a:lnTo>
                    <a:pt x="1638" y="1115"/>
                  </a:lnTo>
                  <a:lnTo>
                    <a:pt x="1601" y="1115"/>
                  </a:lnTo>
                  <a:lnTo>
                    <a:pt x="1601" y="1106"/>
                  </a:lnTo>
                  <a:close/>
                  <a:moveTo>
                    <a:pt x="1665" y="1106"/>
                  </a:moveTo>
                  <a:lnTo>
                    <a:pt x="1701" y="1106"/>
                  </a:lnTo>
                  <a:lnTo>
                    <a:pt x="1701" y="1115"/>
                  </a:lnTo>
                  <a:lnTo>
                    <a:pt x="1665" y="1115"/>
                  </a:lnTo>
                  <a:lnTo>
                    <a:pt x="1665" y="1106"/>
                  </a:lnTo>
                  <a:close/>
                  <a:moveTo>
                    <a:pt x="1729" y="1106"/>
                  </a:moveTo>
                  <a:lnTo>
                    <a:pt x="1765" y="1106"/>
                  </a:lnTo>
                  <a:lnTo>
                    <a:pt x="1765" y="1115"/>
                  </a:lnTo>
                  <a:lnTo>
                    <a:pt x="1729" y="1115"/>
                  </a:lnTo>
                  <a:lnTo>
                    <a:pt x="1729" y="1106"/>
                  </a:lnTo>
                  <a:close/>
                  <a:moveTo>
                    <a:pt x="1792" y="1106"/>
                  </a:moveTo>
                  <a:lnTo>
                    <a:pt x="1829" y="1106"/>
                  </a:lnTo>
                  <a:lnTo>
                    <a:pt x="1829" y="1115"/>
                  </a:lnTo>
                  <a:lnTo>
                    <a:pt x="1792" y="1115"/>
                  </a:lnTo>
                  <a:lnTo>
                    <a:pt x="1792" y="1106"/>
                  </a:lnTo>
                  <a:close/>
                  <a:moveTo>
                    <a:pt x="1856" y="1106"/>
                  </a:moveTo>
                  <a:lnTo>
                    <a:pt x="1892" y="1106"/>
                  </a:lnTo>
                  <a:lnTo>
                    <a:pt x="1892" y="1115"/>
                  </a:lnTo>
                  <a:lnTo>
                    <a:pt x="1856" y="1115"/>
                  </a:lnTo>
                  <a:lnTo>
                    <a:pt x="1856" y="1106"/>
                  </a:lnTo>
                  <a:close/>
                  <a:moveTo>
                    <a:pt x="1919" y="1106"/>
                  </a:moveTo>
                  <a:lnTo>
                    <a:pt x="1956" y="1106"/>
                  </a:lnTo>
                  <a:lnTo>
                    <a:pt x="1956" y="1115"/>
                  </a:lnTo>
                  <a:lnTo>
                    <a:pt x="1919" y="1115"/>
                  </a:lnTo>
                  <a:lnTo>
                    <a:pt x="1919" y="1106"/>
                  </a:lnTo>
                  <a:close/>
                  <a:moveTo>
                    <a:pt x="1983" y="1106"/>
                  </a:moveTo>
                  <a:lnTo>
                    <a:pt x="2019" y="1106"/>
                  </a:lnTo>
                  <a:lnTo>
                    <a:pt x="2019" y="1115"/>
                  </a:lnTo>
                  <a:lnTo>
                    <a:pt x="1983" y="1115"/>
                  </a:lnTo>
                  <a:lnTo>
                    <a:pt x="1983" y="1106"/>
                  </a:lnTo>
                  <a:close/>
                  <a:moveTo>
                    <a:pt x="2046" y="1106"/>
                  </a:moveTo>
                  <a:lnTo>
                    <a:pt x="2083" y="1106"/>
                  </a:lnTo>
                  <a:lnTo>
                    <a:pt x="2083" y="1115"/>
                  </a:lnTo>
                  <a:lnTo>
                    <a:pt x="2046" y="1115"/>
                  </a:lnTo>
                  <a:lnTo>
                    <a:pt x="2046" y="1106"/>
                  </a:lnTo>
                  <a:close/>
                  <a:moveTo>
                    <a:pt x="2110" y="1106"/>
                  </a:moveTo>
                  <a:lnTo>
                    <a:pt x="2146" y="1106"/>
                  </a:lnTo>
                  <a:lnTo>
                    <a:pt x="2146" y="1115"/>
                  </a:lnTo>
                  <a:lnTo>
                    <a:pt x="2110" y="1115"/>
                  </a:lnTo>
                  <a:lnTo>
                    <a:pt x="2110" y="1106"/>
                  </a:lnTo>
                  <a:close/>
                  <a:moveTo>
                    <a:pt x="2174" y="1106"/>
                  </a:moveTo>
                  <a:lnTo>
                    <a:pt x="2210" y="1106"/>
                  </a:lnTo>
                  <a:lnTo>
                    <a:pt x="2210" y="1115"/>
                  </a:lnTo>
                  <a:lnTo>
                    <a:pt x="2174" y="1115"/>
                  </a:lnTo>
                  <a:lnTo>
                    <a:pt x="2174" y="1106"/>
                  </a:lnTo>
                  <a:close/>
                  <a:moveTo>
                    <a:pt x="2237" y="1106"/>
                  </a:moveTo>
                  <a:lnTo>
                    <a:pt x="2274" y="1106"/>
                  </a:lnTo>
                  <a:lnTo>
                    <a:pt x="2274" y="1115"/>
                  </a:lnTo>
                  <a:lnTo>
                    <a:pt x="2237" y="1115"/>
                  </a:lnTo>
                  <a:lnTo>
                    <a:pt x="2237" y="1106"/>
                  </a:lnTo>
                  <a:close/>
                  <a:moveTo>
                    <a:pt x="2301" y="1106"/>
                  </a:moveTo>
                  <a:lnTo>
                    <a:pt x="2337" y="1106"/>
                  </a:lnTo>
                  <a:lnTo>
                    <a:pt x="2337" y="1115"/>
                  </a:lnTo>
                  <a:lnTo>
                    <a:pt x="2301" y="1115"/>
                  </a:lnTo>
                  <a:lnTo>
                    <a:pt x="2301" y="1106"/>
                  </a:lnTo>
                  <a:close/>
                  <a:moveTo>
                    <a:pt x="2364" y="1106"/>
                  </a:moveTo>
                  <a:lnTo>
                    <a:pt x="2401" y="1106"/>
                  </a:lnTo>
                  <a:lnTo>
                    <a:pt x="2401" y="1115"/>
                  </a:lnTo>
                  <a:lnTo>
                    <a:pt x="2364" y="1115"/>
                  </a:lnTo>
                  <a:lnTo>
                    <a:pt x="2364" y="1106"/>
                  </a:lnTo>
                  <a:close/>
                  <a:moveTo>
                    <a:pt x="2428" y="1106"/>
                  </a:moveTo>
                  <a:lnTo>
                    <a:pt x="2464" y="1106"/>
                  </a:lnTo>
                  <a:lnTo>
                    <a:pt x="2464" y="1115"/>
                  </a:lnTo>
                  <a:lnTo>
                    <a:pt x="2428" y="1115"/>
                  </a:lnTo>
                  <a:lnTo>
                    <a:pt x="2428" y="1106"/>
                  </a:lnTo>
                  <a:close/>
                  <a:moveTo>
                    <a:pt x="2491" y="1106"/>
                  </a:moveTo>
                  <a:lnTo>
                    <a:pt x="2528" y="1106"/>
                  </a:lnTo>
                  <a:lnTo>
                    <a:pt x="2528" y="1115"/>
                  </a:lnTo>
                  <a:lnTo>
                    <a:pt x="2491" y="1115"/>
                  </a:lnTo>
                  <a:lnTo>
                    <a:pt x="2491" y="1106"/>
                  </a:lnTo>
                  <a:close/>
                  <a:moveTo>
                    <a:pt x="2555" y="1106"/>
                  </a:moveTo>
                  <a:lnTo>
                    <a:pt x="2591" y="1106"/>
                  </a:lnTo>
                  <a:lnTo>
                    <a:pt x="2591" y="1115"/>
                  </a:lnTo>
                  <a:lnTo>
                    <a:pt x="2555" y="1115"/>
                  </a:lnTo>
                  <a:lnTo>
                    <a:pt x="2555" y="1106"/>
                  </a:lnTo>
                  <a:close/>
                  <a:moveTo>
                    <a:pt x="2619" y="1106"/>
                  </a:moveTo>
                  <a:lnTo>
                    <a:pt x="2655" y="1106"/>
                  </a:lnTo>
                  <a:lnTo>
                    <a:pt x="2655" y="1115"/>
                  </a:lnTo>
                  <a:lnTo>
                    <a:pt x="2619" y="1115"/>
                  </a:lnTo>
                  <a:lnTo>
                    <a:pt x="2619" y="1106"/>
                  </a:lnTo>
                  <a:close/>
                  <a:moveTo>
                    <a:pt x="2682" y="1106"/>
                  </a:moveTo>
                  <a:lnTo>
                    <a:pt x="2719" y="1106"/>
                  </a:lnTo>
                  <a:lnTo>
                    <a:pt x="2719" y="1115"/>
                  </a:lnTo>
                  <a:lnTo>
                    <a:pt x="2682" y="1115"/>
                  </a:lnTo>
                  <a:lnTo>
                    <a:pt x="2682" y="1106"/>
                  </a:lnTo>
                  <a:close/>
                  <a:moveTo>
                    <a:pt x="2746" y="1106"/>
                  </a:moveTo>
                  <a:lnTo>
                    <a:pt x="2782" y="1106"/>
                  </a:lnTo>
                  <a:lnTo>
                    <a:pt x="2782" y="1115"/>
                  </a:lnTo>
                  <a:lnTo>
                    <a:pt x="2746" y="1115"/>
                  </a:lnTo>
                  <a:lnTo>
                    <a:pt x="2746" y="1106"/>
                  </a:lnTo>
                  <a:close/>
                  <a:moveTo>
                    <a:pt x="2809" y="1106"/>
                  </a:moveTo>
                  <a:lnTo>
                    <a:pt x="2846" y="1106"/>
                  </a:lnTo>
                  <a:lnTo>
                    <a:pt x="2846" y="1115"/>
                  </a:lnTo>
                  <a:lnTo>
                    <a:pt x="2809" y="1115"/>
                  </a:lnTo>
                  <a:lnTo>
                    <a:pt x="2809" y="1106"/>
                  </a:lnTo>
                  <a:close/>
                  <a:moveTo>
                    <a:pt x="2873" y="1106"/>
                  </a:moveTo>
                  <a:lnTo>
                    <a:pt x="2909" y="1106"/>
                  </a:lnTo>
                  <a:lnTo>
                    <a:pt x="2909" y="1115"/>
                  </a:lnTo>
                  <a:lnTo>
                    <a:pt x="2873" y="1115"/>
                  </a:lnTo>
                  <a:lnTo>
                    <a:pt x="2873" y="1106"/>
                  </a:lnTo>
                  <a:close/>
                  <a:moveTo>
                    <a:pt x="2936" y="1106"/>
                  </a:moveTo>
                  <a:lnTo>
                    <a:pt x="2973" y="1106"/>
                  </a:lnTo>
                  <a:lnTo>
                    <a:pt x="2973" y="1115"/>
                  </a:lnTo>
                  <a:lnTo>
                    <a:pt x="2936" y="1115"/>
                  </a:lnTo>
                  <a:lnTo>
                    <a:pt x="2936" y="1106"/>
                  </a:lnTo>
                  <a:close/>
                  <a:moveTo>
                    <a:pt x="3000" y="1106"/>
                  </a:moveTo>
                  <a:lnTo>
                    <a:pt x="3036" y="1106"/>
                  </a:lnTo>
                  <a:lnTo>
                    <a:pt x="3036" y="1115"/>
                  </a:lnTo>
                  <a:lnTo>
                    <a:pt x="3000" y="1115"/>
                  </a:lnTo>
                  <a:lnTo>
                    <a:pt x="3000" y="1106"/>
                  </a:lnTo>
                  <a:close/>
                  <a:moveTo>
                    <a:pt x="3064" y="1106"/>
                  </a:moveTo>
                  <a:lnTo>
                    <a:pt x="3100" y="1106"/>
                  </a:lnTo>
                  <a:lnTo>
                    <a:pt x="3100" y="1115"/>
                  </a:lnTo>
                  <a:lnTo>
                    <a:pt x="3064" y="1115"/>
                  </a:lnTo>
                  <a:lnTo>
                    <a:pt x="3064" y="1106"/>
                  </a:lnTo>
                  <a:close/>
                  <a:moveTo>
                    <a:pt x="3127" y="1106"/>
                  </a:moveTo>
                  <a:lnTo>
                    <a:pt x="3164" y="1106"/>
                  </a:lnTo>
                  <a:lnTo>
                    <a:pt x="3164" y="1115"/>
                  </a:lnTo>
                  <a:lnTo>
                    <a:pt x="3127" y="1115"/>
                  </a:lnTo>
                  <a:lnTo>
                    <a:pt x="3127" y="1106"/>
                  </a:lnTo>
                  <a:close/>
                  <a:moveTo>
                    <a:pt x="3191" y="1106"/>
                  </a:moveTo>
                  <a:lnTo>
                    <a:pt x="3227" y="1106"/>
                  </a:lnTo>
                  <a:lnTo>
                    <a:pt x="3227" y="1115"/>
                  </a:lnTo>
                  <a:lnTo>
                    <a:pt x="3191" y="1115"/>
                  </a:lnTo>
                  <a:lnTo>
                    <a:pt x="3191" y="1106"/>
                  </a:lnTo>
                  <a:close/>
                  <a:moveTo>
                    <a:pt x="3254" y="1106"/>
                  </a:moveTo>
                  <a:lnTo>
                    <a:pt x="3291" y="1106"/>
                  </a:lnTo>
                  <a:lnTo>
                    <a:pt x="3291" y="1115"/>
                  </a:lnTo>
                  <a:lnTo>
                    <a:pt x="3254" y="1115"/>
                  </a:lnTo>
                  <a:lnTo>
                    <a:pt x="3254" y="1106"/>
                  </a:lnTo>
                  <a:close/>
                  <a:moveTo>
                    <a:pt x="3318" y="1106"/>
                  </a:moveTo>
                  <a:lnTo>
                    <a:pt x="3354" y="1106"/>
                  </a:lnTo>
                  <a:lnTo>
                    <a:pt x="3354" y="1115"/>
                  </a:lnTo>
                  <a:lnTo>
                    <a:pt x="3318" y="1115"/>
                  </a:lnTo>
                  <a:lnTo>
                    <a:pt x="3318" y="1106"/>
                  </a:lnTo>
                  <a:close/>
                  <a:moveTo>
                    <a:pt x="3381" y="1106"/>
                  </a:moveTo>
                  <a:lnTo>
                    <a:pt x="3418" y="1106"/>
                  </a:lnTo>
                  <a:lnTo>
                    <a:pt x="3418" y="1115"/>
                  </a:lnTo>
                  <a:lnTo>
                    <a:pt x="3381" y="1115"/>
                  </a:lnTo>
                  <a:lnTo>
                    <a:pt x="3381" y="1106"/>
                  </a:lnTo>
                  <a:close/>
                  <a:moveTo>
                    <a:pt x="3445" y="1106"/>
                  </a:moveTo>
                  <a:lnTo>
                    <a:pt x="3481" y="1106"/>
                  </a:lnTo>
                  <a:lnTo>
                    <a:pt x="3481" y="1115"/>
                  </a:lnTo>
                  <a:lnTo>
                    <a:pt x="3445" y="1115"/>
                  </a:lnTo>
                  <a:lnTo>
                    <a:pt x="3445" y="1106"/>
                  </a:lnTo>
                  <a:close/>
                  <a:moveTo>
                    <a:pt x="3509" y="1106"/>
                  </a:moveTo>
                  <a:lnTo>
                    <a:pt x="3545" y="1106"/>
                  </a:lnTo>
                  <a:lnTo>
                    <a:pt x="3545" y="1115"/>
                  </a:lnTo>
                  <a:lnTo>
                    <a:pt x="3509" y="1115"/>
                  </a:lnTo>
                  <a:lnTo>
                    <a:pt x="3509" y="1106"/>
                  </a:lnTo>
                  <a:close/>
                  <a:moveTo>
                    <a:pt x="3572" y="1106"/>
                  </a:moveTo>
                  <a:lnTo>
                    <a:pt x="3608" y="1106"/>
                  </a:lnTo>
                  <a:lnTo>
                    <a:pt x="3608" y="1115"/>
                  </a:lnTo>
                  <a:lnTo>
                    <a:pt x="3572" y="1115"/>
                  </a:lnTo>
                  <a:lnTo>
                    <a:pt x="3572" y="1106"/>
                  </a:lnTo>
                  <a:close/>
                  <a:moveTo>
                    <a:pt x="3636" y="1106"/>
                  </a:moveTo>
                  <a:lnTo>
                    <a:pt x="3672" y="1106"/>
                  </a:lnTo>
                  <a:lnTo>
                    <a:pt x="3672" y="1115"/>
                  </a:lnTo>
                  <a:lnTo>
                    <a:pt x="3636" y="1115"/>
                  </a:lnTo>
                  <a:lnTo>
                    <a:pt x="3636" y="1106"/>
                  </a:lnTo>
                  <a:close/>
                  <a:moveTo>
                    <a:pt x="3699" y="1106"/>
                  </a:moveTo>
                  <a:lnTo>
                    <a:pt x="3722" y="1106"/>
                  </a:lnTo>
                  <a:lnTo>
                    <a:pt x="3718" y="1110"/>
                  </a:lnTo>
                  <a:lnTo>
                    <a:pt x="3718" y="1097"/>
                  </a:lnTo>
                  <a:lnTo>
                    <a:pt x="3726" y="1097"/>
                  </a:lnTo>
                  <a:lnTo>
                    <a:pt x="3726" y="1115"/>
                  </a:lnTo>
                  <a:lnTo>
                    <a:pt x="3699" y="1115"/>
                  </a:lnTo>
                  <a:lnTo>
                    <a:pt x="3699" y="1106"/>
                  </a:lnTo>
                  <a:close/>
                  <a:moveTo>
                    <a:pt x="3718" y="1070"/>
                  </a:moveTo>
                  <a:lnTo>
                    <a:pt x="3718" y="1033"/>
                  </a:lnTo>
                  <a:lnTo>
                    <a:pt x="3726" y="1033"/>
                  </a:lnTo>
                  <a:lnTo>
                    <a:pt x="3726" y="1070"/>
                  </a:lnTo>
                  <a:lnTo>
                    <a:pt x="3718" y="1070"/>
                  </a:lnTo>
                  <a:close/>
                  <a:moveTo>
                    <a:pt x="3718" y="1006"/>
                  </a:moveTo>
                  <a:lnTo>
                    <a:pt x="3718" y="970"/>
                  </a:lnTo>
                  <a:lnTo>
                    <a:pt x="3726" y="970"/>
                  </a:lnTo>
                  <a:lnTo>
                    <a:pt x="3726" y="1006"/>
                  </a:lnTo>
                  <a:lnTo>
                    <a:pt x="3718" y="1006"/>
                  </a:lnTo>
                  <a:close/>
                  <a:moveTo>
                    <a:pt x="3718" y="943"/>
                  </a:moveTo>
                  <a:lnTo>
                    <a:pt x="3718" y="906"/>
                  </a:lnTo>
                  <a:lnTo>
                    <a:pt x="3726" y="906"/>
                  </a:lnTo>
                  <a:lnTo>
                    <a:pt x="3726" y="943"/>
                  </a:lnTo>
                  <a:lnTo>
                    <a:pt x="3718" y="943"/>
                  </a:lnTo>
                  <a:close/>
                  <a:moveTo>
                    <a:pt x="3718" y="879"/>
                  </a:moveTo>
                  <a:lnTo>
                    <a:pt x="3718" y="843"/>
                  </a:lnTo>
                  <a:lnTo>
                    <a:pt x="3726" y="843"/>
                  </a:lnTo>
                  <a:lnTo>
                    <a:pt x="3726" y="879"/>
                  </a:lnTo>
                  <a:lnTo>
                    <a:pt x="3718" y="879"/>
                  </a:lnTo>
                  <a:close/>
                  <a:moveTo>
                    <a:pt x="3718" y="815"/>
                  </a:moveTo>
                  <a:lnTo>
                    <a:pt x="3718" y="779"/>
                  </a:lnTo>
                  <a:lnTo>
                    <a:pt x="3726" y="779"/>
                  </a:lnTo>
                  <a:lnTo>
                    <a:pt x="3726" y="815"/>
                  </a:lnTo>
                  <a:lnTo>
                    <a:pt x="3718" y="815"/>
                  </a:lnTo>
                  <a:close/>
                  <a:moveTo>
                    <a:pt x="3718" y="752"/>
                  </a:moveTo>
                  <a:lnTo>
                    <a:pt x="3718" y="715"/>
                  </a:lnTo>
                  <a:lnTo>
                    <a:pt x="3726" y="715"/>
                  </a:lnTo>
                  <a:lnTo>
                    <a:pt x="3726" y="752"/>
                  </a:lnTo>
                  <a:lnTo>
                    <a:pt x="3718" y="752"/>
                  </a:lnTo>
                  <a:close/>
                  <a:moveTo>
                    <a:pt x="3718" y="688"/>
                  </a:moveTo>
                  <a:lnTo>
                    <a:pt x="3718" y="652"/>
                  </a:lnTo>
                  <a:lnTo>
                    <a:pt x="3726" y="652"/>
                  </a:lnTo>
                  <a:lnTo>
                    <a:pt x="3726" y="688"/>
                  </a:lnTo>
                  <a:lnTo>
                    <a:pt x="3718" y="688"/>
                  </a:lnTo>
                  <a:close/>
                  <a:moveTo>
                    <a:pt x="3718" y="625"/>
                  </a:moveTo>
                  <a:lnTo>
                    <a:pt x="3718" y="588"/>
                  </a:lnTo>
                  <a:lnTo>
                    <a:pt x="3726" y="588"/>
                  </a:lnTo>
                  <a:lnTo>
                    <a:pt x="3726" y="625"/>
                  </a:lnTo>
                  <a:lnTo>
                    <a:pt x="3718" y="625"/>
                  </a:lnTo>
                  <a:close/>
                  <a:moveTo>
                    <a:pt x="3718" y="561"/>
                  </a:moveTo>
                  <a:lnTo>
                    <a:pt x="3718" y="525"/>
                  </a:lnTo>
                  <a:lnTo>
                    <a:pt x="3726" y="525"/>
                  </a:lnTo>
                  <a:lnTo>
                    <a:pt x="3726" y="561"/>
                  </a:lnTo>
                  <a:lnTo>
                    <a:pt x="3718" y="561"/>
                  </a:lnTo>
                  <a:close/>
                  <a:moveTo>
                    <a:pt x="3718" y="498"/>
                  </a:moveTo>
                  <a:lnTo>
                    <a:pt x="3718" y="461"/>
                  </a:lnTo>
                  <a:lnTo>
                    <a:pt x="3726" y="461"/>
                  </a:lnTo>
                  <a:lnTo>
                    <a:pt x="3726" y="498"/>
                  </a:lnTo>
                  <a:lnTo>
                    <a:pt x="3718" y="498"/>
                  </a:lnTo>
                  <a:close/>
                  <a:moveTo>
                    <a:pt x="3718" y="434"/>
                  </a:moveTo>
                  <a:lnTo>
                    <a:pt x="3718" y="398"/>
                  </a:lnTo>
                  <a:lnTo>
                    <a:pt x="3726" y="398"/>
                  </a:lnTo>
                  <a:lnTo>
                    <a:pt x="3726" y="434"/>
                  </a:lnTo>
                  <a:lnTo>
                    <a:pt x="3718" y="434"/>
                  </a:lnTo>
                  <a:close/>
                  <a:moveTo>
                    <a:pt x="3718" y="370"/>
                  </a:moveTo>
                  <a:lnTo>
                    <a:pt x="3718" y="334"/>
                  </a:lnTo>
                  <a:lnTo>
                    <a:pt x="3726" y="334"/>
                  </a:lnTo>
                  <a:lnTo>
                    <a:pt x="3726" y="370"/>
                  </a:lnTo>
                  <a:lnTo>
                    <a:pt x="3718" y="370"/>
                  </a:lnTo>
                  <a:close/>
                  <a:moveTo>
                    <a:pt x="3718" y="307"/>
                  </a:moveTo>
                  <a:lnTo>
                    <a:pt x="3718" y="271"/>
                  </a:lnTo>
                  <a:lnTo>
                    <a:pt x="3726" y="271"/>
                  </a:lnTo>
                  <a:lnTo>
                    <a:pt x="3726" y="307"/>
                  </a:lnTo>
                  <a:lnTo>
                    <a:pt x="3718" y="307"/>
                  </a:lnTo>
                  <a:close/>
                  <a:moveTo>
                    <a:pt x="3718" y="243"/>
                  </a:moveTo>
                  <a:lnTo>
                    <a:pt x="3718" y="207"/>
                  </a:lnTo>
                  <a:lnTo>
                    <a:pt x="3726" y="207"/>
                  </a:lnTo>
                  <a:lnTo>
                    <a:pt x="3726" y="243"/>
                  </a:lnTo>
                  <a:lnTo>
                    <a:pt x="3718" y="243"/>
                  </a:lnTo>
                  <a:close/>
                  <a:moveTo>
                    <a:pt x="3718" y="180"/>
                  </a:moveTo>
                  <a:lnTo>
                    <a:pt x="3718" y="143"/>
                  </a:lnTo>
                  <a:lnTo>
                    <a:pt x="3726" y="143"/>
                  </a:lnTo>
                  <a:lnTo>
                    <a:pt x="3726" y="180"/>
                  </a:lnTo>
                  <a:lnTo>
                    <a:pt x="3718" y="180"/>
                  </a:lnTo>
                  <a:close/>
                  <a:moveTo>
                    <a:pt x="3718" y="116"/>
                  </a:moveTo>
                  <a:lnTo>
                    <a:pt x="3718" y="80"/>
                  </a:lnTo>
                  <a:lnTo>
                    <a:pt x="3726" y="80"/>
                  </a:lnTo>
                  <a:lnTo>
                    <a:pt x="3726" y="116"/>
                  </a:lnTo>
                  <a:lnTo>
                    <a:pt x="3718" y="116"/>
                  </a:lnTo>
                  <a:close/>
                  <a:moveTo>
                    <a:pt x="3718" y="53"/>
                  </a:moveTo>
                  <a:lnTo>
                    <a:pt x="3718" y="16"/>
                  </a:lnTo>
                  <a:lnTo>
                    <a:pt x="3726" y="16"/>
                  </a:lnTo>
                  <a:lnTo>
                    <a:pt x="3726" y="53"/>
                  </a:lnTo>
                  <a:lnTo>
                    <a:pt x="3718" y="53"/>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Rectangle 97">
              <a:extLst>
                <a:ext uri="{FF2B5EF4-FFF2-40B4-BE49-F238E27FC236}">
                  <a16:creationId xmlns:a16="http://schemas.microsoft.com/office/drawing/2014/main" id="{5E2B25F9-A2F3-070A-D276-D0F4F38DBD6A}"/>
                </a:ext>
              </a:extLst>
            </p:cNvPr>
            <p:cNvSpPr>
              <a:spLocks noChangeArrowheads="1"/>
            </p:cNvSpPr>
            <p:nvPr/>
          </p:nvSpPr>
          <p:spPr bwMode="auto">
            <a:xfrm>
              <a:off x="325" y="4974"/>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2" name="Rectangle 98">
              <a:extLst>
                <a:ext uri="{FF2B5EF4-FFF2-40B4-BE49-F238E27FC236}">
                  <a16:creationId xmlns:a16="http://schemas.microsoft.com/office/drawing/2014/main" id="{E8A91AA9-0466-A541-0490-26B51E4C2779}"/>
                </a:ext>
              </a:extLst>
            </p:cNvPr>
            <p:cNvSpPr>
              <a:spLocks noChangeArrowheads="1"/>
            </p:cNvSpPr>
            <p:nvPr/>
          </p:nvSpPr>
          <p:spPr bwMode="auto">
            <a:xfrm>
              <a:off x="409" y="4974"/>
              <a:ext cx="20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実施した</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3" name="Rectangle 99">
              <a:extLst>
                <a:ext uri="{FF2B5EF4-FFF2-40B4-BE49-F238E27FC236}">
                  <a16:creationId xmlns:a16="http://schemas.microsoft.com/office/drawing/2014/main" id="{7809F969-2761-026D-1A7D-622B274B2651}"/>
                </a:ext>
              </a:extLst>
            </p:cNvPr>
            <p:cNvSpPr>
              <a:spLocks noChangeArrowheads="1"/>
            </p:cNvSpPr>
            <p:nvPr/>
          </p:nvSpPr>
          <p:spPr bwMode="auto">
            <a:xfrm>
              <a:off x="746" y="4974"/>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推進</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4" name="Rectangle 100">
              <a:extLst>
                <a:ext uri="{FF2B5EF4-FFF2-40B4-BE49-F238E27FC236}">
                  <a16:creationId xmlns:a16="http://schemas.microsoft.com/office/drawing/2014/main" id="{9CB19391-82D0-AEB0-82D3-7ABC5F63062B}"/>
                </a:ext>
              </a:extLst>
            </p:cNvPr>
            <p:cNvSpPr>
              <a:spLocks noChangeArrowheads="1"/>
            </p:cNvSpPr>
            <p:nvPr/>
          </p:nvSpPr>
          <p:spPr bwMode="auto">
            <a:xfrm>
              <a:off x="914" y="4974"/>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5" name="Rectangle 101">
              <a:extLst>
                <a:ext uri="{FF2B5EF4-FFF2-40B4-BE49-F238E27FC236}">
                  <a16:creationId xmlns:a16="http://schemas.microsoft.com/office/drawing/2014/main" id="{82EEE69A-CA43-55A1-7569-3236698697F5}"/>
                </a:ext>
              </a:extLst>
            </p:cNvPr>
            <p:cNvSpPr>
              <a:spLocks noChangeArrowheads="1"/>
            </p:cNvSpPr>
            <p:nvPr/>
          </p:nvSpPr>
          <p:spPr bwMode="auto">
            <a:xfrm>
              <a:off x="1082" y="4974"/>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6" name="Rectangle 102">
              <a:extLst>
                <a:ext uri="{FF2B5EF4-FFF2-40B4-BE49-F238E27FC236}">
                  <a16:creationId xmlns:a16="http://schemas.microsoft.com/office/drawing/2014/main" id="{391DAFAD-487B-9E01-AD8F-8D015F830FF0}"/>
                </a:ext>
              </a:extLst>
            </p:cNvPr>
            <p:cNvSpPr>
              <a:spLocks noChangeArrowheads="1"/>
            </p:cNvSpPr>
            <p:nvPr/>
          </p:nvSpPr>
          <p:spPr bwMode="auto">
            <a:xfrm>
              <a:off x="1167" y="4974"/>
              <a:ext cx="75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内容を踏まえて以下のとおりに整理。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7" name="Rectangle 103">
              <a:extLst>
                <a:ext uri="{FF2B5EF4-FFF2-40B4-BE49-F238E27FC236}">
                  <a16:creationId xmlns:a16="http://schemas.microsoft.com/office/drawing/2014/main" id="{65597E59-6FC9-9B07-D15D-E5534A76537C}"/>
                </a:ext>
              </a:extLst>
            </p:cNvPr>
            <p:cNvSpPr>
              <a:spLocks noChangeArrowheads="1"/>
            </p:cNvSpPr>
            <p:nvPr/>
          </p:nvSpPr>
          <p:spPr bwMode="auto">
            <a:xfrm>
              <a:off x="2597" y="4974"/>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8" name="Rectangle 104">
              <a:extLst>
                <a:ext uri="{FF2B5EF4-FFF2-40B4-BE49-F238E27FC236}">
                  <a16:creationId xmlns:a16="http://schemas.microsoft.com/office/drawing/2014/main" id="{2958AFD8-6D86-9B52-7603-9F73A85382F5}"/>
                </a:ext>
              </a:extLst>
            </p:cNvPr>
            <p:cNvSpPr>
              <a:spLocks noChangeArrowheads="1"/>
            </p:cNvSpPr>
            <p:nvPr/>
          </p:nvSpPr>
          <p:spPr bwMode="auto">
            <a:xfrm>
              <a:off x="325" y="5084"/>
              <a:ext cx="1795"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・作成後５年程度を見通し、今後の課題、目指すべき姿、そのために取り組むべき活動・方策を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9" name="Rectangle 105">
              <a:extLst>
                <a:ext uri="{FF2B5EF4-FFF2-40B4-BE49-F238E27FC236}">
                  <a16:creationId xmlns:a16="http://schemas.microsoft.com/office/drawing/2014/main" id="{93C4606F-72CD-7CFF-7792-A6745A606E35}"/>
                </a:ext>
              </a:extLst>
            </p:cNvPr>
            <p:cNvSpPr>
              <a:spLocks noChangeArrowheads="1"/>
            </p:cNvSpPr>
            <p:nvPr/>
          </p:nvSpPr>
          <p:spPr bwMode="auto">
            <a:xfrm>
              <a:off x="409" y="5194"/>
              <a:ext cx="28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記載する。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0" name="Rectangle 106">
              <a:extLst>
                <a:ext uri="{FF2B5EF4-FFF2-40B4-BE49-F238E27FC236}">
                  <a16:creationId xmlns:a16="http://schemas.microsoft.com/office/drawing/2014/main" id="{B681ECAE-D562-2EEC-76BC-D4CA7087DD0B}"/>
                </a:ext>
              </a:extLst>
            </p:cNvPr>
            <p:cNvSpPr>
              <a:spLocks noChangeArrowheads="1"/>
            </p:cNvSpPr>
            <p:nvPr/>
          </p:nvSpPr>
          <p:spPr bwMode="auto">
            <a:xfrm>
              <a:off x="830" y="5194"/>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1" name="Rectangle 107">
              <a:extLst>
                <a:ext uri="{FF2B5EF4-FFF2-40B4-BE49-F238E27FC236}">
                  <a16:creationId xmlns:a16="http://schemas.microsoft.com/office/drawing/2014/main" id="{4AD7BCB8-BE5B-FE92-23D8-94AE45901B82}"/>
                </a:ext>
              </a:extLst>
            </p:cNvPr>
            <p:cNvSpPr>
              <a:spLocks noChangeArrowheads="1"/>
            </p:cNvSpPr>
            <p:nvPr/>
          </p:nvSpPr>
          <p:spPr bwMode="auto">
            <a:xfrm>
              <a:off x="325" y="5304"/>
              <a:ext cx="67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（取り組むべき活動・方策の例）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2" name="Rectangle 108">
              <a:extLst>
                <a:ext uri="{FF2B5EF4-FFF2-40B4-BE49-F238E27FC236}">
                  <a16:creationId xmlns:a16="http://schemas.microsoft.com/office/drawing/2014/main" id="{092E3574-59C3-6B8B-2B00-C3DAC0539A78}"/>
                </a:ext>
              </a:extLst>
            </p:cNvPr>
            <p:cNvSpPr>
              <a:spLocks noChangeArrowheads="1"/>
            </p:cNvSpPr>
            <p:nvPr/>
          </p:nvSpPr>
          <p:spPr bwMode="auto">
            <a:xfrm>
              <a:off x="1587" y="5304"/>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3" name="Rectangle 109">
              <a:extLst>
                <a:ext uri="{FF2B5EF4-FFF2-40B4-BE49-F238E27FC236}">
                  <a16:creationId xmlns:a16="http://schemas.microsoft.com/office/drawing/2014/main" id="{B88F3885-B9A7-B416-D92E-45C788B7F77F}"/>
                </a:ext>
              </a:extLst>
            </p:cNvPr>
            <p:cNvSpPr>
              <a:spLocks noChangeArrowheads="1"/>
            </p:cNvSpPr>
            <p:nvPr/>
          </p:nvSpPr>
          <p:spPr bwMode="auto">
            <a:xfrm>
              <a:off x="325" y="5413"/>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4" name="Rectangle 110">
              <a:extLst>
                <a:ext uri="{FF2B5EF4-FFF2-40B4-BE49-F238E27FC236}">
                  <a16:creationId xmlns:a16="http://schemas.microsoft.com/office/drawing/2014/main" id="{5641F693-B11C-06F1-E901-07BF2386B4CF}"/>
                </a:ext>
              </a:extLst>
            </p:cNvPr>
            <p:cNvSpPr>
              <a:spLocks noChangeArrowheads="1"/>
            </p:cNvSpPr>
            <p:nvPr/>
          </p:nvSpPr>
          <p:spPr bwMode="auto">
            <a:xfrm>
              <a:off x="409" y="5413"/>
              <a:ext cx="107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・組織体制の強化や活動の拡大を図るための広域組織化</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5" name="Rectangle 111">
              <a:extLst>
                <a:ext uri="{FF2B5EF4-FFF2-40B4-BE49-F238E27FC236}">
                  <a16:creationId xmlns:a16="http://schemas.microsoft.com/office/drawing/2014/main" id="{DB92A2ED-FC0D-8F65-40E5-D9428D335277}"/>
                </a:ext>
              </a:extLst>
            </p:cNvPr>
            <p:cNvSpPr>
              <a:spLocks noChangeArrowheads="1"/>
            </p:cNvSpPr>
            <p:nvPr/>
          </p:nvSpPr>
          <p:spPr bwMode="auto">
            <a:xfrm>
              <a:off x="2513" y="5413"/>
              <a:ext cx="35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やＮＰＯ法人化</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6" name="Rectangle 112">
              <a:extLst>
                <a:ext uri="{FF2B5EF4-FFF2-40B4-BE49-F238E27FC236}">
                  <a16:creationId xmlns:a16="http://schemas.microsoft.com/office/drawing/2014/main" id="{2AACE60E-9ED9-06D2-DF48-9B4E028204B0}"/>
                </a:ext>
              </a:extLst>
            </p:cNvPr>
            <p:cNvSpPr>
              <a:spLocks noChangeArrowheads="1"/>
            </p:cNvSpPr>
            <p:nvPr/>
          </p:nvSpPr>
          <p:spPr bwMode="auto">
            <a:xfrm>
              <a:off x="3101" y="5413"/>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7" name="Rectangle 113">
              <a:extLst>
                <a:ext uri="{FF2B5EF4-FFF2-40B4-BE49-F238E27FC236}">
                  <a16:creationId xmlns:a16="http://schemas.microsoft.com/office/drawing/2014/main" id="{15513B3F-95EB-BD78-7CDC-ED0386852D15}"/>
                </a:ext>
              </a:extLst>
            </p:cNvPr>
            <p:cNvSpPr>
              <a:spLocks noChangeArrowheads="1"/>
            </p:cNvSpPr>
            <p:nvPr/>
          </p:nvSpPr>
          <p:spPr bwMode="auto">
            <a:xfrm>
              <a:off x="325" y="5523"/>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8" name="Rectangle 114">
              <a:extLst>
                <a:ext uri="{FF2B5EF4-FFF2-40B4-BE49-F238E27FC236}">
                  <a16:creationId xmlns:a16="http://schemas.microsoft.com/office/drawing/2014/main" id="{E434CDFE-2124-8A3B-B7D8-7C46F5F7D4BE}"/>
                </a:ext>
              </a:extLst>
            </p:cNvPr>
            <p:cNvSpPr>
              <a:spLocks noChangeArrowheads="1"/>
            </p:cNvSpPr>
            <p:nvPr/>
          </p:nvSpPr>
          <p:spPr bwMode="auto">
            <a:xfrm>
              <a:off x="409" y="5523"/>
              <a:ext cx="163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・農地や施設、地域環境を保全するための農地周辺部の活動拡大や遊休農地の有効利用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9" name="Rectangle 115">
              <a:extLst>
                <a:ext uri="{FF2B5EF4-FFF2-40B4-BE49-F238E27FC236}">
                  <a16:creationId xmlns:a16="http://schemas.microsoft.com/office/drawing/2014/main" id="{263B2919-B291-7163-5A2A-B67EEFFA01FC}"/>
                </a:ext>
              </a:extLst>
            </p:cNvPr>
            <p:cNvSpPr>
              <a:spLocks noChangeArrowheads="1"/>
            </p:cNvSpPr>
            <p:nvPr/>
          </p:nvSpPr>
          <p:spPr bwMode="auto">
            <a:xfrm>
              <a:off x="3691" y="5523"/>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0" name="Rectangle 116">
              <a:extLst>
                <a:ext uri="{FF2B5EF4-FFF2-40B4-BE49-F238E27FC236}">
                  <a16:creationId xmlns:a16="http://schemas.microsoft.com/office/drawing/2014/main" id="{489F239F-F1EE-DB71-EC0A-E6BAA2C66F6D}"/>
                </a:ext>
              </a:extLst>
            </p:cNvPr>
            <p:cNvSpPr>
              <a:spLocks noChangeArrowheads="1"/>
            </p:cNvSpPr>
            <p:nvPr/>
          </p:nvSpPr>
          <p:spPr bwMode="auto">
            <a:xfrm>
              <a:off x="325" y="5632"/>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1" name="Rectangle 117">
              <a:extLst>
                <a:ext uri="{FF2B5EF4-FFF2-40B4-BE49-F238E27FC236}">
                  <a16:creationId xmlns:a16="http://schemas.microsoft.com/office/drawing/2014/main" id="{4173BD32-6E81-23B1-036C-D04D88EE0A83}"/>
                </a:ext>
              </a:extLst>
            </p:cNvPr>
            <p:cNvSpPr>
              <a:spLocks noChangeArrowheads="1"/>
            </p:cNvSpPr>
            <p:nvPr/>
          </p:nvSpPr>
          <p:spPr bwMode="auto">
            <a:xfrm>
              <a:off x="409" y="5632"/>
              <a:ext cx="147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・地域を守る取組の魅力を情報発信する活動、活動への新たな参画者を募る活動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2" name="Rectangle 118">
              <a:extLst>
                <a:ext uri="{FF2B5EF4-FFF2-40B4-BE49-F238E27FC236}">
                  <a16:creationId xmlns:a16="http://schemas.microsoft.com/office/drawing/2014/main" id="{543CD100-B65B-B524-6DD4-7D79444D125B}"/>
                </a:ext>
              </a:extLst>
            </p:cNvPr>
            <p:cNvSpPr>
              <a:spLocks noChangeArrowheads="1"/>
            </p:cNvSpPr>
            <p:nvPr/>
          </p:nvSpPr>
          <p:spPr bwMode="auto">
            <a:xfrm>
              <a:off x="3438" y="5632"/>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3" name="Rectangle 119">
              <a:extLst>
                <a:ext uri="{FF2B5EF4-FFF2-40B4-BE49-F238E27FC236}">
                  <a16:creationId xmlns:a16="http://schemas.microsoft.com/office/drawing/2014/main" id="{8C6B4D52-9331-D56E-DF80-A2F7C9C4F373}"/>
                </a:ext>
              </a:extLst>
            </p:cNvPr>
            <p:cNvSpPr>
              <a:spLocks noChangeArrowheads="1"/>
            </p:cNvSpPr>
            <p:nvPr/>
          </p:nvSpPr>
          <p:spPr bwMode="auto">
            <a:xfrm>
              <a:off x="325" y="5742"/>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4" name="Rectangle 120">
              <a:extLst>
                <a:ext uri="{FF2B5EF4-FFF2-40B4-BE49-F238E27FC236}">
                  <a16:creationId xmlns:a16="http://schemas.microsoft.com/office/drawing/2014/main" id="{18CDBF72-7A7F-CD31-4AF5-6181D1171868}"/>
                </a:ext>
              </a:extLst>
            </p:cNvPr>
            <p:cNvSpPr>
              <a:spLocks noChangeArrowheads="1"/>
            </p:cNvSpPr>
            <p:nvPr/>
          </p:nvSpPr>
          <p:spPr bwMode="auto">
            <a:xfrm>
              <a:off x="409" y="5742"/>
              <a:ext cx="139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・地域の景観・環境の維持等、地域資源の魅力を高め、関心を高める活動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5" name="Rectangle 121">
              <a:extLst>
                <a:ext uri="{FF2B5EF4-FFF2-40B4-BE49-F238E27FC236}">
                  <a16:creationId xmlns:a16="http://schemas.microsoft.com/office/drawing/2014/main" id="{F6C69788-F2FB-E250-2DFA-4B698EE59BFA}"/>
                </a:ext>
              </a:extLst>
            </p:cNvPr>
            <p:cNvSpPr>
              <a:spLocks noChangeArrowheads="1"/>
            </p:cNvSpPr>
            <p:nvPr/>
          </p:nvSpPr>
          <p:spPr bwMode="auto">
            <a:xfrm>
              <a:off x="3186" y="5742"/>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6" name="Rectangle 122">
              <a:extLst>
                <a:ext uri="{FF2B5EF4-FFF2-40B4-BE49-F238E27FC236}">
                  <a16:creationId xmlns:a16="http://schemas.microsoft.com/office/drawing/2014/main" id="{12DF8FCC-AF18-0090-CFE0-05593E969913}"/>
                </a:ext>
              </a:extLst>
            </p:cNvPr>
            <p:cNvSpPr>
              <a:spLocks noChangeArrowheads="1"/>
            </p:cNvSpPr>
            <p:nvPr/>
          </p:nvSpPr>
          <p:spPr bwMode="auto">
            <a:xfrm>
              <a:off x="325" y="5851"/>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7" name="Rectangle 123">
              <a:extLst>
                <a:ext uri="{FF2B5EF4-FFF2-40B4-BE49-F238E27FC236}">
                  <a16:creationId xmlns:a16="http://schemas.microsoft.com/office/drawing/2014/main" id="{04B4CF86-24C5-1739-1DD6-1705B2D47AEF}"/>
                </a:ext>
              </a:extLst>
            </p:cNvPr>
            <p:cNvSpPr>
              <a:spLocks noChangeArrowheads="1"/>
            </p:cNvSpPr>
            <p:nvPr/>
          </p:nvSpPr>
          <p:spPr bwMode="auto">
            <a:xfrm>
              <a:off x="409" y="5851"/>
              <a:ext cx="15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・保全管理の省力化のための簡易な基盤整備や機械化、保全管理に必要な施設整備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8" name="Rectangle 124">
              <a:extLst>
                <a:ext uri="{FF2B5EF4-FFF2-40B4-BE49-F238E27FC236}">
                  <a16:creationId xmlns:a16="http://schemas.microsoft.com/office/drawing/2014/main" id="{4338707B-E101-639A-5ED2-330F01ABBCCB}"/>
                </a:ext>
              </a:extLst>
            </p:cNvPr>
            <p:cNvSpPr>
              <a:spLocks noChangeArrowheads="1"/>
            </p:cNvSpPr>
            <p:nvPr/>
          </p:nvSpPr>
          <p:spPr bwMode="auto">
            <a:xfrm>
              <a:off x="3522" y="5851"/>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9" name="Freeform 125">
              <a:extLst>
                <a:ext uri="{FF2B5EF4-FFF2-40B4-BE49-F238E27FC236}">
                  <a16:creationId xmlns:a16="http://schemas.microsoft.com/office/drawing/2014/main" id="{0C780FA2-BAB3-2AC9-DD86-503C8613055A}"/>
                </a:ext>
              </a:extLst>
            </p:cNvPr>
            <p:cNvSpPr>
              <a:spLocks noEditPoints="1"/>
            </p:cNvSpPr>
            <p:nvPr/>
          </p:nvSpPr>
          <p:spPr bwMode="auto">
            <a:xfrm>
              <a:off x="191" y="1314"/>
              <a:ext cx="3925" cy="645"/>
            </a:xfrm>
            <a:custGeom>
              <a:avLst/>
              <a:gdLst>
                <a:gd name="T0" fmla="*/ 3757 w 3925"/>
                <a:gd name="T1" fmla="*/ 9 h 645"/>
                <a:gd name="T2" fmla="*/ 3666 w 3925"/>
                <a:gd name="T3" fmla="*/ 0 h 645"/>
                <a:gd name="T4" fmla="*/ 3475 w 3925"/>
                <a:gd name="T5" fmla="*/ 9 h 645"/>
                <a:gd name="T6" fmla="*/ 3312 w 3925"/>
                <a:gd name="T7" fmla="*/ 0 h 645"/>
                <a:gd name="T8" fmla="*/ 3221 w 3925"/>
                <a:gd name="T9" fmla="*/ 9 h 645"/>
                <a:gd name="T10" fmla="*/ 2994 w 3925"/>
                <a:gd name="T11" fmla="*/ 9 h 645"/>
                <a:gd name="T12" fmla="*/ 2903 w 3925"/>
                <a:gd name="T13" fmla="*/ 0 h 645"/>
                <a:gd name="T14" fmla="*/ 2712 w 3925"/>
                <a:gd name="T15" fmla="*/ 9 h 645"/>
                <a:gd name="T16" fmla="*/ 2549 w 3925"/>
                <a:gd name="T17" fmla="*/ 0 h 645"/>
                <a:gd name="T18" fmla="*/ 2458 w 3925"/>
                <a:gd name="T19" fmla="*/ 9 h 645"/>
                <a:gd name="T20" fmla="*/ 2231 w 3925"/>
                <a:gd name="T21" fmla="*/ 9 h 645"/>
                <a:gd name="T22" fmla="*/ 2140 w 3925"/>
                <a:gd name="T23" fmla="*/ 0 h 645"/>
                <a:gd name="T24" fmla="*/ 1950 w 3925"/>
                <a:gd name="T25" fmla="*/ 9 h 645"/>
                <a:gd name="T26" fmla="*/ 1786 w 3925"/>
                <a:gd name="T27" fmla="*/ 0 h 645"/>
                <a:gd name="T28" fmla="*/ 1695 w 3925"/>
                <a:gd name="T29" fmla="*/ 9 h 645"/>
                <a:gd name="T30" fmla="*/ 1468 w 3925"/>
                <a:gd name="T31" fmla="*/ 9 h 645"/>
                <a:gd name="T32" fmla="*/ 1377 w 3925"/>
                <a:gd name="T33" fmla="*/ 0 h 645"/>
                <a:gd name="T34" fmla="*/ 1187 w 3925"/>
                <a:gd name="T35" fmla="*/ 9 h 645"/>
                <a:gd name="T36" fmla="*/ 1023 w 3925"/>
                <a:gd name="T37" fmla="*/ 0 h 645"/>
                <a:gd name="T38" fmla="*/ 932 w 3925"/>
                <a:gd name="T39" fmla="*/ 9 h 645"/>
                <a:gd name="T40" fmla="*/ 706 w 3925"/>
                <a:gd name="T41" fmla="*/ 9 h 645"/>
                <a:gd name="T42" fmla="*/ 615 w 3925"/>
                <a:gd name="T43" fmla="*/ 0 h 645"/>
                <a:gd name="T44" fmla="*/ 424 w 3925"/>
                <a:gd name="T45" fmla="*/ 9 h 645"/>
                <a:gd name="T46" fmla="*/ 261 w 3925"/>
                <a:gd name="T47" fmla="*/ 0 h 645"/>
                <a:gd name="T48" fmla="*/ 170 w 3925"/>
                <a:gd name="T49" fmla="*/ 9 h 645"/>
                <a:gd name="T50" fmla="*/ 9 w 3925"/>
                <a:gd name="T51" fmla="*/ 66 h 645"/>
                <a:gd name="T52" fmla="*/ 0 w 3925"/>
                <a:gd name="T53" fmla="*/ 157 h 645"/>
                <a:gd name="T54" fmla="*/ 9 w 3925"/>
                <a:gd name="T55" fmla="*/ 348 h 645"/>
                <a:gd name="T56" fmla="*/ 0 w 3925"/>
                <a:gd name="T57" fmla="*/ 511 h 645"/>
                <a:gd name="T58" fmla="*/ 9 w 3925"/>
                <a:gd name="T59" fmla="*/ 602 h 645"/>
                <a:gd name="T60" fmla="*/ 193 w 3925"/>
                <a:gd name="T61" fmla="*/ 636 h 645"/>
                <a:gd name="T62" fmla="*/ 283 w 3925"/>
                <a:gd name="T63" fmla="*/ 645 h 645"/>
                <a:gd name="T64" fmla="*/ 474 w 3925"/>
                <a:gd name="T65" fmla="*/ 636 h 645"/>
                <a:gd name="T66" fmla="*/ 638 w 3925"/>
                <a:gd name="T67" fmla="*/ 645 h 645"/>
                <a:gd name="T68" fmla="*/ 728 w 3925"/>
                <a:gd name="T69" fmla="*/ 636 h 645"/>
                <a:gd name="T70" fmla="*/ 956 w 3925"/>
                <a:gd name="T71" fmla="*/ 636 h 645"/>
                <a:gd name="T72" fmla="*/ 1046 w 3925"/>
                <a:gd name="T73" fmla="*/ 645 h 645"/>
                <a:gd name="T74" fmla="*/ 1237 w 3925"/>
                <a:gd name="T75" fmla="*/ 636 h 645"/>
                <a:gd name="T76" fmla="*/ 1401 w 3925"/>
                <a:gd name="T77" fmla="*/ 645 h 645"/>
                <a:gd name="T78" fmla="*/ 1491 w 3925"/>
                <a:gd name="T79" fmla="*/ 636 h 645"/>
                <a:gd name="T80" fmla="*/ 1718 w 3925"/>
                <a:gd name="T81" fmla="*/ 636 h 645"/>
                <a:gd name="T82" fmla="*/ 1809 w 3925"/>
                <a:gd name="T83" fmla="*/ 645 h 645"/>
                <a:gd name="T84" fmla="*/ 2000 w 3925"/>
                <a:gd name="T85" fmla="*/ 636 h 645"/>
                <a:gd name="T86" fmla="*/ 2163 w 3925"/>
                <a:gd name="T87" fmla="*/ 645 h 645"/>
                <a:gd name="T88" fmla="*/ 2254 w 3925"/>
                <a:gd name="T89" fmla="*/ 636 h 645"/>
                <a:gd name="T90" fmla="*/ 2481 w 3925"/>
                <a:gd name="T91" fmla="*/ 636 h 645"/>
                <a:gd name="T92" fmla="*/ 2572 w 3925"/>
                <a:gd name="T93" fmla="*/ 645 h 645"/>
                <a:gd name="T94" fmla="*/ 2763 w 3925"/>
                <a:gd name="T95" fmla="*/ 636 h 645"/>
                <a:gd name="T96" fmla="*/ 2926 w 3925"/>
                <a:gd name="T97" fmla="*/ 645 h 645"/>
                <a:gd name="T98" fmla="*/ 3017 w 3925"/>
                <a:gd name="T99" fmla="*/ 636 h 645"/>
                <a:gd name="T100" fmla="*/ 3244 w 3925"/>
                <a:gd name="T101" fmla="*/ 636 h 645"/>
                <a:gd name="T102" fmla="*/ 3335 w 3925"/>
                <a:gd name="T103" fmla="*/ 645 h 645"/>
                <a:gd name="T104" fmla="*/ 3526 w 3925"/>
                <a:gd name="T105" fmla="*/ 636 h 645"/>
                <a:gd name="T106" fmla="*/ 3689 w 3925"/>
                <a:gd name="T107" fmla="*/ 645 h 645"/>
                <a:gd name="T108" fmla="*/ 3780 w 3925"/>
                <a:gd name="T109" fmla="*/ 636 h 645"/>
                <a:gd name="T110" fmla="*/ 3907 w 3925"/>
                <a:gd name="T111" fmla="*/ 645 h 645"/>
                <a:gd name="T112" fmla="*/ 3916 w 3925"/>
                <a:gd name="T113" fmla="*/ 464 h 645"/>
                <a:gd name="T114" fmla="*/ 3925 w 3925"/>
                <a:gd name="T115" fmla="*/ 300 h 645"/>
                <a:gd name="T116" fmla="*/ 3916 w 3925"/>
                <a:gd name="T117" fmla="*/ 209 h 645"/>
                <a:gd name="T118" fmla="*/ 3916 w 3925"/>
                <a:gd name="T119" fmla="*/ 4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5" h="645">
                  <a:moveTo>
                    <a:pt x="3920" y="9"/>
                  </a:moveTo>
                  <a:lnTo>
                    <a:pt x="3884" y="9"/>
                  </a:lnTo>
                  <a:lnTo>
                    <a:pt x="3884" y="0"/>
                  </a:lnTo>
                  <a:lnTo>
                    <a:pt x="3920" y="0"/>
                  </a:lnTo>
                  <a:lnTo>
                    <a:pt x="3920" y="9"/>
                  </a:lnTo>
                  <a:close/>
                  <a:moveTo>
                    <a:pt x="3857" y="9"/>
                  </a:moveTo>
                  <a:lnTo>
                    <a:pt x="3820" y="9"/>
                  </a:lnTo>
                  <a:lnTo>
                    <a:pt x="3820" y="0"/>
                  </a:lnTo>
                  <a:lnTo>
                    <a:pt x="3857" y="0"/>
                  </a:lnTo>
                  <a:lnTo>
                    <a:pt x="3857" y="9"/>
                  </a:lnTo>
                  <a:close/>
                  <a:moveTo>
                    <a:pt x="3793" y="9"/>
                  </a:moveTo>
                  <a:lnTo>
                    <a:pt x="3757" y="9"/>
                  </a:lnTo>
                  <a:lnTo>
                    <a:pt x="3757" y="0"/>
                  </a:lnTo>
                  <a:lnTo>
                    <a:pt x="3793" y="0"/>
                  </a:lnTo>
                  <a:lnTo>
                    <a:pt x="3793" y="9"/>
                  </a:lnTo>
                  <a:close/>
                  <a:moveTo>
                    <a:pt x="3730" y="9"/>
                  </a:moveTo>
                  <a:lnTo>
                    <a:pt x="3693" y="9"/>
                  </a:lnTo>
                  <a:lnTo>
                    <a:pt x="3693" y="0"/>
                  </a:lnTo>
                  <a:lnTo>
                    <a:pt x="3730" y="0"/>
                  </a:lnTo>
                  <a:lnTo>
                    <a:pt x="3730" y="9"/>
                  </a:lnTo>
                  <a:close/>
                  <a:moveTo>
                    <a:pt x="3666" y="9"/>
                  </a:moveTo>
                  <a:lnTo>
                    <a:pt x="3630" y="9"/>
                  </a:lnTo>
                  <a:lnTo>
                    <a:pt x="3630" y="0"/>
                  </a:lnTo>
                  <a:lnTo>
                    <a:pt x="3666" y="0"/>
                  </a:lnTo>
                  <a:lnTo>
                    <a:pt x="3666" y="9"/>
                  </a:lnTo>
                  <a:close/>
                  <a:moveTo>
                    <a:pt x="3602" y="9"/>
                  </a:moveTo>
                  <a:lnTo>
                    <a:pt x="3566" y="9"/>
                  </a:lnTo>
                  <a:lnTo>
                    <a:pt x="3566" y="0"/>
                  </a:lnTo>
                  <a:lnTo>
                    <a:pt x="3602" y="0"/>
                  </a:lnTo>
                  <a:lnTo>
                    <a:pt x="3602" y="9"/>
                  </a:lnTo>
                  <a:close/>
                  <a:moveTo>
                    <a:pt x="3539" y="9"/>
                  </a:moveTo>
                  <a:lnTo>
                    <a:pt x="3503" y="9"/>
                  </a:lnTo>
                  <a:lnTo>
                    <a:pt x="3503" y="0"/>
                  </a:lnTo>
                  <a:lnTo>
                    <a:pt x="3539" y="0"/>
                  </a:lnTo>
                  <a:lnTo>
                    <a:pt x="3539" y="9"/>
                  </a:lnTo>
                  <a:close/>
                  <a:moveTo>
                    <a:pt x="3475" y="9"/>
                  </a:moveTo>
                  <a:lnTo>
                    <a:pt x="3439" y="9"/>
                  </a:lnTo>
                  <a:lnTo>
                    <a:pt x="3439" y="0"/>
                  </a:lnTo>
                  <a:lnTo>
                    <a:pt x="3475" y="0"/>
                  </a:lnTo>
                  <a:lnTo>
                    <a:pt x="3475" y="9"/>
                  </a:lnTo>
                  <a:close/>
                  <a:moveTo>
                    <a:pt x="3412" y="9"/>
                  </a:moveTo>
                  <a:lnTo>
                    <a:pt x="3375" y="9"/>
                  </a:lnTo>
                  <a:lnTo>
                    <a:pt x="3375" y="0"/>
                  </a:lnTo>
                  <a:lnTo>
                    <a:pt x="3412" y="0"/>
                  </a:lnTo>
                  <a:lnTo>
                    <a:pt x="3412" y="9"/>
                  </a:lnTo>
                  <a:close/>
                  <a:moveTo>
                    <a:pt x="3348" y="9"/>
                  </a:moveTo>
                  <a:lnTo>
                    <a:pt x="3312" y="9"/>
                  </a:lnTo>
                  <a:lnTo>
                    <a:pt x="3312" y="0"/>
                  </a:lnTo>
                  <a:lnTo>
                    <a:pt x="3348" y="0"/>
                  </a:lnTo>
                  <a:lnTo>
                    <a:pt x="3348" y="9"/>
                  </a:lnTo>
                  <a:close/>
                  <a:moveTo>
                    <a:pt x="3285" y="9"/>
                  </a:moveTo>
                  <a:lnTo>
                    <a:pt x="3248" y="9"/>
                  </a:lnTo>
                  <a:lnTo>
                    <a:pt x="3248" y="0"/>
                  </a:lnTo>
                  <a:lnTo>
                    <a:pt x="3285" y="0"/>
                  </a:lnTo>
                  <a:lnTo>
                    <a:pt x="3285" y="9"/>
                  </a:lnTo>
                  <a:close/>
                  <a:moveTo>
                    <a:pt x="3221" y="9"/>
                  </a:moveTo>
                  <a:lnTo>
                    <a:pt x="3185" y="9"/>
                  </a:lnTo>
                  <a:lnTo>
                    <a:pt x="3185" y="0"/>
                  </a:lnTo>
                  <a:lnTo>
                    <a:pt x="3221" y="0"/>
                  </a:lnTo>
                  <a:lnTo>
                    <a:pt x="3221" y="9"/>
                  </a:lnTo>
                  <a:close/>
                  <a:moveTo>
                    <a:pt x="3157" y="9"/>
                  </a:moveTo>
                  <a:lnTo>
                    <a:pt x="3121" y="9"/>
                  </a:lnTo>
                  <a:lnTo>
                    <a:pt x="3121" y="0"/>
                  </a:lnTo>
                  <a:lnTo>
                    <a:pt x="3157" y="0"/>
                  </a:lnTo>
                  <a:lnTo>
                    <a:pt x="3157" y="9"/>
                  </a:lnTo>
                  <a:close/>
                  <a:moveTo>
                    <a:pt x="3094" y="9"/>
                  </a:moveTo>
                  <a:lnTo>
                    <a:pt x="3058" y="9"/>
                  </a:lnTo>
                  <a:lnTo>
                    <a:pt x="3058" y="0"/>
                  </a:lnTo>
                  <a:lnTo>
                    <a:pt x="3094" y="0"/>
                  </a:lnTo>
                  <a:lnTo>
                    <a:pt x="3094" y="9"/>
                  </a:lnTo>
                  <a:close/>
                  <a:moveTo>
                    <a:pt x="3030" y="9"/>
                  </a:moveTo>
                  <a:lnTo>
                    <a:pt x="2994" y="9"/>
                  </a:lnTo>
                  <a:lnTo>
                    <a:pt x="2994" y="0"/>
                  </a:lnTo>
                  <a:lnTo>
                    <a:pt x="3030" y="0"/>
                  </a:lnTo>
                  <a:lnTo>
                    <a:pt x="3030" y="9"/>
                  </a:lnTo>
                  <a:close/>
                  <a:moveTo>
                    <a:pt x="2967" y="9"/>
                  </a:moveTo>
                  <a:lnTo>
                    <a:pt x="2930" y="9"/>
                  </a:lnTo>
                  <a:lnTo>
                    <a:pt x="2930" y="0"/>
                  </a:lnTo>
                  <a:lnTo>
                    <a:pt x="2967" y="0"/>
                  </a:lnTo>
                  <a:lnTo>
                    <a:pt x="2967" y="9"/>
                  </a:lnTo>
                  <a:close/>
                  <a:moveTo>
                    <a:pt x="2903" y="9"/>
                  </a:moveTo>
                  <a:lnTo>
                    <a:pt x="2867" y="9"/>
                  </a:lnTo>
                  <a:lnTo>
                    <a:pt x="2867" y="0"/>
                  </a:lnTo>
                  <a:lnTo>
                    <a:pt x="2903" y="0"/>
                  </a:lnTo>
                  <a:lnTo>
                    <a:pt x="2903" y="9"/>
                  </a:lnTo>
                  <a:close/>
                  <a:moveTo>
                    <a:pt x="2840" y="9"/>
                  </a:moveTo>
                  <a:lnTo>
                    <a:pt x="2803" y="9"/>
                  </a:lnTo>
                  <a:lnTo>
                    <a:pt x="2803" y="0"/>
                  </a:lnTo>
                  <a:lnTo>
                    <a:pt x="2840" y="0"/>
                  </a:lnTo>
                  <a:lnTo>
                    <a:pt x="2840" y="9"/>
                  </a:lnTo>
                  <a:close/>
                  <a:moveTo>
                    <a:pt x="2776" y="9"/>
                  </a:moveTo>
                  <a:lnTo>
                    <a:pt x="2740" y="9"/>
                  </a:lnTo>
                  <a:lnTo>
                    <a:pt x="2740" y="0"/>
                  </a:lnTo>
                  <a:lnTo>
                    <a:pt x="2776" y="0"/>
                  </a:lnTo>
                  <a:lnTo>
                    <a:pt x="2776" y="9"/>
                  </a:lnTo>
                  <a:close/>
                  <a:moveTo>
                    <a:pt x="2712" y="9"/>
                  </a:moveTo>
                  <a:lnTo>
                    <a:pt x="2676" y="9"/>
                  </a:lnTo>
                  <a:lnTo>
                    <a:pt x="2676" y="0"/>
                  </a:lnTo>
                  <a:lnTo>
                    <a:pt x="2712" y="0"/>
                  </a:lnTo>
                  <a:lnTo>
                    <a:pt x="2712" y="9"/>
                  </a:lnTo>
                  <a:close/>
                  <a:moveTo>
                    <a:pt x="2649" y="9"/>
                  </a:moveTo>
                  <a:lnTo>
                    <a:pt x="2613" y="9"/>
                  </a:lnTo>
                  <a:lnTo>
                    <a:pt x="2613" y="0"/>
                  </a:lnTo>
                  <a:lnTo>
                    <a:pt x="2649" y="0"/>
                  </a:lnTo>
                  <a:lnTo>
                    <a:pt x="2649" y="9"/>
                  </a:lnTo>
                  <a:close/>
                  <a:moveTo>
                    <a:pt x="2585" y="9"/>
                  </a:moveTo>
                  <a:lnTo>
                    <a:pt x="2549" y="9"/>
                  </a:lnTo>
                  <a:lnTo>
                    <a:pt x="2549" y="0"/>
                  </a:lnTo>
                  <a:lnTo>
                    <a:pt x="2585" y="0"/>
                  </a:lnTo>
                  <a:lnTo>
                    <a:pt x="2585" y="9"/>
                  </a:lnTo>
                  <a:close/>
                  <a:moveTo>
                    <a:pt x="2522" y="9"/>
                  </a:moveTo>
                  <a:lnTo>
                    <a:pt x="2485" y="9"/>
                  </a:lnTo>
                  <a:lnTo>
                    <a:pt x="2485" y="0"/>
                  </a:lnTo>
                  <a:lnTo>
                    <a:pt x="2522" y="0"/>
                  </a:lnTo>
                  <a:lnTo>
                    <a:pt x="2522" y="9"/>
                  </a:lnTo>
                  <a:close/>
                  <a:moveTo>
                    <a:pt x="2458" y="9"/>
                  </a:moveTo>
                  <a:lnTo>
                    <a:pt x="2422" y="9"/>
                  </a:lnTo>
                  <a:lnTo>
                    <a:pt x="2422" y="0"/>
                  </a:lnTo>
                  <a:lnTo>
                    <a:pt x="2458" y="0"/>
                  </a:lnTo>
                  <a:lnTo>
                    <a:pt x="2458" y="9"/>
                  </a:lnTo>
                  <a:close/>
                  <a:moveTo>
                    <a:pt x="2395" y="9"/>
                  </a:moveTo>
                  <a:lnTo>
                    <a:pt x="2358" y="9"/>
                  </a:lnTo>
                  <a:lnTo>
                    <a:pt x="2358" y="0"/>
                  </a:lnTo>
                  <a:lnTo>
                    <a:pt x="2395" y="0"/>
                  </a:lnTo>
                  <a:lnTo>
                    <a:pt x="2395" y="9"/>
                  </a:lnTo>
                  <a:close/>
                  <a:moveTo>
                    <a:pt x="2331" y="9"/>
                  </a:moveTo>
                  <a:lnTo>
                    <a:pt x="2295" y="9"/>
                  </a:lnTo>
                  <a:lnTo>
                    <a:pt x="2295" y="0"/>
                  </a:lnTo>
                  <a:lnTo>
                    <a:pt x="2331" y="0"/>
                  </a:lnTo>
                  <a:lnTo>
                    <a:pt x="2331" y="9"/>
                  </a:lnTo>
                  <a:close/>
                  <a:moveTo>
                    <a:pt x="2267" y="9"/>
                  </a:moveTo>
                  <a:lnTo>
                    <a:pt x="2231" y="9"/>
                  </a:lnTo>
                  <a:lnTo>
                    <a:pt x="2231" y="0"/>
                  </a:lnTo>
                  <a:lnTo>
                    <a:pt x="2267" y="0"/>
                  </a:lnTo>
                  <a:lnTo>
                    <a:pt x="2267" y="9"/>
                  </a:lnTo>
                  <a:close/>
                  <a:moveTo>
                    <a:pt x="2204" y="9"/>
                  </a:moveTo>
                  <a:lnTo>
                    <a:pt x="2168" y="9"/>
                  </a:lnTo>
                  <a:lnTo>
                    <a:pt x="2168" y="0"/>
                  </a:lnTo>
                  <a:lnTo>
                    <a:pt x="2204" y="0"/>
                  </a:lnTo>
                  <a:lnTo>
                    <a:pt x="2204" y="9"/>
                  </a:lnTo>
                  <a:close/>
                  <a:moveTo>
                    <a:pt x="2140" y="9"/>
                  </a:moveTo>
                  <a:lnTo>
                    <a:pt x="2104" y="9"/>
                  </a:lnTo>
                  <a:lnTo>
                    <a:pt x="2104" y="0"/>
                  </a:lnTo>
                  <a:lnTo>
                    <a:pt x="2140" y="0"/>
                  </a:lnTo>
                  <a:lnTo>
                    <a:pt x="2140" y="9"/>
                  </a:lnTo>
                  <a:close/>
                  <a:moveTo>
                    <a:pt x="2077" y="9"/>
                  </a:moveTo>
                  <a:lnTo>
                    <a:pt x="2040" y="9"/>
                  </a:lnTo>
                  <a:lnTo>
                    <a:pt x="2040" y="0"/>
                  </a:lnTo>
                  <a:lnTo>
                    <a:pt x="2077" y="0"/>
                  </a:lnTo>
                  <a:lnTo>
                    <a:pt x="2077" y="9"/>
                  </a:lnTo>
                  <a:close/>
                  <a:moveTo>
                    <a:pt x="2013" y="9"/>
                  </a:moveTo>
                  <a:lnTo>
                    <a:pt x="1977" y="9"/>
                  </a:lnTo>
                  <a:lnTo>
                    <a:pt x="1977" y="0"/>
                  </a:lnTo>
                  <a:lnTo>
                    <a:pt x="2013" y="0"/>
                  </a:lnTo>
                  <a:lnTo>
                    <a:pt x="2013" y="9"/>
                  </a:lnTo>
                  <a:close/>
                  <a:moveTo>
                    <a:pt x="1950" y="9"/>
                  </a:moveTo>
                  <a:lnTo>
                    <a:pt x="1913" y="9"/>
                  </a:lnTo>
                  <a:lnTo>
                    <a:pt x="1913" y="0"/>
                  </a:lnTo>
                  <a:lnTo>
                    <a:pt x="1950" y="0"/>
                  </a:lnTo>
                  <a:lnTo>
                    <a:pt x="1950" y="9"/>
                  </a:lnTo>
                  <a:close/>
                  <a:moveTo>
                    <a:pt x="1886" y="9"/>
                  </a:moveTo>
                  <a:lnTo>
                    <a:pt x="1850" y="9"/>
                  </a:lnTo>
                  <a:lnTo>
                    <a:pt x="1850" y="0"/>
                  </a:lnTo>
                  <a:lnTo>
                    <a:pt x="1886" y="0"/>
                  </a:lnTo>
                  <a:lnTo>
                    <a:pt x="1886" y="9"/>
                  </a:lnTo>
                  <a:close/>
                  <a:moveTo>
                    <a:pt x="1822" y="9"/>
                  </a:moveTo>
                  <a:lnTo>
                    <a:pt x="1786" y="9"/>
                  </a:lnTo>
                  <a:lnTo>
                    <a:pt x="1786" y="0"/>
                  </a:lnTo>
                  <a:lnTo>
                    <a:pt x="1822" y="0"/>
                  </a:lnTo>
                  <a:lnTo>
                    <a:pt x="1822" y="9"/>
                  </a:lnTo>
                  <a:close/>
                  <a:moveTo>
                    <a:pt x="1759" y="9"/>
                  </a:moveTo>
                  <a:lnTo>
                    <a:pt x="1723" y="9"/>
                  </a:lnTo>
                  <a:lnTo>
                    <a:pt x="1723" y="0"/>
                  </a:lnTo>
                  <a:lnTo>
                    <a:pt x="1759" y="0"/>
                  </a:lnTo>
                  <a:lnTo>
                    <a:pt x="1759" y="9"/>
                  </a:lnTo>
                  <a:close/>
                  <a:moveTo>
                    <a:pt x="1695" y="9"/>
                  </a:moveTo>
                  <a:lnTo>
                    <a:pt x="1659" y="9"/>
                  </a:lnTo>
                  <a:lnTo>
                    <a:pt x="1659" y="0"/>
                  </a:lnTo>
                  <a:lnTo>
                    <a:pt x="1695" y="0"/>
                  </a:lnTo>
                  <a:lnTo>
                    <a:pt x="1695" y="9"/>
                  </a:lnTo>
                  <a:close/>
                  <a:moveTo>
                    <a:pt x="1632" y="9"/>
                  </a:moveTo>
                  <a:lnTo>
                    <a:pt x="1595" y="9"/>
                  </a:lnTo>
                  <a:lnTo>
                    <a:pt x="1595" y="0"/>
                  </a:lnTo>
                  <a:lnTo>
                    <a:pt x="1632" y="0"/>
                  </a:lnTo>
                  <a:lnTo>
                    <a:pt x="1632" y="9"/>
                  </a:lnTo>
                  <a:close/>
                  <a:moveTo>
                    <a:pt x="1568" y="9"/>
                  </a:moveTo>
                  <a:lnTo>
                    <a:pt x="1532" y="9"/>
                  </a:lnTo>
                  <a:lnTo>
                    <a:pt x="1532" y="0"/>
                  </a:lnTo>
                  <a:lnTo>
                    <a:pt x="1568" y="0"/>
                  </a:lnTo>
                  <a:lnTo>
                    <a:pt x="1568" y="9"/>
                  </a:lnTo>
                  <a:close/>
                  <a:moveTo>
                    <a:pt x="1505" y="9"/>
                  </a:moveTo>
                  <a:lnTo>
                    <a:pt x="1468" y="9"/>
                  </a:lnTo>
                  <a:lnTo>
                    <a:pt x="1468" y="0"/>
                  </a:lnTo>
                  <a:lnTo>
                    <a:pt x="1505" y="0"/>
                  </a:lnTo>
                  <a:lnTo>
                    <a:pt x="1505" y="9"/>
                  </a:lnTo>
                  <a:close/>
                  <a:moveTo>
                    <a:pt x="1441" y="9"/>
                  </a:moveTo>
                  <a:lnTo>
                    <a:pt x="1405" y="9"/>
                  </a:lnTo>
                  <a:lnTo>
                    <a:pt x="1405" y="0"/>
                  </a:lnTo>
                  <a:lnTo>
                    <a:pt x="1441" y="0"/>
                  </a:lnTo>
                  <a:lnTo>
                    <a:pt x="1441" y="9"/>
                  </a:lnTo>
                  <a:close/>
                  <a:moveTo>
                    <a:pt x="1377" y="9"/>
                  </a:moveTo>
                  <a:lnTo>
                    <a:pt x="1341" y="9"/>
                  </a:lnTo>
                  <a:lnTo>
                    <a:pt x="1341" y="0"/>
                  </a:lnTo>
                  <a:lnTo>
                    <a:pt x="1377" y="0"/>
                  </a:lnTo>
                  <a:lnTo>
                    <a:pt x="1377" y="9"/>
                  </a:lnTo>
                  <a:close/>
                  <a:moveTo>
                    <a:pt x="1314" y="9"/>
                  </a:moveTo>
                  <a:lnTo>
                    <a:pt x="1278" y="9"/>
                  </a:lnTo>
                  <a:lnTo>
                    <a:pt x="1278" y="0"/>
                  </a:lnTo>
                  <a:lnTo>
                    <a:pt x="1314" y="0"/>
                  </a:lnTo>
                  <a:lnTo>
                    <a:pt x="1314" y="9"/>
                  </a:lnTo>
                  <a:close/>
                  <a:moveTo>
                    <a:pt x="1250" y="9"/>
                  </a:moveTo>
                  <a:lnTo>
                    <a:pt x="1214" y="9"/>
                  </a:lnTo>
                  <a:lnTo>
                    <a:pt x="1214" y="0"/>
                  </a:lnTo>
                  <a:lnTo>
                    <a:pt x="1250" y="0"/>
                  </a:lnTo>
                  <a:lnTo>
                    <a:pt x="1250" y="9"/>
                  </a:lnTo>
                  <a:close/>
                  <a:moveTo>
                    <a:pt x="1187" y="9"/>
                  </a:moveTo>
                  <a:lnTo>
                    <a:pt x="1151" y="9"/>
                  </a:lnTo>
                  <a:lnTo>
                    <a:pt x="1151" y="0"/>
                  </a:lnTo>
                  <a:lnTo>
                    <a:pt x="1187" y="0"/>
                  </a:lnTo>
                  <a:lnTo>
                    <a:pt x="1187" y="9"/>
                  </a:lnTo>
                  <a:close/>
                  <a:moveTo>
                    <a:pt x="1123" y="9"/>
                  </a:moveTo>
                  <a:lnTo>
                    <a:pt x="1087" y="9"/>
                  </a:lnTo>
                  <a:lnTo>
                    <a:pt x="1087" y="0"/>
                  </a:lnTo>
                  <a:lnTo>
                    <a:pt x="1123" y="0"/>
                  </a:lnTo>
                  <a:lnTo>
                    <a:pt x="1123" y="9"/>
                  </a:lnTo>
                  <a:close/>
                  <a:moveTo>
                    <a:pt x="1060" y="9"/>
                  </a:moveTo>
                  <a:lnTo>
                    <a:pt x="1023" y="9"/>
                  </a:lnTo>
                  <a:lnTo>
                    <a:pt x="1023" y="0"/>
                  </a:lnTo>
                  <a:lnTo>
                    <a:pt x="1060" y="0"/>
                  </a:lnTo>
                  <a:lnTo>
                    <a:pt x="1060" y="9"/>
                  </a:lnTo>
                  <a:close/>
                  <a:moveTo>
                    <a:pt x="996" y="9"/>
                  </a:moveTo>
                  <a:lnTo>
                    <a:pt x="960" y="9"/>
                  </a:lnTo>
                  <a:lnTo>
                    <a:pt x="960" y="0"/>
                  </a:lnTo>
                  <a:lnTo>
                    <a:pt x="996" y="0"/>
                  </a:lnTo>
                  <a:lnTo>
                    <a:pt x="996" y="9"/>
                  </a:lnTo>
                  <a:close/>
                  <a:moveTo>
                    <a:pt x="932" y="9"/>
                  </a:moveTo>
                  <a:lnTo>
                    <a:pt x="896" y="9"/>
                  </a:lnTo>
                  <a:lnTo>
                    <a:pt x="896" y="0"/>
                  </a:lnTo>
                  <a:lnTo>
                    <a:pt x="932" y="0"/>
                  </a:lnTo>
                  <a:lnTo>
                    <a:pt x="932" y="9"/>
                  </a:lnTo>
                  <a:close/>
                  <a:moveTo>
                    <a:pt x="869" y="9"/>
                  </a:moveTo>
                  <a:lnTo>
                    <a:pt x="833" y="9"/>
                  </a:lnTo>
                  <a:lnTo>
                    <a:pt x="833" y="0"/>
                  </a:lnTo>
                  <a:lnTo>
                    <a:pt x="869" y="0"/>
                  </a:lnTo>
                  <a:lnTo>
                    <a:pt x="869" y="9"/>
                  </a:lnTo>
                  <a:close/>
                  <a:moveTo>
                    <a:pt x="805" y="9"/>
                  </a:moveTo>
                  <a:lnTo>
                    <a:pt x="769" y="9"/>
                  </a:lnTo>
                  <a:lnTo>
                    <a:pt x="769" y="0"/>
                  </a:lnTo>
                  <a:lnTo>
                    <a:pt x="805" y="0"/>
                  </a:lnTo>
                  <a:lnTo>
                    <a:pt x="805" y="9"/>
                  </a:lnTo>
                  <a:close/>
                  <a:moveTo>
                    <a:pt x="742" y="9"/>
                  </a:moveTo>
                  <a:lnTo>
                    <a:pt x="706" y="9"/>
                  </a:lnTo>
                  <a:lnTo>
                    <a:pt x="706" y="0"/>
                  </a:lnTo>
                  <a:lnTo>
                    <a:pt x="742" y="0"/>
                  </a:lnTo>
                  <a:lnTo>
                    <a:pt x="742" y="9"/>
                  </a:lnTo>
                  <a:close/>
                  <a:moveTo>
                    <a:pt x="678" y="9"/>
                  </a:moveTo>
                  <a:lnTo>
                    <a:pt x="642" y="9"/>
                  </a:lnTo>
                  <a:lnTo>
                    <a:pt x="642" y="0"/>
                  </a:lnTo>
                  <a:lnTo>
                    <a:pt x="678" y="0"/>
                  </a:lnTo>
                  <a:lnTo>
                    <a:pt x="678" y="9"/>
                  </a:lnTo>
                  <a:close/>
                  <a:moveTo>
                    <a:pt x="615" y="9"/>
                  </a:moveTo>
                  <a:lnTo>
                    <a:pt x="578" y="9"/>
                  </a:lnTo>
                  <a:lnTo>
                    <a:pt x="578" y="0"/>
                  </a:lnTo>
                  <a:lnTo>
                    <a:pt x="615" y="0"/>
                  </a:lnTo>
                  <a:lnTo>
                    <a:pt x="615" y="9"/>
                  </a:lnTo>
                  <a:close/>
                  <a:moveTo>
                    <a:pt x="551" y="9"/>
                  </a:moveTo>
                  <a:lnTo>
                    <a:pt x="515" y="9"/>
                  </a:lnTo>
                  <a:lnTo>
                    <a:pt x="515" y="0"/>
                  </a:lnTo>
                  <a:lnTo>
                    <a:pt x="551" y="0"/>
                  </a:lnTo>
                  <a:lnTo>
                    <a:pt x="551" y="9"/>
                  </a:lnTo>
                  <a:close/>
                  <a:moveTo>
                    <a:pt x="487" y="9"/>
                  </a:moveTo>
                  <a:lnTo>
                    <a:pt x="451" y="9"/>
                  </a:lnTo>
                  <a:lnTo>
                    <a:pt x="451" y="0"/>
                  </a:lnTo>
                  <a:lnTo>
                    <a:pt x="487" y="0"/>
                  </a:lnTo>
                  <a:lnTo>
                    <a:pt x="487" y="9"/>
                  </a:lnTo>
                  <a:close/>
                  <a:moveTo>
                    <a:pt x="424" y="9"/>
                  </a:moveTo>
                  <a:lnTo>
                    <a:pt x="388" y="9"/>
                  </a:lnTo>
                  <a:lnTo>
                    <a:pt x="388" y="0"/>
                  </a:lnTo>
                  <a:lnTo>
                    <a:pt x="424" y="0"/>
                  </a:lnTo>
                  <a:lnTo>
                    <a:pt x="424" y="9"/>
                  </a:lnTo>
                  <a:close/>
                  <a:moveTo>
                    <a:pt x="360" y="9"/>
                  </a:moveTo>
                  <a:lnTo>
                    <a:pt x="324" y="9"/>
                  </a:lnTo>
                  <a:lnTo>
                    <a:pt x="324" y="0"/>
                  </a:lnTo>
                  <a:lnTo>
                    <a:pt x="360" y="0"/>
                  </a:lnTo>
                  <a:lnTo>
                    <a:pt x="360" y="9"/>
                  </a:lnTo>
                  <a:close/>
                  <a:moveTo>
                    <a:pt x="297" y="9"/>
                  </a:moveTo>
                  <a:lnTo>
                    <a:pt x="261" y="9"/>
                  </a:lnTo>
                  <a:lnTo>
                    <a:pt x="261" y="0"/>
                  </a:lnTo>
                  <a:lnTo>
                    <a:pt x="297" y="0"/>
                  </a:lnTo>
                  <a:lnTo>
                    <a:pt x="297" y="9"/>
                  </a:lnTo>
                  <a:close/>
                  <a:moveTo>
                    <a:pt x="233" y="9"/>
                  </a:moveTo>
                  <a:lnTo>
                    <a:pt x="197" y="9"/>
                  </a:lnTo>
                  <a:lnTo>
                    <a:pt x="197" y="0"/>
                  </a:lnTo>
                  <a:lnTo>
                    <a:pt x="233" y="0"/>
                  </a:lnTo>
                  <a:lnTo>
                    <a:pt x="233" y="9"/>
                  </a:lnTo>
                  <a:close/>
                  <a:moveTo>
                    <a:pt x="170" y="9"/>
                  </a:moveTo>
                  <a:lnTo>
                    <a:pt x="133" y="9"/>
                  </a:lnTo>
                  <a:lnTo>
                    <a:pt x="133" y="0"/>
                  </a:lnTo>
                  <a:lnTo>
                    <a:pt x="170" y="0"/>
                  </a:lnTo>
                  <a:lnTo>
                    <a:pt x="170" y="9"/>
                  </a:lnTo>
                  <a:close/>
                  <a:moveTo>
                    <a:pt x="106" y="9"/>
                  </a:moveTo>
                  <a:lnTo>
                    <a:pt x="70" y="9"/>
                  </a:lnTo>
                  <a:lnTo>
                    <a:pt x="70" y="0"/>
                  </a:lnTo>
                  <a:lnTo>
                    <a:pt x="106" y="0"/>
                  </a:lnTo>
                  <a:lnTo>
                    <a:pt x="106" y="9"/>
                  </a:lnTo>
                  <a:close/>
                  <a:moveTo>
                    <a:pt x="42" y="9"/>
                  </a:moveTo>
                  <a:lnTo>
                    <a:pt x="6" y="9"/>
                  </a:lnTo>
                  <a:lnTo>
                    <a:pt x="6" y="0"/>
                  </a:lnTo>
                  <a:lnTo>
                    <a:pt x="42" y="0"/>
                  </a:lnTo>
                  <a:lnTo>
                    <a:pt x="42" y="9"/>
                  </a:lnTo>
                  <a:close/>
                  <a:moveTo>
                    <a:pt x="9" y="30"/>
                  </a:moveTo>
                  <a:lnTo>
                    <a:pt x="9" y="66"/>
                  </a:lnTo>
                  <a:lnTo>
                    <a:pt x="0" y="66"/>
                  </a:lnTo>
                  <a:lnTo>
                    <a:pt x="0" y="30"/>
                  </a:lnTo>
                  <a:lnTo>
                    <a:pt x="9" y="30"/>
                  </a:lnTo>
                  <a:close/>
                  <a:moveTo>
                    <a:pt x="9" y="93"/>
                  </a:moveTo>
                  <a:lnTo>
                    <a:pt x="9" y="130"/>
                  </a:lnTo>
                  <a:lnTo>
                    <a:pt x="0" y="130"/>
                  </a:lnTo>
                  <a:lnTo>
                    <a:pt x="0" y="93"/>
                  </a:lnTo>
                  <a:lnTo>
                    <a:pt x="9" y="93"/>
                  </a:lnTo>
                  <a:close/>
                  <a:moveTo>
                    <a:pt x="9" y="157"/>
                  </a:moveTo>
                  <a:lnTo>
                    <a:pt x="9" y="193"/>
                  </a:lnTo>
                  <a:lnTo>
                    <a:pt x="0" y="193"/>
                  </a:lnTo>
                  <a:lnTo>
                    <a:pt x="0" y="157"/>
                  </a:lnTo>
                  <a:lnTo>
                    <a:pt x="9" y="157"/>
                  </a:lnTo>
                  <a:close/>
                  <a:moveTo>
                    <a:pt x="9" y="220"/>
                  </a:moveTo>
                  <a:lnTo>
                    <a:pt x="9" y="257"/>
                  </a:lnTo>
                  <a:lnTo>
                    <a:pt x="0" y="257"/>
                  </a:lnTo>
                  <a:lnTo>
                    <a:pt x="0" y="220"/>
                  </a:lnTo>
                  <a:lnTo>
                    <a:pt x="9" y="220"/>
                  </a:lnTo>
                  <a:close/>
                  <a:moveTo>
                    <a:pt x="9" y="284"/>
                  </a:moveTo>
                  <a:lnTo>
                    <a:pt x="9" y="320"/>
                  </a:lnTo>
                  <a:lnTo>
                    <a:pt x="0" y="320"/>
                  </a:lnTo>
                  <a:lnTo>
                    <a:pt x="0" y="284"/>
                  </a:lnTo>
                  <a:lnTo>
                    <a:pt x="9" y="284"/>
                  </a:lnTo>
                  <a:close/>
                  <a:moveTo>
                    <a:pt x="9" y="348"/>
                  </a:moveTo>
                  <a:lnTo>
                    <a:pt x="9" y="384"/>
                  </a:lnTo>
                  <a:lnTo>
                    <a:pt x="0" y="384"/>
                  </a:lnTo>
                  <a:lnTo>
                    <a:pt x="0" y="348"/>
                  </a:lnTo>
                  <a:lnTo>
                    <a:pt x="9" y="348"/>
                  </a:lnTo>
                  <a:close/>
                  <a:moveTo>
                    <a:pt x="9" y="411"/>
                  </a:moveTo>
                  <a:lnTo>
                    <a:pt x="9" y="447"/>
                  </a:lnTo>
                  <a:lnTo>
                    <a:pt x="0" y="447"/>
                  </a:lnTo>
                  <a:lnTo>
                    <a:pt x="0" y="411"/>
                  </a:lnTo>
                  <a:lnTo>
                    <a:pt x="9" y="411"/>
                  </a:lnTo>
                  <a:close/>
                  <a:moveTo>
                    <a:pt x="9" y="475"/>
                  </a:moveTo>
                  <a:lnTo>
                    <a:pt x="9" y="511"/>
                  </a:lnTo>
                  <a:lnTo>
                    <a:pt x="0" y="511"/>
                  </a:lnTo>
                  <a:lnTo>
                    <a:pt x="0" y="475"/>
                  </a:lnTo>
                  <a:lnTo>
                    <a:pt x="9" y="475"/>
                  </a:lnTo>
                  <a:close/>
                  <a:moveTo>
                    <a:pt x="9" y="538"/>
                  </a:moveTo>
                  <a:lnTo>
                    <a:pt x="9" y="575"/>
                  </a:lnTo>
                  <a:lnTo>
                    <a:pt x="0" y="575"/>
                  </a:lnTo>
                  <a:lnTo>
                    <a:pt x="0" y="538"/>
                  </a:lnTo>
                  <a:lnTo>
                    <a:pt x="9" y="538"/>
                  </a:lnTo>
                  <a:close/>
                  <a:moveTo>
                    <a:pt x="9" y="602"/>
                  </a:moveTo>
                  <a:lnTo>
                    <a:pt x="9" y="638"/>
                  </a:lnTo>
                  <a:lnTo>
                    <a:pt x="0" y="638"/>
                  </a:lnTo>
                  <a:lnTo>
                    <a:pt x="0" y="602"/>
                  </a:lnTo>
                  <a:lnTo>
                    <a:pt x="9" y="602"/>
                  </a:lnTo>
                  <a:close/>
                  <a:moveTo>
                    <a:pt x="29" y="636"/>
                  </a:moveTo>
                  <a:lnTo>
                    <a:pt x="66" y="636"/>
                  </a:lnTo>
                  <a:lnTo>
                    <a:pt x="66" y="645"/>
                  </a:lnTo>
                  <a:lnTo>
                    <a:pt x="29" y="645"/>
                  </a:lnTo>
                  <a:lnTo>
                    <a:pt x="29" y="636"/>
                  </a:lnTo>
                  <a:close/>
                  <a:moveTo>
                    <a:pt x="93" y="636"/>
                  </a:moveTo>
                  <a:lnTo>
                    <a:pt x="129" y="636"/>
                  </a:lnTo>
                  <a:lnTo>
                    <a:pt x="129" y="645"/>
                  </a:lnTo>
                  <a:lnTo>
                    <a:pt x="93" y="645"/>
                  </a:lnTo>
                  <a:lnTo>
                    <a:pt x="93" y="636"/>
                  </a:lnTo>
                  <a:close/>
                  <a:moveTo>
                    <a:pt x="156" y="636"/>
                  </a:moveTo>
                  <a:lnTo>
                    <a:pt x="193" y="636"/>
                  </a:lnTo>
                  <a:lnTo>
                    <a:pt x="193" y="645"/>
                  </a:lnTo>
                  <a:lnTo>
                    <a:pt x="156" y="645"/>
                  </a:lnTo>
                  <a:lnTo>
                    <a:pt x="156" y="636"/>
                  </a:lnTo>
                  <a:close/>
                  <a:moveTo>
                    <a:pt x="220" y="636"/>
                  </a:moveTo>
                  <a:lnTo>
                    <a:pt x="256" y="636"/>
                  </a:lnTo>
                  <a:lnTo>
                    <a:pt x="256" y="645"/>
                  </a:lnTo>
                  <a:lnTo>
                    <a:pt x="220" y="645"/>
                  </a:lnTo>
                  <a:lnTo>
                    <a:pt x="220" y="636"/>
                  </a:lnTo>
                  <a:close/>
                  <a:moveTo>
                    <a:pt x="283" y="636"/>
                  </a:moveTo>
                  <a:lnTo>
                    <a:pt x="320" y="636"/>
                  </a:lnTo>
                  <a:lnTo>
                    <a:pt x="320" y="645"/>
                  </a:lnTo>
                  <a:lnTo>
                    <a:pt x="283" y="645"/>
                  </a:lnTo>
                  <a:lnTo>
                    <a:pt x="283" y="636"/>
                  </a:lnTo>
                  <a:close/>
                  <a:moveTo>
                    <a:pt x="347" y="636"/>
                  </a:moveTo>
                  <a:lnTo>
                    <a:pt x="383" y="636"/>
                  </a:lnTo>
                  <a:lnTo>
                    <a:pt x="383" y="645"/>
                  </a:lnTo>
                  <a:lnTo>
                    <a:pt x="347" y="645"/>
                  </a:lnTo>
                  <a:lnTo>
                    <a:pt x="347" y="636"/>
                  </a:lnTo>
                  <a:close/>
                  <a:moveTo>
                    <a:pt x="411" y="636"/>
                  </a:moveTo>
                  <a:lnTo>
                    <a:pt x="447" y="636"/>
                  </a:lnTo>
                  <a:lnTo>
                    <a:pt x="447" y="645"/>
                  </a:lnTo>
                  <a:lnTo>
                    <a:pt x="411" y="645"/>
                  </a:lnTo>
                  <a:lnTo>
                    <a:pt x="411" y="636"/>
                  </a:lnTo>
                  <a:close/>
                  <a:moveTo>
                    <a:pt x="474" y="636"/>
                  </a:moveTo>
                  <a:lnTo>
                    <a:pt x="511" y="636"/>
                  </a:lnTo>
                  <a:lnTo>
                    <a:pt x="511" y="645"/>
                  </a:lnTo>
                  <a:lnTo>
                    <a:pt x="474" y="645"/>
                  </a:lnTo>
                  <a:lnTo>
                    <a:pt x="474" y="636"/>
                  </a:lnTo>
                  <a:close/>
                  <a:moveTo>
                    <a:pt x="538" y="636"/>
                  </a:moveTo>
                  <a:lnTo>
                    <a:pt x="574" y="636"/>
                  </a:lnTo>
                  <a:lnTo>
                    <a:pt x="574" y="645"/>
                  </a:lnTo>
                  <a:lnTo>
                    <a:pt x="538" y="645"/>
                  </a:lnTo>
                  <a:lnTo>
                    <a:pt x="538" y="636"/>
                  </a:lnTo>
                  <a:close/>
                  <a:moveTo>
                    <a:pt x="601" y="636"/>
                  </a:moveTo>
                  <a:lnTo>
                    <a:pt x="638" y="636"/>
                  </a:lnTo>
                  <a:lnTo>
                    <a:pt x="638" y="645"/>
                  </a:lnTo>
                  <a:lnTo>
                    <a:pt x="601" y="645"/>
                  </a:lnTo>
                  <a:lnTo>
                    <a:pt x="601" y="636"/>
                  </a:lnTo>
                  <a:close/>
                  <a:moveTo>
                    <a:pt x="665" y="636"/>
                  </a:moveTo>
                  <a:lnTo>
                    <a:pt x="701" y="636"/>
                  </a:lnTo>
                  <a:lnTo>
                    <a:pt x="701" y="645"/>
                  </a:lnTo>
                  <a:lnTo>
                    <a:pt x="665" y="645"/>
                  </a:lnTo>
                  <a:lnTo>
                    <a:pt x="665" y="636"/>
                  </a:lnTo>
                  <a:close/>
                  <a:moveTo>
                    <a:pt x="728" y="636"/>
                  </a:moveTo>
                  <a:lnTo>
                    <a:pt x="765" y="636"/>
                  </a:lnTo>
                  <a:lnTo>
                    <a:pt x="765" y="645"/>
                  </a:lnTo>
                  <a:lnTo>
                    <a:pt x="728" y="645"/>
                  </a:lnTo>
                  <a:lnTo>
                    <a:pt x="728" y="636"/>
                  </a:lnTo>
                  <a:close/>
                  <a:moveTo>
                    <a:pt x="792" y="636"/>
                  </a:moveTo>
                  <a:lnTo>
                    <a:pt x="828" y="636"/>
                  </a:lnTo>
                  <a:lnTo>
                    <a:pt x="828" y="645"/>
                  </a:lnTo>
                  <a:lnTo>
                    <a:pt x="792" y="645"/>
                  </a:lnTo>
                  <a:lnTo>
                    <a:pt x="792" y="636"/>
                  </a:lnTo>
                  <a:close/>
                  <a:moveTo>
                    <a:pt x="856" y="636"/>
                  </a:moveTo>
                  <a:lnTo>
                    <a:pt x="892" y="636"/>
                  </a:lnTo>
                  <a:lnTo>
                    <a:pt x="892" y="645"/>
                  </a:lnTo>
                  <a:lnTo>
                    <a:pt x="856" y="645"/>
                  </a:lnTo>
                  <a:lnTo>
                    <a:pt x="856" y="636"/>
                  </a:lnTo>
                  <a:close/>
                  <a:moveTo>
                    <a:pt x="919" y="636"/>
                  </a:moveTo>
                  <a:lnTo>
                    <a:pt x="956" y="636"/>
                  </a:lnTo>
                  <a:lnTo>
                    <a:pt x="956" y="645"/>
                  </a:lnTo>
                  <a:lnTo>
                    <a:pt x="919" y="645"/>
                  </a:lnTo>
                  <a:lnTo>
                    <a:pt x="919" y="636"/>
                  </a:lnTo>
                  <a:close/>
                  <a:moveTo>
                    <a:pt x="983" y="636"/>
                  </a:moveTo>
                  <a:lnTo>
                    <a:pt x="1019" y="636"/>
                  </a:lnTo>
                  <a:lnTo>
                    <a:pt x="1019" y="645"/>
                  </a:lnTo>
                  <a:lnTo>
                    <a:pt x="983" y="645"/>
                  </a:lnTo>
                  <a:lnTo>
                    <a:pt x="983" y="636"/>
                  </a:lnTo>
                  <a:close/>
                  <a:moveTo>
                    <a:pt x="1046" y="636"/>
                  </a:moveTo>
                  <a:lnTo>
                    <a:pt x="1083" y="636"/>
                  </a:lnTo>
                  <a:lnTo>
                    <a:pt x="1083" y="645"/>
                  </a:lnTo>
                  <a:lnTo>
                    <a:pt x="1046" y="645"/>
                  </a:lnTo>
                  <a:lnTo>
                    <a:pt x="1046" y="636"/>
                  </a:lnTo>
                  <a:close/>
                  <a:moveTo>
                    <a:pt x="1110" y="636"/>
                  </a:moveTo>
                  <a:lnTo>
                    <a:pt x="1146" y="636"/>
                  </a:lnTo>
                  <a:lnTo>
                    <a:pt x="1146" y="645"/>
                  </a:lnTo>
                  <a:lnTo>
                    <a:pt x="1110" y="645"/>
                  </a:lnTo>
                  <a:lnTo>
                    <a:pt x="1110" y="636"/>
                  </a:lnTo>
                  <a:close/>
                  <a:moveTo>
                    <a:pt x="1173" y="636"/>
                  </a:moveTo>
                  <a:lnTo>
                    <a:pt x="1210" y="636"/>
                  </a:lnTo>
                  <a:lnTo>
                    <a:pt x="1210" y="645"/>
                  </a:lnTo>
                  <a:lnTo>
                    <a:pt x="1173" y="645"/>
                  </a:lnTo>
                  <a:lnTo>
                    <a:pt x="1173" y="636"/>
                  </a:lnTo>
                  <a:close/>
                  <a:moveTo>
                    <a:pt x="1237" y="636"/>
                  </a:moveTo>
                  <a:lnTo>
                    <a:pt x="1273" y="636"/>
                  </a:lnTo>
                  <a:lnTo>
                    <a:pt x="1273" y="645"/>
                  </a:lnTo>
                  <a:lnTo>
                    <a:pt x="1237" y="645"/>
                  </a:lnTo>
                  <a:lnTo>
                    <a:pt x="1237" y="636"/>
                  </a:lnTo>
                  <a:close/>
                  <a:moveTo>
                    <a:pt x="1301" y="636"/>
                  </a:moveTo>
                  <a:lnTo>
                    <a:pt x="1337" y="636"/>
                  </a:lnTo>
                  <a:lnTo>
                    <a:pt x="1337" y="645"/>
                  </a:lnTo>
                  <a:lnTo>
                    <a:pt x="1301" y="645"/>
                  </a:lnTo>
                  <a:lnTo>
                    <a:pt x="1301" y="636"/>
                  </a:lnTo>
                  <a:close/>
                  <a:moveTo>
                    <a:pt x="1364" y="636"/>
                  </a:moveTo>
                  <a:lnTo>
                    <a:pt x="1401" y="636"/>
                  </a:lnTo>
                  <a:lnTo>
                    <a:pt x="1401" y="645"/>
                  </a:lnTo>
                  <a:lnTo>
                    <a:pt x="1364" y="645"/>
                  </a:lnTo>
                  <a:lnTo>
                    <a:pt x="1364" y="636"/>
                  </a:lnTo>
                  <a:close/>
                  <a:moveTo>
                    <a:pt x="1428" y="636"/>
                  </a:moveTo>
                  <a:lnTo>
                    <a:pt x="1464" y="636"/>
                  </a:lnTo>
                  <a:lnTo>
                    <a:pt x="1464" y="645"/>
                  </a:lnTo>
                  <a:lnTo>
                    <a:pt x="1428" y="645"/>
                  </a:lnTo>
                  <a:lnTo>
                    <a:pt x="1428" y="636"/>
                  </a:lnTo>
                  <a:close/>
                  <a:moveTo>
                    <a:pt x="1491" y="636"/>
                  </a:moveTo>
                  <a:lnTo>
                    <a:pt x="1528" y="636"/>
                  </a:lnTo>
                  <a:lnTo>
                    <a:pt x="1528" y="645"/>
                  </a:lnTo>
                  <a:lnTo>
                    <a:pt x="1491" y="645"/>
                  </a:lnTo>
                  <a:lnTo>
                    <a:pt x="1491" y="636"/>
                  </a:lnTo>
                  <a:close/>
                  <a:moveTo>
                    <a:pt x="1555" y="636"/>
                  </a:moveTo>
                  <a:lnTo>
                    <a:pt x="1591" y="636"/>
                  </a:lnTo>
                  <a:lnTo>
                    <a:pt x="1591" y="645"/>
                  </a:lnTo>
                  <a:lnTo>
                    <a:pt x="1555" y="645"/>
                  </a:lnTo>
                  <a:lnTo>
                    <a:pt x="1555" y="636"/>
                  </a:lnTo>
                  <a:close/>
                  <a:moveTo>
                    <a:pt x="1618" y="636"/>
                  </a:moveTo>
                  <a:lnTo>
                    <a:pt x="1655" y="636"/>
                  </a:lnTo>
                  <a:lnTo>
                    <a:pt x="1655" y="645"/>
                  </a:lnTo>
                  <a:lnTo>
                    <a:pt x="1618" y="645"/>
                  </a:lnTo>
                  <a:lnTo>
                    <a:pt x="1618" y="636"/>
                  </a:lnTo>
                  <a:close/>
                  <a:moveTo>
                    <a:pt x="1682" y="636"/>
                  </a:moveTo>
                  <a:lnTo>
                    <a:pt x="1718" y="636"/>
                  </a:lnTo>
                  <a:lnTo>
                    <a:pt x="1718" y="645"/>
                  </a:lnTo>
                  <a:lnTo>
                    <a:pt x="1682" y="645"/>
                  </a:lnTo>
                  <a:lnTo>
                    <a:pt x="1682" y="636"/>
                  </a:lnTo>
                  <a:close/>
                  <a:moveTo>
                    <a:pt x="1746" y="636"/>
                  </a:moveTo>
                  <a:lnTo>
                    <a:pt x="1782" y="636"/>
                  </a:lnTo>
                  <a:lnTo>
                    <a:pt x="1782" y="645"/>
                  </a:lnTo>
                  <a:lnTo>
                    <a:pt x="1746" y="645"/>
                  </a:lnTo>
                  <a:lnTo>
                    <a:pt x="1746" y="636"/>
                  </a:lnTo>
                  <a:close/>
                  <a:moveTo>
                    <a:pt x="1809" y="636"/>
                  </a:moveTo>
                  <a:lnTo>
                    <a:pt x="1846" y="636"/>
                  </a:lnTo>
                  <a:lnTo>
                    <a:pt x="1846" y="645"/>
                  </a:lnTo>
                  <a:lnTo>
                    <a:pt x="1809" y="645"/>
                  </a:lnTo>
                  <a:lnTo>
                    <a:pt x="1809" y="636"/>
                  </a:lnTo>
                  <a:close/>
                  <a:moveTo>
                    <a:pt x="1873" y="636"/>
                  </a:moveTo>
                  <a:lnTo>
                    <a:pt x="1909" y="636"/>
                  </a:lnTo>
                  <a:lnTo>
                    <a:pt x="1909" y="645"/>
                  </a:lnTo>
                  <a:lnTo>
                    <a:pt x="1873" y="645"/>
                  </a:lnTo>
                  <a:lnTo>
                    <a:pt x="1873" y="636"/>
                  </a:lnTo>
                  <a:close/>
                  <a:moveTo>
                    <a:pt x="1936" y="636"/>
                  </a:moveTo>
                  <a:lnTo>
                    <a:pt x="1973" y="636"/>
                  </a:lnTo>
                  <a:lnTo>
                    <a:pt x="1973" y="645"/>
                  </a:lnTo>
                  <a:lnTo>
                    <a:pt x="1936" y="645"/>
                  </a:lnTo>
                  <a:lnTo>
                    <a:pt x="1936" y="636"/>
                  </a:lnTo>
                  <a:close/>
                  <a:moveTo>
                    <a:pt x="2000" y="636"/>
                  </a:moveTo>
                  <a:lnTo>
                    <a:pt x="2036" y="636"/>
                  </a:lnTo>
                  <a:lnTo>
                    <a:pt x="2036" y="645"/>
                  </a:lnTo>
                  <a:lnTo>
                    <a:pt x="2000" y="645"/>
                  </a:lnTo>
                  <a:lnTo>
                    <a:pt x="2000" y="636"/>
                  </a:lnTo>
                  <a:close/>
                  <a:moveTo>
                    <a:pt x="2063" y="636"/>
                  </a:moveTo>
                  <a:lnTo>
                    <a:pt x="2100" y="636"/>
                  </a:lnTo>
                  <a:lnTo>
                    <a:pt x="2100" y="645"/>
                  </a:lnTo>
                  <a:lnTo>
                    <a:pt x="2063" y="645"/>
                  </a:lnTo>
                  <a:lnTo>
                    <a:pt x="2063" y="636"/>
                  </a:lnTo>
                  <a:close/>
                  <a:moveTo>
                    <a:pt x="2127" y="636"/>
                  </a:moveTo>
                  <a:lnTo>
                    <a:pt x="2163" y="636"/>
                  </a:lnTo>
                  <a:lnTo>
                    <a:pt x="2163" y="645"/>
                  </a:lnTo>
                  <a:lnTo>
                    <a:pt x="2127" y="645"/>
                  </a:lnTo>
                  <a:lnTo>
                    <a:pt x="2127" y="636"/>
                  </a:lnTo>
                  <a:close/>
                  <a:moveTo>
                    <a:pt x="2191" y="636"/>
                  </a:moveTo>
                  <a:lnTo>
                    <a:pt x="2227" y="636"/>
                  </a:lnTo>
                  <a:lnTo>
                    <a:pt x="2227" y="645"/>
                  </a:lnTo>
                  <a:lnTo>
                    <a:pt x="2191" y="645"/>
                  </a:lnTo>
                  <a:lnTo>
                    <a:pt x="2191" y="636"/>
                  </a:lnTo>
                  <a:close/>
                  <a:moveTo>
                    <a:pt x="2254" y="636"/>
                  </a:moveTo>
                  <a:lnTo>
                    <a:pt x="2291" y="636"/>
                  </a:lnTo>
                  <a:lnTo>
                    <a:pt x="2291" y="645"/>
                  </a:lnTo>
                  <a:lnTo>
                    <a:pt x="2254" y="645"/>
                  </a:lnTo>
                  <a:lnTo>
                    <a:pt x="2254" y="636"/>
                  </a:lnTo>
                  <a:close/>
                  <a:moveTo>
                    <a:pt x="2318" y="636"/>
                  </a:moveTo>
                  <a:lnTo>
                    <a:pt x="2354" y="636"/>
                  </a:lnTo>
                  <a:lnTo>
                    <a:pt x="2354" y="645"/>
                  </a:lnTo>
                  <a:lnTo>
                    <a:pt x="2318" y="645"/>
                  </a:lnTo>
                  <a:lnTo>
                    <a:pt x="2318" y="636"/>
                  </a:lnTo>
                  <a:close/>
                  <a:moveTo>
                    <a:pt x="2381" y="636"/>
                  </a:moveTo>
                  <a:lnTo>
                    <a:pt x="2418" y="636"/>
                  </a:lnTo>
                  <a:lnTo>
                    <a:pt x="2418" y="645"/>
                  </a:lnTo>
                  <a:lnTo>
                    <a:pt x="2381" y="645"/>
                  </a:lnTo>
                  <a:lnTo>
                    <a:pt x="2381" y="636"/>
                  </a:lnTo>
                  <a:close/>
                  <a:moveTo>
                    <a:pt x="2445" y="636"/>
                  </a:moveTo>
                  <a:lnTo>
                    <a:pt x="2481" y="636"/>
                  </a:lnTo>
                  <a:lnTo>
                    <a:pt x="2481" y="645"/>
                  </a:lnTo>
                  <a:lnTo>
                    <a:pt x="2445" y="645"/>
                  </a:lnTo>
                  <a:lnTo>
                    <a:pt x="2445" y="636"/>
                  </a:lnTo>
                  <a:close/>
                  <a:moveTo>
                    <a:pt x="2508" y="636"/>
                  </a:moveTo>
                  <a:lnTo>
                    <a:pt x="2545" y="636"/>
                  </a:lnTo>
                  <a:lnTo>
                    <a:pt x="2545" y="645"/>
                  </a:lnTo>
                  <a:lnTo>
                    <a:pt x="2508" y="645"/>
                  </a:lnTo>
                  <a:lnTo>
                    <a:pt x="2508" y="636"/>
                  </a:lnTo>
                  <a:close/>
                  <a:moveTo>
                    <a:pt x="2572" y="636"/>
                  </a:moveTo>
                  <a:lnTo>
                    <a:pt x="2608" y="636"/>
                  </a:lnTo>
                  <a:lnTo>
                    <a:pt x="2608" y="645"/>
                  </a:lnTo>
                  <a:lnTo>
                    <a:pt x="2572" y="645"/>
                  </a:lnTo>
                  <a:lnTo>
                    <a:pt x="2572" y="636"/>
                  </a:lnTo>
                  <a:close/>
                  <a:moveTo>
                    <a:pt x="2636" y="636"/>
                  </a:moveTo>
                  <a:lnTo>
                    <a:pt x="2672" y="636"/>
                  </a:lnTo>
                  <a:lnTo>
                    <a:pt x="2672" y="645"/>
                  </a:lnTo>
                  <a:lnTo>
                    <a:pt x="2636" y="645"/>
                  </a:lnTo>
                  <a:lnTo>
                    <a:pt x="2636" y="636"/>
                  </a:lnTo>
                  <a:close/>
                  <a:moveTo>
                    <a:pt x="2699" y="636"/>
                  </a:moveTo>
                  <a:lnTo>
                    <a:pt x="2736" y="636"/>
                  </a:lnTo>
                  <a:lnTo>
                    <a:pt x="2736" y="645"/>
                  </a:lnTo>
                  <a:lnTo>
                    <a:pt x="2699" y="645"/>
                  </a:lnTo>
                  <a:lnTo>
                    <a:pt x="2699" y="636"/>
                  </a:lnTo>
                  <a:close/>
                  <a:moveTo>
                    <a:pt x="2763" y="636"/>
                  </a:moveTo>
                  <a:lnTo>
                    <a:pt x="2799" y="636"/>
                  </a:lnTo>
                  <a:lnTo>
                    <a:pt x="2799" y="645"/>
                  </a:lnTo>
                  <a:lnTo>
                    <a:pt x="2763" y="645"/>
                  </a:lnTo>
                  <a:lnTo>
                    <a:pt x="2763" y="636"/>
                  </a:lnTo>
                  <a:close/>
                  <a:moveTo>
                    <a:pt x="2826" y="636"/>
                  </a:moveTo>
                  <a:lnTo>
                    <a:pt x="2863" y="636"/>
                  </a:lnTo>
                  <a:lnTo>
                    <a:pt x="2863" y="645"/>
                  </a:lnTo>
                  <a:lnTo>
                    <a:pt x="2826" y="645"/>
                  </a:lnTo>
                  <a:lnTo>
                    <a:pt x="2826" y="636"/>
                  </a:lnTo>
                  <a:close/>
                  <a:moveTo>
                    <a:pt x="2890" y="636"/>
                  </a:moveTo>
                  <a:lnTo>
                    <a:pt x="2926" y="636"/>
                  </a:lnTo>
                  <a:lnTo>
                    <a:pt x="2926" y="645"/>
                  </a:lnTo>
                  <a:lnTo>
                    <a:pt x="2890" y="645"/>
                  </a:lnTo>
                  <a:lnTo>
                    <a:pt x="2890" y="636"/>
                  </a:lnTo>
                  <a:close/>
                  <a:moveTo>
                    <a:pt x="2953" y="636"/>
                  </a:moveTo>
                  <a:lnTo>
                    <a:pt x="2990" y="636"/>
                  </a:lnTo>
                  <a:lnTo>
                    <a:pt x="2990" y="645"/>
                  </a:lnTo>
                  <a:lnTo>
                    <a:pt x="2953" y="645"/>
                  </a:lnTo>
                  <a:lnTo>
                    <a:pt x="2953" y="636"/>
                  </a:lnTo>
                  <a:close/>
                  <a:moveTo>
                    <a:pt x="3017" y="636"/>
                  </a:moveTo>
                  <a:lnTo>
                    <a:pt x="3053" y="636"/>
                  </a:lnTo>
                  <a:lnTo>
                    <a:pt x="3053" y="645"/>
                  </a:lnTo>
                  <a:lnTo>
                    <a:pt x="3017" y="645"/>
                  </a:lnTo>
                  <a:lnTo>
                    <a:pt x="3017" y="636"/>
                  </a:lnTo>
                  <a:close/>
                  <a:moveTo>
                    <a:pt x="3081" y="636"/>
                  </a:moveTo>
                  <a:lnTo>
                    <a:pt x="3117" y="636"/>
                  </a:lnTo>
                  <a:lnTo>
                    <a:pt x="3117" y="645"/>
                  </a:lnTo>
                  <a:lnTo>
                    <a:pt x="3081" y="645"/>
                  </a:lnTo>
                  <a:lnTo>
                    <a:pt x="3081" y="636"/>
                  </a:lnTo>
                  <a:close/>
                  <a:moveTo>
                    <a:pt x="3144" y="636"/>
                  </a:moveTo>
                  <a:lnTo>
                    <a:pt x="3181" y="636"/>
                  </a:lnTo>
                  <a:lnTo>
                    <a:pt x="3181" y="645"/>
                  </a:lnTo>
                  <a:lnTo>
                    <a:pt x="3144" y="645"/>
                  </a:lnTo>
                  <a:lnTo>
                    <a:pt x="3144" y="636"/>
                  </a:lnTo>
                  <a:close/>
                  <a:moveTo>
                    <a:pt x="3208" y="636"/>
                  </a:moveTo>
                  <a:lnTo>
                    <a:pt x="3244" y="636"/>
                  </a:lnTo>
                  <a:lnTo>
                    <a:pt x="3244" y="645"/>
                  </a:lnTo>
                  <a:lnTo>
                    <a:pt x="3208" y="645"/>
                  </a:lnTo>
                  <a:lnTo>
                    <a:pt x="3208" y="636"/>
                  </a:lnTo>
                  <a:close/>
                  <a:moveTo>
                    <a:pt x="3271" y="636"/>
                  </a:moveTo>
                  <a:lnTo>
                    <a:pt x="3308" y="636"/>
                  </a:lnTo>
                  <a:lnTo>
                    <a:pt x="3308" y="645"/>
                  </a:lnTo>
                  <a:lnTo>
                    <a:pt x="3271" y="645"/>
                  </a:lnTo>
                  <a:lnTo>
                    <a:pt x="3271" y="636"/>
                  </a:lnTo>
                  <a:close/>
                  <a:moveTo>
                    <a:pt x="3335" y="636"/>
                  </a:moveTo>
                  <a:lnTo>
                    <a:pt x="3371" y="636"/>
                  </a:lnTo>
                  <a:lnTo>
                    <a:pt x="3371" y="645"/>
                  </a:lnTo>
                  <a:lnTo>
                    <a:pt x="3335" y="645"/>
                  </a:lnTo>
                  <a:lnTo>
                    <a:pt x="3335" y="636"/>
                  </a:lnTo>
                  <a:close/>
                  <a:moveTo>
                    <a:pt x="3398" y="636"/>
                  </a:moveTo>
                  <a:lnTo>
                    <a:pt x="3435" y="636"/>
                  </a:lnTo>
                  <a:lnTo>
                    <a:pt x="3435" y="645"/>
                  </a:lnTo>
                  <a:lnTo>
                    <a:pt x="3398" y="645"/>
                  </a:lnTo>
                  <a:lnTo>
                    <a:pt x="3398" y="636"/>
                  </a:lnTo>
                  <a:close/>
                  <a:moveTo>
                    <a:pt x="3462" y="636"/>
                  </a:moveTo>
                  <a:lnTo>
                    <a:pt x="3498" y="636"/>
                  </a:lnTo>
                  <a:lnTo>
                    <a:pt x="3498" y="645"/>
                  </a:lnTo>
                  <a:lnTo>
                    <a:pt x="3462" y="645"/>
                  </a:lnTo>
                  <a:lnTo>
                    <a:pt x="3462" y="636"/>
                  </a:lnTo>
                  <a:close/>
                  <a:moveTo>
                    <a:pt x="3526" y="636"/>
                  </a:moveTo>
                  <a:lnTo>
                    <a:pt x="3562" y="636"/>
                  </a:lnTo>
                  <a:lnTo>
                    <a:pt x="3562" y="645"/>
                  </a:lnTo>
                  <a:lnTo>
                    <a:pt x="3526" y="645"/>
                  </a:lnTo>
                  <a:lnTo>
                    <a:pt x="3526" y="636"/>
                  </a:lnTo>
                  <a:close/>
                  <a:moveTo>
                    <a:pt x="3589" y="636"/>
                  </a:moveTo>
                  <a:lnTo>
                    <a:pt x="3626" y="636"/>
                  </a:lnTo>
                  <a:lnTo>
                    <a:pt x="3626" y="645"/>
                  </a:lnTo>
                  <a:lnTo>
                    <a:pt x="3589" y="645"/>
                  </a:lnTo>
                  <a:lnTo>
                    <a:pt x="3589" y="636"/>
                  </a:lnTo>
                  <a:close/>
                  <a:moveTo>
                    <a:pt x="3653" y="636"/>
                  </a:moveTo>
                  <a:lnTo>
                    <a:pt x="3689" y="636"/>
                  </a:lnTo>
                  <a:lnTo>
                    <a:pt x="3689" y="645"/>
                  </a:lnTo>
                  <a:lnTo>
                    <a:pt x="3653" y="645"/>
                  </a:lnTo>
                  <a:lnTo>
                    <a:pt x="3653" y="636"/>
                  </a:lnTo>
                  <a:close/>
                  <a:moveTo>
                    <a:pt x="3716" y="636"/>
                  </a:moveTo>
                  <a:lnTo>
                    <a:pt x="3753" y="636"/>
                  </a:lnTo>
                  <a:lnTo>
                    <a:pt x="3753" y="645"/>
                  </a:lnTo>
                  <a:lnTo>
                    <a:pt x="3716" y="645"/>
                  </a:lnTo>
                  <a:lnTo>
                    <a:pt x="3716" y="636"/>
                  </a:lnTo>
                  <a:close/>
                  <a:moveTo>
                    <a:pt x="3780" y="636"/>
                  </a:moveTo>
                  <a:lnTo>
                    <a:pt x="3816" y="636"/>
                  </a:lnTo>
                  <a:lnTo>
                    <a:pt x="3816" y="645"/>
                  </a:lnTo>
                  <a:lnTo>
                    <a:pt x="3780" y="645"/>
                  </a:lnTo>
                  <a:lnTo>
                    <a:pt x="3780" y="636"/>
                  </a:lnTo>
                  <a:close/>
                  <a:moveTo>
                    <a:pt x="3843" y="636"/>
                  </a:moveTo>
                  <a:lnTo>
                    <a:pt x="3880" y="636"/>
                  </a:lnTo>
                  <a:lnTo>
                    <a:pt x="3880" y="645"/>
                  </a:lnTo>
                  <a:lnTo>
                    <a:pt x="3843" y="645"/>
                  </a:lnTo>
                  <a:lnTo>
                    <a:pt x="3843" y="636"/>
                  </a:lnTo>
                  <a:close/>
                  <a:moveTo>
                    <a:pt x="3907" y="636"/>
                  </a:moveTo>
                  <a:lnTo>
                    <a:pt x="3920" y="636"/>
                  </a:lnTo>
                  <a:lnTo>
                    <a:pt x="3916" y="641"/>
                  </a:lnTo>
                  <a:lnTo>
                    <a:pt x="3916" y="618"/>
                  </a:lnTo>
                  <a:lnTo>
                    <a:pt x="3925" y="618"/>
                  </a:lnTo>
                  <a:lnTo>
                    <a:pt x="3925" y="645"/>
                  </a:lnTo>
                  <a:lnTo>
                    <a:pt x="3907" y="645"/>
                  </a:lnTo>
                  <a:lnTo>
                    <a:pt x="3907" y="636"/>
                  </a:lnTo>
                  <a:close/>
                  <a:moveTo>
                    <a:pt x="3916" y="591"/>
                  </a:moveTo>
                  <a:lnTo>
                    <a:pt x="3916" y="554"/>
                  </a:lnTo>
                  <a:lnTo>
                    <a:pt x="3925" y="554"/>
                  </a:lnTo>
                  <a:lnTo>
                    <a:pt x="3925" y="591"/>
                  </a:lnTo>
                  <a:lnTo>
                    <a:pt x="3916" y="591"/>
                  </a:lnTo>
                  <a:close/>
                  <a:moveTo>
                    <a:pt x="3916" y="527"/>
                  </a:moveTo>
                  <a:lnTo>
                    <a:pt x="3916" y="491"/>
                  </a:lnTo>
                  <a:lnTo>
                    <a:pt x="3925" y="491"/>
                  </a:lnTo>
                  <a:lnTo>
                    <a:pt x="3925" y="527"/>
                  </a:lnTo>
                  <a:lnTo>
                    <a:pt x="3916" y="527"/>
                  </a:lnTo>
                  <a:close/>
                  <a:moveTo>
                    <a:pt x="3916" y="464"/>
                  </a:moveTo>
                  <a:lnTo>
                    <a:pt x="3916" y="427"/>
                  </a:lnTo>
                  <a:lnTo>
                    <a:pt x="3925" y="427"/>
                  </a:lnTo>
                  <a:lnTo>
                    <a:pt x="3925" y="464"/>
                  </a:lnTo>
                  <a:lnTo>
                    <a:pt x="3916" y="464"/>
                  </a:lnTo>
                  <a:close/>
                  <a:moveTo>
                    <a:pt x="3916" y="400"/>
                  </a:moveTo>
                  <a:lnTo>
                    <a:pt x="3916" y="364"/>
                  </a:lnTo>
                  <a:lnTo>
                    <a:pt x="3925" y="364"/>
                  </a:lnTo>
                  <a:lnTo>
                    <a:pt x="3925" y="400"/>
                  </a:lnTo>
                  <a:lnTo>
                    <a:pt x="3916" y="400"/>
                  </a:lnTo>
                  <a:close/>
                  <a:moveTo>
                    <a:pt x="3916" y="336"/>
                  </a:moveTo>
                  <a:lnTo>
                    <a:pt x="3916" y="300"/>
                  </a:lnTo>
                  <a:lnTo>
                    <a:pt x="3925" y="300"/>
                  </a:lnTo>
                  <a:lnTo>
                    <a:pt x="3925" y="336"/>
                  </a:lnTo>
                  <a:lnTo>
                    <a:pt x="3916" y="336"/>
                  </a:lnTo>
                  <a:close/>
                  <a:moveTo>
                    <a:pt x="3916" y="273"/>
                  </a:moveTo>
                  <a:lnTo>
                    <a:pt x="3916" y="237"/>
                  </a:lnTo>
                  <a:lnTo>
                    <a:pt x="3925" y="237"/>
                  </a:lnTo>
                  <a:lnTo>
                    <a:pt x="3925" y="273"/>
                  </a:lnTo>
                  <a:lnTo>
                    <a:pt x="3916" y="273"/>
                  </a:lnTo>
                  <a:close/>
                  <a:moveTo>
                    <a:pt x="3916" y="209"/>
                  </a:moveTo>
                  <a:lnTo>
                    <a:pt x="3916" y="173"/>
                  </a:lnTo>
                  <a:lnTo>
                    <a:pt x="3925" y="173"/>
                  </a:lnTo>
                  <a:lnTo>
                    <a:pt x="3925" y="209"/>
                  </a:lnTo>
                  <a:lnTo>
                    <a:pt x="3916" y="209"/>
                  </a:lnTo>
                  <a:close/>
                  <a:moveTo>
                    <a:pt x="3916" y="146"/>
                  </a:moveTo>
                  <a:lnTo>
                    <a:pt x="3916" y="109"/>
                  </a:lnTo>
                  <a:lnTo>
                    <a:pt x="3925" y="109"/>
                  </a:lnTo>
                  <a:lnTo>
                    <a:pt x="3925" y="146"/>
                  </a:lnTo>
                  <a:lnTo>
                    <a:pt x="3916" y="146"/>
                  </a:lnTo>
                  <a:close/>
                  <a:moveTo>
                    <a:pt x="3916" y="82"/>
                  </a:moveTo>
                  <a:lnTo>
                    <a:pt x="3916" y="46"/>
                  </a:lnTo>
                  <a:lnTo>
                    <a:pt x="3925" y="46"/>
                  </a:lnTo>
                  <a:lnTo>
                    <a:pt x="3925" y="82"/>
                  </a:lnTo>
                  <a:lnTo>
                    <a:pt x="3916" y="82"/>
                  </a:lnTo>
                  <a:close/>
                  <a:moveTo>
                    <a:pt x="3916" y="19"/>
                  </a:moveTo>
                  <a:lnTo>
                    <a:pt x="3916" y="4"/>
                  </a:lnTo>
                  <a:lnTo>
                    <a:pt x="3925" y="4"/>
                  </a:lnTo>
                  <a:lnTo>
                    <a:pt x="3925" y="19"/>
                  </a:lnTo>
                  <a:lnTo>
                    <a:pt x="3916" y="19"/>
                  </a:lnTo>
                  <a:close/>
                </a:path>
              </a:pathLst>
            </a:custGeom>
            <a:solidFill>
              <a:srgbClr val="FF3333"/>
            </a:solidFill>
            <a:ln w="1588" cap="flat">
              <a:solidFill>
                <a:srgbClr val="FF3333"/>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 name="Rectangle 126">
              <a:extLst>
                <a:ext uri="{FF2B5EF4-FFF2-40B4-BE49-F238E27FC236}">
                  <a16:creationId xmlns:a16="http://schemas.microsoft.com/office/drawing/2014/main" id="{CA2E7AB2-3E27-1397-B462-719F4FD11936}"/>
                </a:ext>
              </a:extLst>
            </p:cNvPr>
            <p:cNvSpPr>
              <a:spLocks noChangeArrowheads="1"/>
            </p:cNvSpPr>
            <p:nvPr/>
          </p:nvSpPr>
          <p:spPr bwMode="auto">
            <a:xfrm>
              <a:off x="246" y="1388"/>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1" name="Rectangle 127">
              <a:extLst>
                <a:ext uri="{FF2B5EF4-FFF2-40B4-BE49-F238E27FC236}">
                  <a16:creationId xmlns:a16="http://schemas.microsoft.com/office/drawing/2014/main" id="{E0D64CED-3131-AE41-A606-CF8846BB4BAF}"/>
                </a:ext>
              </a:extLst>
            </p:cNvPr>
            <p:cNvSpPr>
              <a:spLocks noChangeArrowheads="1"/>
            </p:cNvSpPr>
            <p:nvPr/>
          </p:nvSpPr>
          <p:spPr bwMode="auto">
            <a:xfrm>
              <a:off x="331" y="1388"/>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2" name="Rectangle 128">
              <a:extLst>
                <a:ext uri="{FF2B5EF4-FFF2-40B4-BE49-F238E27FC236}">
                  <a16:creationId xmlns:a16="http://schemas.microsoft.com/office/drawing/2014/main" id="{0AA31585-B1E7-495E-2B8F-E97495ABFBF6}"/>
                </a:ext>
              </a:extLst>
            </p:cNvPr>
            <p:cNvSpPr>
              <a:spLocks noChangeArrowheads="1"/>
            </p:cNvSpPr>
            <p:nvPr/>
          </p:nvSpPr>
          <p:spPr bwMode="auto">
            <a:xfrm>
              <a:off x="373" y="1388"/>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3" name="Rectangle 129">
              <a:extLst>
                <a:ext uri="{FF2B5EF4-FFF2-40B4-BE49-F238E27FC236}">
                  <a16:creationId xmlns:a16="http://schemas.microsoft.com/office/drawing/2014/main" id="{AE6D399D-180B-BB79-BDD5-20BBB2EBCF54}"/>
                </a:ext>
              </a:extLst>
            </p:cNvPr>
            <p:cNvSpPr>
              <a:spLocks noChangeArrowheads="1"/>
            </p:cNvSpPr>
            <p:nvPr/>
          </p:nvSpPr>
          <p:spPr bwMode="auto">
            <a:xfrm>
              <a:off x="541" y="1388"/>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4" name="Rectangle 130">
              <a:extLst>
                <a:ext uri="{FF2B5EF4-FFF2-40B4-BE49-F238E27FC236}">
                  <a16:creationId xmlns:a16="http://schemas.microsoft.com/office/drawing/2014/main" id="{F7C85D75-7F8A-89EB-1E81-4046A9E6C052}"/>
                </a:ext>
              </a:extLst>
            </p:cNvPr>
            <p:cNvSpPr>
              <a:spLocks noChangeArrowheads="1"/>
            </p:cNvSpPr>
            <p:nvPr/>
          </p:nvSpPr>
          <p:spPr bwMode="auto">
            <a:xfrm>
              <a:off x="730" y="1388"/>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5" name="Rectangle 131">
              <a:extLst>
                <a:ext uri="{FF2B5EF4-FFF2-40B4-BE49-F238E27FC236}">
                  <a16:creationId xmlns:a16="http://schemas.microsoft.com/office/drawing/2014/main" id="{1376286E-2E7C-3693-CDAA-D2B4AA678CB2}"/>
                </a:ext>
              </a:extLst>
            </p:cNvPr>
            <p:cNvSpPr>
              <a:spLocks noChangeArrowheads="1"/>
            </p:cNvSpPr>
            <p:nvPr/>
          </p:nvSpPr>
          <p:spPr bwMode="auto">
            <a:xfrm>
              <a:off x="772" y="1388"/>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6" name="Rectangle 132">
              <a:extLst>
                <a:ext uri="{FF2B5EF4-FFF2-40B4-BE49-F238E27FC236}">
                  <a16:creationId xmlns:a16="http://schemas.microsoft.com/office/drawing/2014/main" id="{2F256C1E-EFEC-CD4F-2BA6-551759F882BD}"/>
                </a:ext>
              </a:extLst>
            </p:cNvPr>
            <p:cNvSpPr>
              <a:spLocks noChangeArrowheads="1"/>
            </p:cNvSpPr>
            <p:nvPr/>
          </p:nvSpPr>
          <p:spPr bwMode="auto">
            <a:xfrm>
              <a:off x="856" y="1388"/>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 name="Rectangle 133">
              <a:extLst>
                <a:ext uri="{FF2B5EF4-FFF2-40B4-BE49-F238E27FC236}">
                  <a16:creationId xmlns:a16="http://schemas.microsoft.com/office/drawing/2014/main" id="{D9317561-66C6-F5B9-873C-9EE9ED926512}"/>
                </a:ext>
              </a:extLst>
            </p:cNvPr>
            <p:cNvSpPr>
              <a:spLocks noChangeArrowheads="1"/>
            </p:cNvSpPr>
            <p:nvPr/>
          </p:nvSpPr>
          <p:spPr bwMode="auto">
            <a:xfrm>
              <a:off x="941" y="138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dirty="0">
                  <a:solidFill>
                    <a:srgbClr val="000000"/>
                  </a:solidFill>
                  <a:latin typeface="ＭＳ ゴシック" panose="020B0609070205080204" pitchFamily="49" charset="-128"/>
                  <a:ea typeface="ＭＳ ゴシック" panose="020B0609070205080204" pitchFamily="49" charset="-128"/>
                </a:rPr>
                <a:t>6</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38" name="Rectangle 134">
              <a:extLst>
                <a:ext uri="{FF2B5EF4-FFF2-40B4-BE49-F238E27FC236}">
                  <a16:creationId xmlns:a16="http://schemas.microsoft.com/office/drawing/2014/main" id="{2CA08A41-8A95-6CDA-44F4-CFF9ECA67DFF}"/>
                </a:ext>
              </a:extLst>
            </p:cNvPr>
            <p:cNvSpPr>
              <a:spLocks noChangeArrowheads="1"/>
            </p:cNvSpPr>
            <p:nvPr/>
          </p:nvSpPr>
          <p:spPr bwMode="auto">
            <a:xfrm>
              <a:off x="1003" y="1388"/>
              <a:ext cx="147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年度で組織が解散する組織は、従来の地域の取り決めをする際の方法を記載。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9" name="Rectangle 135">
              <a:extLst>
                <a:ext uri="{FF2B5EF4-FFF2-40B4-BE49-F238E27FC236}">
                  <a16:creationId xmlns:a16="http://schemas.microsoft.com/office/drawing/2014/main" id="{40B48890-7CB6-DA3A-4F24-99B2A8D7C19A}"/>
                </a:ext>
              </a:extLst>
            </p:cNvPr>
            <p:cNvSpPr>
              <a:spLocks noChangeArrowheads="1"/>
            </p:cNvSpPr>
            <p:nvPr/>
          </p:nvSpPr>
          <p:spPr bwMode="auto">
            <a:xfrm>
              <a:off x="3948" y="1388"/>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0" name="Rectangle 136">
              <a:extLst>
                <a:ext uri="{FF2B5EF4-FFF2-40B4-BE49-F238E27FC236}">
                  <a16:creationId xmlns:a16="http://schemas.microsoft.com/office/drawing/2014/main" id="{F64225D9-B66F-D165-2621-7D392512B8D0}"/>
                </a:ext>
              </a:extLst>
            </p:cNvPr>
            <p:cNvSpPr>
              <a:spLocks noChangeArrowheads="1"/>
            </p:cNvSpPr>
            <p:nvPr/>
          </p:nvSpPr>
          <p:spPr bwMode="auto">
            <a:xfrm>
              <a:off x="546" y="1497"/>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1" name="Rectangle 137">
              <a:extLst>
                <a:ext uri="{FF2B5EF4-FFF2-40B4-BE49-F238E27FC236}">
                  <a16:creationId xmlns:a16="http://schemas.microsoft.com/office/drawing/2014/main" id="{4F535C44-38FB-3911-19E2-6CCE7E65EDF6}"/>
                </a:ext>
              </a:extLst>
            </p:cNvPr>
            <p:cNvSpPr>
              <a:spLocks noChangeArrowheads="1"/>
            </p:cNvSpPr>
            <p:nvPr/>
          </p:nvSpPr>
          <p:spPr bwMode="auto">
            <a:xfrm>
              <a:off x="736" y="1497"/>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2" name="Rectangle 138">
              <a:extLst>
                <a:ext uri="{FF2B5EF4-FFF2-40B4-BE49-F238E27FC236}">
                  <a16:creationId xmlns:a16="http://schemas.microsoft.com/office/drawing/2014/main" id="{DB71909C-1756-07F4-170A-772445000DF2}"/>
                </a:ext>
              </a:extLst>
            </p:cNvPr>
            <p:cNvSpPr>
              <a:spLocks noChangeArrowheads="1"/>
            </p:cNvSpPr>
            <p:nvPr/>
          </p:nvSpPr>
          <p:spPr bwMode="auto">
            <a:xfrm>
              <a:off x="777" y="1497"/>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3" name="Rectangle 139">
              <a:extLst>
                <a:ext uri="{FF2B5EF4-FFF2-40B4-BE49-F238E27FC236}">
                  <a16:creationId xmlns:a16="http://schemas.microsoft.com/office/drawing/2014/main" id="{2D435B27-60E8-66A6-1FFF-6E0636D55732}"/>
                </a:ext>
              </a:extLst>
            </p:cNvPr>
            <p:cNvSpPr>
              <a:spLocks noChangeArrowheads="1"/>
            </p:cNvSpPr>
            <p:nvPr/>
          </p:nvSpPr>
          <p:spPr bwMode="auto">
            <a:xfrm>
              <a:off x="862" y="1497"/>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4" name="Rectangle 140">
              <a:extLst>
                <a:ext uri="{FF2B5EF4-FFF2-40B4-BE49-F238E27FC236}">
                  <a16:creationId xmlns:a16="http://schemas.microsoft.com/office/drawing/2014/main" id="{8A64AAB7-E791-4C02-DD53-646623460CF2}"/>
                </a:ext>
              </a:extLst>
            </p:cNvPr>
            <p:cNvSpPr>
              <a:spLocks noChangeArrowheads="1"/>
            </p:cNvSpPr>
            <p:nvPr/>
          </p:nvSpPr>
          <p:spPr bwMode="auto">
            <a:xfrm>
              <a:off x="946" y="1497"/>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dirty="0">
                  <a:solidFill>
                    <a:srgbClr val="000000"/>
                  </a:solidFill>
                  <a:latin typeface="ＭＳ ゴシック" panose="020B0609070205080204" pitchFamily="49" charset="-128"/>
                  <a:ea typeface="ＭＳ ゴシック" panose="020B0609070205080204" pitchFamily="49" charset="-128"/>
                </a:rPr>
                <a:t>7</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5" name="Rectangle 141">
              <a:extLst>
                <a:ext uri="{FF2B5EF4-FFF2-40B4-BE49-F238E27FC236}">
                  <a16:creationId xmlns:a16="http://schemas.microsoft.com/office/drawing/2014/main" id="{DBE43741-C1FB-42BC-528B-3308D8C4B47F}"/>
                </a:ext>
              </a:extLst>
            </p:cNvPr>
            <p:cNvSpPr>
              <a:spLocks noChangeArrowheads="1"/>
            </p:cNvSpPr>
            <p:nvPr/>
          </p:nvSpPr>
          <p:spPr bwMode="auto">
            <a:xfrm>
              <a:off x="1009" y="1497"/>
              <a:ext cx="115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年度以降、組織が継続する組織は規約に定めた構成員及び意</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6" name="Rectangle 142">
              <a:extLst>
                <a:ext uri="{FF2B5EF4-FFF2-40B4-BE49-F238E27FC236}">
                  <a16:creationId xmlns:a16="http://schemas.microsoft.com/office/drawing/2014/main" id="{BE1483E7-9F04-2626-7129-E8807EB5BB0C}"/>
                </a:ext>
              </a:extLst>
            </p:cNvPr>
            <p:cNvSpPr>
              <a:spLocks noChangeArrowheads="1"/>
            </p:cNvSpPr>
            <p:nvPr/>
          </p:nvSpPr>
          <p:spPr bwMode="auto">
            <a:xfrm>
              <a:off x="3280" y="1497"/>
              <a:ext cx="43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思決定方法を記載。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 name="Rectangle 143">
              <a:extLst>
                <a:ext uri="{FF2B5EF4-FFF2-40B4-BE49-F238E27FC236}">
                  <a16:creationId xmlns:a16="http://schemas.microsoft.com/office/drawing/2014/main" id="{5912BAE1-8985-F9BC-DF4C-2D9BD355359C}"/>
                </a:ext>
              </a:extLst>
            </p:cNvPr>
            <p:cNvSpPr>
              <a:spLocks noChangeArrowheads="1"/>
            </p:cNvSpPr>
            <p:nvPr/>
          </p:nvSpPr>
          <p:spPr bwMode="auto">
            <a:xfrm>
              <a:off x="4037" y="1497"/>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8" name="Rectangle 144">
              <a:extLst>
                <a:ext uri="{FF2B5EF4-FFF2-40B4-BE49-F238E27FC236}">
                  <a16:creationId xmlns:a16="http://schemas.microsoft.com/office/drawing/2014/main" id="{39F2AF5D-DEAD-DB3B-359E-B8647DE08F3A}"/>
                </a:ext>
              </a:extLst>
            </p:cNvPr>
            <p:cNvSpPr>
              <a:spLocks noChangeArrowheads="1"/>
            </p:cNvSpPr>
            <p:nvPr/>
          </p:nvSpPr>
          <p:spPr bwMode="auto">
            <a:xfrm>
              <a:off x="246" y="1607"/>
              <a:ext cx="1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 name="Rectangle 145">
              <a:extLst>
                <a:ext uri="{FF2B5EF4-FFF2-40B4-BE49-F238E27FC236}">
                  <a16:creationId xmlns:a16="http://schemas.microsoft.com/office/drawing/2014/main" id="{9B4FE9FA-42F3-A2D2-C8B6-6D0E5691FA87}"/>
                </a:ext>
              </a:extLst>
            </p:cNvPr>
            <p:cNvSpPr>
              <a:spLocks noChangeArrowheads="1"/>
            </p:cNvSpPr>
            <p:nvPr/>
          </p:nvSpPr>
          <p:spPr bwMode="auto">
            <a:xfrm>
              <a:off x="331" y="1607"/>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0" name="Rectangle 146">
              <a:extLst>
                <a:ext uri="{FF2B5EF4-FFF2-40B4-BE49-F238E27FC236}">
                  <a16:creationId xmlns:a16="http://schemas.microsoft.com/office/drawing/2014/main" id="{47508342-224B-8156-AAEA-9FEEE418795A}"/>
                </a:ext>
              </a:extLst>
            </p:cNvPr>
            <p:cNvSpPr>
              <a:spLocks noChangeArrowheads="1"/>
            </p:cNvSpPr>
            <p:nvPr/>
          </p:nvSpPr>
          <p:spPr bwMode="auto">
            <a:xfrm>
              <a:off x="373" y="1607"/>
              <a:ext cx="51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）：各施設の活動に参加</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1" name="Rectangle 147">
              <a:extLst>
                <a:ext uri="{FF2B5EF4-FFF2-40B4-BE49-F238E27FC236}">
                  <a16:creationId xmlns:a16="http://schemas.microsoft.com/office/drawing/2014/main" id="{A812E43D-EAC0-111A-BFAE-C931C4F2C258}"/>
                </a:ext>
              </a:extLst>
            </p:cNvPr>
            <p:cNvSpPr>
              <a:spLocks noChangeArrowheads="1"/>
            </p:cNvSpPr>
            <p:nvPr/>
          </p:nvSpPr>
          <p:spPr bwMode="auto">
            <a:xfrm>
              <a:off x="1297" y="1607"/>
              <a:ext cx="28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者と活動内容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2" name="Rectangle 148">
              <a:extLst>
                <a:ext uri="{FF2B5EF4-FFF2-40B4-BE49-F238E27FC236}">
                  <a16:creationId xmlns:a16="http://schemas.microsoft.com/office/drawing/2014/main" id="{0EFADC5E-EE45-1589-FB7A-72352312C41C}"/>
                </a:ext>
              </a:extLst>
            </p:cNvPr>
            <p:cNvSpPr>
              <a:spLocks noChangeArrowheads="1"/>
            </p:cNvSpPr>
            <p:nvPr/>
          </p:nvSpPr>
          <p:spPr bwMode="auto">
            <a:xfrm>
              <a:off x="1802" y="1607"/>
              <a:ext cx="20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を記載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3" name="Rectangle 149">
              <a:extLst>
                <a:ext uri="{FF2B5EF4-FFF2-40B4-BE49-F238E27FC236}">
                  <a16:creationId xmlns:a16="http://schemas.microsoft.com/office/drawing/2014/main" id="{60D6C719-F641-42C3-A26A-7815F9884D32}"/>
                </a:ext>
              </a:extLst>
            </p:cNvPr>
            <p:cNvSpPr>
              <a:spLocks noChangeArrowheads="1"/>
            </p:cNvSpPr>
            <p:nvPr/>
          </p:nvSpPr>
          <p:spPr bwMode="auto">
            <a:xfrm>
              <a:off x="2054" y="1607"/>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4" name="Rectangle 150">
              <a:extLst>
                <a:ext uri="{FF2B5EF4-FFF2-40B4-BE49-F238E27FC236}">
                  <a16:creationId xmlns:a16="http://schemas.microsoft.com/office/drawing/2014/main" id="{99EFC319-7ED7-105A-5020-58034E76A031}"/>
                </a:ext>
              </a:extLst>
            </p:cNvPr>
            <p:cNvSpPr>
              <a:spLocks noChangeArrowheads="1"/>
            </p:cNvSpPr>
            <p:nvPr/>
          </p:nvSpPr>
          <p:spPr bwMode="auto">
            <a:xfrm>
              <a:off x="246" y="1717"/>
              <a:ext cx="91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※ため池やその他施設がなければ、項目を削除</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5" name="Rectangle 151">
              <a:extLst>
                <a:ext uri="{FF2B5EF4-FFF2-40B4-BE49-F238E27FC236}">
                  <a16:creationId xmlns:a16="http://schemas.microsoft.com/office/drawing/2014/main" id="{96247EEF-1512-C681-9021-073E1DDE19F6}"/>
                </a:ext>
              </a:extLst>
            </p:cNvPr>
            <p:cNvSpPr>
              <a:spLocks noChangeArrowheads="1"/>
            </p:cNvSpPr>
            <p:nvPr/>
          </p:nvSpPr>
          <p:spPr bwMode="auto">
            <a:xfrm>
              <a:off x="2012" y="1717"/>
              <a:ext cx="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531242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F791E1-F24D-197E-5FB6-6AC3A26A21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00" t="3026" r="4817" b="3932"/>
          <a:stretch/>
        </p:blipFill>
        <p:spPr>
          <a:xfrm>
            <a:off x="144016" y="228915"/>
            <a:ext cx="6597352" cy="9540571"/>
          </a:xfrm>
          <a:prstGeom prst="rect">
            <a:avLst/>
          </a:prstGeom>
        </p:spPr>
      </p:pic>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78</a:t>
            </a:r>
          </a:p>
        </p:txBody>
      </p:sp>
      <p:pic>
        <p:nvPicPr>
          <p:cNvPr id="2" name="図 1"/>
          <p:cNvPicPr>
            <a:picLocks noChangeAspect="1"/>
          </p:cNvPicPr>
          <p:nvPr/>
        </p:nvPicPr>
        <p:blipFill>
          <a:blip r:embed="rId3"/>
          <a:stretch>
            <a:fillRect/>
          </a:stretch>
        </p:blipFill>
        <p:spPr>
          <a:xfrm>
            <a:off x="-174" y="-12526"/>
            <a:ext cx="6858000" cy="241442"/>
          </a:xfrm>
          <a:prstGeom prst="rect">
            <a:avLst/>
          </a:prstGeom>
        </p:spPr>
      </p:pic>
    </p:spTree>
    <p:extLst>
      <p:ext uri="{BB962C8B-B14F-4D97-AF65-F5344CB8AC3E}">
        <p14:creationId xmlns:p14="http://schemas.microsoft.com/office/powerpoint/2010/main" val="67350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4085AB-6D95-C774-22FF-8EB85891A096}"/>
              </a:ext>
            </a:extLst>
          </p:cNvPr>
          <p:cNvPicPr>
            <a:picLocks noChangeAspect="1"/>
          </p:cNvPicPr>
          <p:nvPr/>
        </p:nvPicPr>
        <p:blipFill>
          <a:blip r:embed="rId2"/>
          <a:stretch>
            <a:fillRect/>
          </a:stretch>
        </p:blipFill>
        <p:spPr>
          <a:xfrm>
            <a:off x="276472" y="603841"/>
            <a:ext cx="6298976" cy="9088523"/>
          </a:xfrm>
          <a:prstGeom prst="rect">
            <a:avLst/>
          </a:prstGeom>
        </p:spPr>
      </p:pic>
      <p:sp>
        <p:nvSpPr>
          <p:cNvPr id="5" name="Text Box 52"/>
          <p:cNvSpPr txBox="1">
            <a:spLocks noChangeArrowheads="1"/>
          </p:cNvSpPr>
          <p:nvPr/>
        </p:nvSpPr>
        <p:spPr bwMode="auto">
          <a:xfrm>
            <a:off x="3117613"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7</a:t>
            </a:r>
          </a:p>
        </p:txBody>
      </p:sp>
      <p:pic>
        <p:nvPicPr>
          <p:cNvPr id="8" name="図 7"/>
          <p:cNvPicPr>
            <a:picLocks noChangeAspect="1"/>
          </p:cNvPicPr>
          <p:nvPr/>
        </p:nvPicPr>
        <p:blipFill>
          <a:blip r:embed="rId3"/>
          <a:stretch>
            <a:fillRect/>
          </a:stretch>
        </p:blipFill>
        <p:spPr>
          <a:xfrm>
            <a:off x="2965" y="48039"/>
            <a:ext cx="6858000" cy="528147"/>
          </a:xfrm>
          <a:prstGeom prst="rect">
            <a:avLst/>
          </a:prstGeom>
        </p:spPr>
      </p:pic>
      <p:sp>
        <p:nvSpPr>
          <p:cNvPr id="2" name="テキスト ボックス 1"/>
          <p:cNvSpPr txBox="1"/>
          <p:nvPr/>
        </p:nvSpPr>
        <p:spPr>
          <a:xfrm>
            <a:off x="15491" y="3365676"/>
            <a:ext cx="1728069" cy="369332"/>
          </a:xfrm>
          <a:prstGeom prst="rect">
            <a:avLst/>
          </a:prstGeom>
          <a:solidFill>
            <a:schemeClr val="bg1"/>
          </a:solidFill>
          <a:ln>
            <a:solidFill>
              <a:srgbClr val="0000CC"/>
            </a:solidFill>
          </a:ln>
        </p:spPr>
        <p:txBody>
          <a:bodyPr wrap="square" rtlCol="0" anchor="ctr" anchorCtr="0">
            <a:spAutoFit/>
          </a:bodyPr>
          <a:lstStyle/>
          <a:p>
            <a:r>
              <a:rPr kumimoji="1" lang="ja-JP" altLang="en-US" sz="9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「事務研修」・「安全研修」両方</a:t>
            </a:r>
            <a:r>
              <a:rPr kumimoji="1" lang="ja-JP" altLang="en-US" sz="7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7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7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回以上）</a:t>
            </a:r>
            <a:r>
              <a:rPr kumimoji="1" lang="ja-JP" altLang="en-US" sz="900" dirty="0">
                <a:solidFill>
                  <a:srgbClr val="0000CC"/>
                </a:solidFill>
                <a:latin typeface="メイリオ" panose="020B0604030504040204" pitchFamily="50" charset="-128"/>
                <a:ea typeface="メイリオ" panose="020B0604030504040204" pitchFamily="50" charset="-128"/>
                <a:cs typeface="メイリオ" panose="020B0604030504040204" pitchFamily="50" charset="-128"/>
              </a:rPr>
              <a:t>の実施が必要。</a:t>
            </a:r>
          </a:p>
        </p:txBody>
      </p:sp>
      <p:cxnSp>
        <p:nvCxnSpPr>
          <p:cNvPr id="7" name="直線矢印コネクタ 6"/>
          <p:cNvCxnSpPr/>
          <p:nvPr/>
        </p:nvCxnSpPr>
        <p:spPr>
          <a:xfrm flipV="1">
            <a:off x="1340768" y="3004716"/>
            <a:ext cx="559222" cy="366711"/>
          </a:xfrm>
          <a:prstGeom prst="straightConnector1">
            <a:avLst/>
          </a:prstGeom>
          <a:noFill/>
          <a:ln w="25400" cap="flat" cmpd="sng" algn="ctr">
            <a:solidFill>
              <a:srgbClr val="0000CC"/>
            </a:solidFill>
            <a:prstDash val="solid"/>
            <a:tailEnd type="triangle"/>
          </a:ln>
          <a:effectLst/>
        </p:spPr>
      </p:cxnSp>
    </p:spTree>
    <p:extLst>
      <p:ext uri="{BB962C8B-B14F-4D97-AF65-F5344CB8AC3E}">
        <p14:creationId xmlns:p14="http://schemas.microsoft.com/office/powerpoint/2010/main" val="13051808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79</a:t>
            </a:r>
          </a:p>
        </p:txBody>
      </p:sp>
      <p:pic>
        <p:nvPicPr>
          <p:cNvPr id="2" name="図 1"/>
          <p:cNvPicPr>
            <a:picLocks noChangeAspect="1"/>
          </p:cNvPicPr>
          <p:nvPr/>
        </p:nvPicPr>
        <p:blipFill>
          <a:blip r:embed="rId2"/>
          <a:stretch>
            <a:fillRect/>
          </a:stretch>
        </p:blipFill>
        <p:spPr>
          <a:xfrm>
            <a:off x="-174" y="-12526"/>
            <a:ext cx="6858000" cy="241442"/>
          </a:xfrm>
          <a:prstGeom prst="rect">
            <a:avLst/>
          </a:prstGeom>
        </p:spPr>
      </p:pic>
      <p:pic>
        <p:nvPicPr>
          <p:cNvPr id="6" name="図 5">
            <a:extLst>
              <a:ext uri="{FF2B5EF4-FFF2-40B4-BE49-F238E27FC236}">
                <a16:creationId xmlns:a16="http://schemas.microsoft.com/office/drawing/2014/main" id="{D2A68269-D42A-966A-70BD-0910B7F2A1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 t="3223" r="2750" b="1736"/>
          <a:stretch/>
        </p:blipFill>
        <p:spPr>
          <a:xfrm>
            <a:off x="260648" y="416495"/>
            <a:ext cx="6408712" cy="9217025"/>
          </a:xfrm>
          <a:prstGeom prst="rect">
            <a:avLst/>
          </a:prstGeom>
        </p:spPr>
      </p:pic>
    </p:spTree>
    <p:extLst>
      <p:ext uri="{BB962C8B-B14F-4D97-AF65-F5344CB8AC3E}">
        <p14:creationId xmlns:p14="http://schemas.microsoft.com/office/powerpoint/2010/main" val="3396104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80</a:t>
            </a:r>
          </a:p>
        </p:txBody>
      </p:sp>
      <p:pic>
        <p:nvPicPr>
          <p:cNvPr id="2" name="図 1"/>
          <p:cNvPicPr>
            <a:picLocks noChangeAspect="1"/>
          </p:cNvPicPr>
          <p:nvPr/>
        </p:nvPicPr>
        <p:blipFill>
          <a:blip r:embed="rId2"/>
          <a:stretch>
            <a:fillRect/>
          </a:stretch>
        </p:blipFill>
        <p:spPr>
          <a:xfrm>
            <a:off x="-174" y="-12526"/>
            <a:ext cx="6858000" cy="241442"/>
          </a:xfrm>
          <a:prstGeom prst="rect">
            <a:avLst/>
          </a:prstGeom>
        </p:spPr>
      </p:pic>
      <p:pic>
        <p:nvPicPr>
          <p:cNvPr id="6" name="図 5">
            <a:extLst>
              <a:ext uri="{FF2B5EF4-FFF2-40B4-BE49-F238E27FC236}">
                <a16:creationId xmlns:a16="http://schemas.microsoft.com/office/drawing/2014/main" id="{2495B10F-0B52-30D4-6EB4-C99DB72AD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 t="3222" r="2751" b="2479"/>
          <a:stretch/>
        </p:blipFill>
        <p:spPr>
          <a:xfrm>
            <a:off x="260648" y="416495"/>
            <a:ext cx="6408712" cy="9145017"/>
          </a:xfrm>
          <a:prstGeom prst="rect">
            <a:avLst/>
          </a:prstGeom>
        </p:spPr>
      </p:pic>
    </p:spTree>
    <p:extLst>
      <p:ext uri="{BB962C8B-B14F-4D97-AF65-F5344CB8AC3E}">
        <p14:creationId xmlns:p14="http://schemas.microsoft.com/office/powerpoint/2010/main" val="40002826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81</a:t>
            </a:r>
          </a:p>
        </p:txBody>
      </p:sp>
      <p:pic>
        <p:nvPicPr>
          <p:cNvPr id="2" name="図 1"/>
          <p:cNvPicPr>
            <a:picLocks noChangeAspect="1"/>
          </p:cNvPicPr>
          <p:nvPr/>
        </p:nvPicPr>
        <p:blipFill>
          <a:blip r:embed="rId2"/>
          <a:stretch>
            <a:fillRect/>
          </a:stretch>
        </p:blipFill>
        <p:spPr>
          <a:xfrm>
            <a:off x="-174" y="-12526"/>
            <a:ext cx="6858000" cy="241442"/>
          </a:xfrm>
          <a:prstGeom prst="rect">
            <a:avLst/>
          </a:prstGeom>
        </p:spPr>
      </p:pic>
      <p:pic>
        <p:nvPicPr>
          <p:cNvPr id="8" name="図 7">
            <a:extLst>
              <a:ext uri="{FF2B5EF4-FFF2-40B4-BE49-F238E27FC236}">
                <a16:creationId xmlns:a16="http://schemas.microsoft.com/office/drawing/2014/main" id="{B7C66E69-45FA-F9A9-DB24-BBA638B10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0" t="3222" r="2751" b="2479"/>
          <a:stretch/>
        </p:blipFill>
        <p:spPr>
          <a:xfrm>
            <a:off x="161680" y="279020"/>
            <a:ext cx="6545258" cy="9416406"/>
          </a:xfrm>
          <a:prstGeom prst="rect">
            <a:avLst/>
          </a:prstGeom>
        </p:spPr>
      </p:pic>
    </p:spTree>
    <p:extLst>
      <p:ext uri="{BB962C8B-B14F-4D97-AF65-F5344CB8AC3E}">
        <p14:creationId xmlns:p14="http://schemas.microsoft.com/office/powerpoint/2010/main" val="39336130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3BD150-EBFA-D4FF-46E9-D3C1952A066C}"/>
              </a:ext>
            </a:extLst>
          </p:cNvPr>
          <p:cNvPicPr>
            <a:picLocks noChangeAspect="1"/>
          </p:cNvPicPr>
          <p:nvPr/>
        </p:nvPicPr>
        <p:blipFill rotWithShape="1">
          <a:blip r:embed="rId2">
            <a:extLst>
              <a:ext uri="{28A0092B-C50C-407E-A947-70E740481C1C}">
                <a14:useLocalDpi xmlns:a14="http://schemas.microsoft.com/office/drawing/2010/main" val="0"/>
              </a:ext>
            </a:extLst>
          </a:blip>
          <a:srcRect l="4560" t="4708" r="2751" b="3222"/>
          <a:stretch/>
        </p:blipFill>
        <p:spPr>
          <a:xfrm>
            <a:off x="62630" y="228916"/>
            <a:ext cx="6741368" cy="9469442"/>
          </a:xfrm>
          <a:prstGeom prst="rect">
            <a:avLst/>
          </a:prstGeom>
        </p:spPr>
      </p:pic>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82</a:t>
            </a:r>
          </a:p>
        </p:txBody>
      </p:sp>
      <p:pic>
        <p:nvPicPr>
          <p:cNvPr id="2" name="図 1"/>
          <p:cNvPicPr>
            <a:picLocks noChangeAspect="1"/>
          </p:cNvPicPr>
          <p:nvPr/>
        </p:nvPicPr>
        <p:blipFill>
          <a:blip r:embed="rId3"/>
          <a:stretch>
            <a:fillRect/>
          </a:stretch>
        </p:blipFill>
        <p:spPr>
          <a:xfrm>
            <a:off x="-174" y="-12526"/>
            <a:ext cx="6858000" cy="241442"/>
          </a:xfrm>
          <a:prstGeom prst="rect">
            <a:avLst/>
          </a:prstGeom>
        </p:spPr>
      </p:pic>
    </p:spTree>
    <p:extLst>
      <p:ext uri="{BB962C8B-B14F-4D97-AF65-F5344CB8AC3E}">
        <p14:creationId xmlns:p14="http://schemas.microsoft.com/office/powerpoint/2010/main" val="4136918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7737242-C2C7-456E-E387-956184C614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0" t="3222" r="2751" b="2479"/>
          <a:stretch/>
        </p:blipFill>
        <p:spPr>
          <a:xfrm>
            <a:off x="149863" y="225024"/>
            <a:ext cx="6566453" cy="9476587"/>
          </a:xfrm>
          <a:prstGeom prst="rect">
            <a:avLst/>
          </a:prstGeom>
        </p:spPr>
      </p:pic>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83</a:t>
            </a:r>
          </a:p>
        </p:txBody>
      </p:sp>
      <p:pic>
        <p:nvPicPr>
          <p:cNvPr id="2" name="図 1"/>
          <p:cNvPicPr>
            <a:picLocks noChangeAspect="1"/>
          </p:cNvPicPr>
          <p:nvPr/>
        </p:nvPicPr>
        <p:blipFill>
          <a:blip r:embed="rId3"/>
          <a:stretch>
            <a:fillRect/>
          </a:stretch>
        </p:blipFill>
        <p:spPr>
          <a:xfrm>
            <a:off x="-174" y="-12526"/>
            <a:ext cx="6858000" cy="241442"/>
          </a:xfrm>
          <a:prstGeom prst="rect">
            <a:avLst/>
          </a:prstGeom>
        </p:spPr>
      </p:pic>
    </p:spTree>
    <p:extLst>
      <p:ext uri="{BB962C8B-B14F-4D97-AF65-F5344CB8AC3E}">
        <p14:creationId xmlns:p14="http://schemas.microsoft.com/office/powerpoint/2010/main" val="33755931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F5E8B75-F4BE-0925-4571-E748C85A8B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0" t="2478" r="2751" b="3210"/>
          <a:stretch/>
        </p:blipFill>
        <p:spPr>
          <a:xfrm>
            <a:off x="151062" y="203864"/>
            <a:ext cx="6566040" cy="9477192"/>
          </a:xfrm>
          <a:prstGeom prst="rect">
            <a:avLst/>
          </a:prstGeom>
        </p:spPr>
      </p:pic>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84</a:t>
            </a:r>
          </a:p>
        </p:txBody>
      </p:sp>
      <p:pic>
        <p:nvPicPr>
          <p:cNvPr id="2" name="図 1"/>
          <p:cNvPicPr>
            <a:picLocks noChangeAspect="1"/>
          </p:cNvPicPr>
          <p:nvPr/>
        </p:nvPicPr>
        <p:blipFill>
          <a:blip r:embed="rId3"/>
          <a:stretch>
            <a:fillRect/>
          </a:stretch>
        </p:blipFill>
        <p:spPr>
          <a:xfrm>
            <a:off x="-174" y="-12526"/>
            <a:ext cx="6858000" cy="241442"/>
          </a:xfrm>
          <a:prstGeom prst="rect">
            <a:avLst/>
          </a:prstGeom>
        </p:spPr>
      </p:pic>
    </p:spTree>
    <p:extLst>
      <p:ext uri="{BB962C8B-B14F-4D97-AF65-F5344CB8AC3E}">
        <p14:creationId xmlns:p14="http://schemas.microsoft.com/office/powerpoint/2010/main" val="9585934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C22576B-588F-4E14-2652-3E65FF553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0" t="3222" r="2751" b="3222"/>
          <a:stretch/>
        </p:blipFill>
        <p:spPr>
          <a:xfrm>
            <a:off x="129158" y="250076"/>
            <a:ext cx="6624736" cy="9485418"/>
          </a:xfrm>
          <a:prstGeom prst="rect">
            <a:avLst/>
          </a:prstGeom>
        </p:spPr>
      </p:pic>
      <p:sp>
        <p:nvSpPr>
          <p:cNvPr id="3"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85</a:t>
            </a:r>
          </a:p>
        </p:txBody>
      </p:sp>
      <p:pic>
        <p:nvPicPr>
          <p:cNvPr id="2" name="図 1"/>
          <p:cNvPicPr>
            <a:picLocks noChangeAspect="1"/>
          </p:cNvPicPr>
          <p:nvPr/>
        </p:nvPicPr>
        <p:blipFill>
          <a:blip r:embed="rId3"/>
          <a:stretch>
            <a:fillRect/>
          </a:stretch>
        </p:blipFill>
        <p:spPr>
          <a:xfrm>
            <a:off x="-174" y="-12526"/>
            <a:ext cx="6858000" cy="241442"/>
          </a:xfrm>
          <a:prstGeom prst="rect">
            <a:avLst/>
          </a:prstGeom>
        </p:spPr>
      </p:pic>
    </p:spTree>
    <p:extLst>
      <p:ext uri="{BB962C8B-B14F-4D97-AF65-F5344CB8AC3E}">
        <p14:creationId xmlns:p14="http://schemas.microsoft.com/office/powerpoint/2010/main" val="724387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
            <a:extLst>
              <a:ext uri="{FF2B5EF4-FFF2-40B4-BE49-F238E27FC236}">
                <a16:creationId xmlns:a16="http://schemas.microsoft.com/office/drawing/2014/main" id="{375BA4A7-5C4F-509B-FD7F-557EF5261164}"/>
              </a:ext>
            </a:extLst>
          </p:cNvPr>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86</a:t>
            </a:r>
          </a:p>
        </p:txBody>
      </p:sp>
      <p:pic>
        <p:nvPicPr>
          <p:cNvPr id="4" name="図 3">
            <a:extLst>
              <a:ext uri="{FF2B5EF4-FFF2-40B4-BE49-F238E27FC236}">
                <a16:creationId xmlns:a16="http://schemas.microsoft.com/office/drawing/2014/main" id="{EB7E78D9-2C00-E264-F24C-E182B3C2DE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00" t="2479" r="1701" b="2479"/>
          <a:stretch/>
        </p:blipFill>
        <p:spPr>
          <a:xfrm>
            <a:off x="260648" y="344487"/>
            <a:ext cx="6480720" cy="9217025"/>
          </a:xfrm>
          <a:prstGeom prst="rect">
            <a:avLst/>
          </a:prstGeom>
        </p:spPr>
      </p:pic>
    </p:spTree>
    <p:extLst>
      <p:ext uri="{BB962C8B-B14F-4D97-AF65-F5344CB8AC3E}">
        <p14:creationId xmlns:p14="http://schemas.microsoft.com/office/powerpoint/2010/main" val="4080792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DB37512-4294-4101-7D87-81F364FFE1B2}"/>
              </a:ext>
            </a:extLst>
          </p:cNvPr>
          <p:cNvPicPr>
            <a:picLocks noChangeAspect="1"/>
          </p:cNvPicPr>
          <p:nvPr/>
        </p:nvPicPr>
        <p:blipFill>
          <a:blip r:embed="rId2"/>
          <a:stretch>
            <a:fillRect/>
          </a:stretch>
        </p:blipFill>
        <p:spPr>
          <a:xfrm>
            <a:off x="360328" y="-3814"/>
            <a:ext cx="6177542" cy="9906000"/>
          </a:xfrm>
          <a:prstGeom prst="rect">
            <a:avLst/>
          </a:prstGeom>
        </p:spPr>
      </p:pic>
      <p:sp>
        <p:nvSpPr>
          <p:cNvPr id="4"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87</a:t>
            </a:r>
          </a:p>
        </p:txBody>
      </p:sp>
    </p:spTree>
    <p:extLst>
      <p:ext uri="{BB962C8B-B14F-4D97-AF65-F5344CB8AC3E}">
        <p14:creationId xmlns:p14="http://schemas.microsoft.com/office/powerpoint/2010/main" val="3110427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5C9C792-DF8A-4B1D-DF3B-431B57CC1E70}"/>
              </a:ext>
            </a:extLst>
          </p:cNvPr>
          <p:cNvPicPr>
            <a:picLocks noChangeAspect="1"/>
          </p:cNvPicPr>
          <p:nvPr/>
        </p:nvPicPr>
        <p:blipFill>
          <a:blip r:embed="rId2"/>
          <a:stretch>
            <a:fillRect/>
          </a:stretch>
        </p:blipFill>
        <p:spPr>
          <a:xfrm>
            <a:off x="340229" y="0"/>
            <a:ext cx="6177542" cy="9906000"/>
          </a:xfrm>
          <a:prstGeom prst="rect">
            <a:avLst/>
          </a:prstGeom>
        </p:spPr>
      </p:pic>
      <p:sp>
        <p:nvSpPr>
          <p:cNvPr id="4"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88</a:t>
            </a:r>
          </a:p>
        </p:txBody>
      </p:sp>
    </p:spTree>
    <p:extLst>
      <p:ext uri="{BB962C8B-B14F-4D97-AF65-F5344CB8AC3E}">
        <p14:creationId xmlns:p14="http://schemas.microsoft.com/office/powerpoint/2010/main" val="621109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C9DB2A-CD74-4C91-8CE8-3C58925B9603}"/>
              </a:ext>
            </a:extLst>
          </p:cNvPr>
          <p:cNvPicPr>
            <a:picLocks noChangeAspect="1"/>
          </p:cNvPicPr>
          <p:nvPr/>
        </p:nvPicPr>
        <p:blipFill>
          <a:blip r:embed="rId2"/>
          <a:stretch>
            <a:fillRect/>
          </a:stretch>
        </p:blipFill>
        <p:spPr>
          <a:xfrm>
            <a:off x="94528" y="550967"/>
            <a:ext cx="6690842" cy="9256890"/>
          </a:xfrm>
          <a:prstGeom prst="rect">
            <a:avLst/>
          </a:prstGeom>
        </p:spPr>
      </p:pic>
      <p:sp>
        <p:nvSpPr>
          <p:cNvPr id="4" name="Text Box 52"/>
          <p:cNvSpPr txBox="1">
            <a:spLocks noChangeArrowheads="1"/>
          </p:cNvSpPr>
          <p:nvPr/>
        </p:nvSpPr>
        <p:spPr bwMode="auto">
          <a:xfrm>
            <a:off x="3117613" y="9681056"/>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prstClr val="black"/>
                </a:solidFill>
                <a:effectLst>
                  <a:outerShdw blurRad="38100" dist="38100" dir="2700000" algn="tl">
                    <a:srgbClr val="C0C0C0"/>
                  </a:outerShdw>
                </a:effectLst>
                <a:ea typeface="HG丸ｺﾞｼｯｸM-PRO" pitchFamily="50" charset="-128"/>
              </a:rPr>
              <a:t>8</a:t>
            </a:r>
          </a:p>
        </p:txBody>
      </p:sp>
      <p:pic>
        <p:nvPicPr>
          <p:cNvPr id="7" name="図 6"/>
          <p:cNvPicPr>
            <a:picLocks noChangeAspect="1"/>
          </p:cNvPicPr>
          <p:nvPr/>
        </p:nvPicPr>
        <p:blipFill>
          <a:blip r:embed="rId3"/>
          <a:stretch>
            <a:fillRect/>
          </a:stretch>
        </p:blipFill>
        <p:spPr>
          <a:xfrm>
            <a:off x="2965" y="48039"/>
            <a:ext cx="6858000" cy="528147"/>
          </a:xfrm>
          <a:prstGeom prst="rect">
            <a:avLst/>
          </a:prstGeom>
        </p:spPr>
      </p:pic>
    </p:spTree>
    <p:extLst>
      <p:ext uri="{BB962C8B-B14F-4D97-AF65-F5344CB8AC3E}">
        <p14:creationId xmlns:p14="http://schemas.microsoft.com/office/powerpoint/2010/main" val="3825109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B04117D-DCA0-AB69-20B5-481BD1422D56}"/>
              </a:ext>
            </a:extLst>
          </p:cNvPr>
          <p:cNvPicPr>
            <a:picLocks noChangeAspect="1"/>
          </p:cNvPicPr>
          <p:nvPr/>
        </p:nvPicPr>
        <p:blipFill>
          <a:blip r:embed="rId2"/>
          <a:stretch>
            <a:fillRect/>
          </a:stretch>
        </p:blipFill>
        <p:spPr>
          <a:xfrm>
            <a:off x="286308" y="15552"/>
            <a:ext cx="6305514" cy="9906000"/>
          </a:xfrm>
          <a:prstGeom prst="rect">
            <a:avLst/>
          </a:prstGeom>
        </p:spPr>
      </p:pic>
      <p:sp>
        <p:nvSpPr>
          <p:cNvPr id="4"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89</a:t>
            </a:r>
          </a:p>
        </p:txBody>
      </p:sp>
    </p:spTree>
    <p:extLst>
      <p:ext uri="{BB962C8B-B14F-4D97-AF65-F5344CB8AC3E}">
        <p14:creationId xmlns:p14="http://schemas.microsoft.com/office/powerpoint/2010/main" val="3098590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9C60F0-2F3D-D5B6-FFA5-832277607F47}"/>
              </a:ext>
            </a:extLst>
          </p:cNvPr>
          <p:cNvPicPr>
            <a:picLocks noChangeAspect="1"/>
          </p:cNvPicPr>
          <p:nvPr/>
        </p:nvPicPr>
        <p:blipFill>
          <a:blip r:embed="rId2"/>
          <a:stretch>
            <a:fillRect/>
          </a:stretch>
        </p:blipFill>
        <p:spPr>
          <a:xfrm>
            <a:off x="352755" y="0"/>
            <a:ext cx="6177542" cy="9906000"/>
          </a:xfrm>
          <a:prstGeom prst="rect">
            <a:avLst/>
          </a:prstGeom>
        </p:spPr>
      </p:pic>
      <p:sp>
        <p:nvSpPr>
          <p:cNvPr id="4"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90</a:t>
            </a:r>
          </a:p>
        </p:txBody>
      </p:sp>
    </p:spTree>
    <p:extLst>
      <p:ext uri="{BB962C8B-B14F-4D97-AF65-F5344CB8AC3E}">
        <p14:creationId xmlns:p14="http://schemas.microsoft.com/office/powerpoint/2010/main" val="523137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CA8C057-8B45-D42F-160E-05B177DFCA14}"/>
              </a:ext>
            </a:extLst>
          </p:cNvPr>
          <p:cNvPicPr>
            <a:picLocks noChangeAspect="1"/>
          </p:cNvPicPr>
          <p:nvPr/>
        </p:nvPicPr>
        <p:blipFill>
          <a:blip r:embed="rId2"/>
          <a:stretch>
            <a:fillRect/>
          </a:stretch>
        </p:blipFill>
        <p:spPr>
          <a:xfrm>
            <a:off x="340229" y="0"/>
            <a:ext cx="6177542" cy="9906000"/>
          </a:xfrm>
          <a:prstGeom prst="rect">
            <a:avLst/>
          </a:prstGeom>
        </p:spPr>
      </p:pic>
      <p:sp>
        <p:nvSpPr>
          <p:cNvPr id="4"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91</a:t>
            </a:r>
          </a:p>
        </p:txBody>
      </p:sp>
    </p:spTree>
    <p:extLst>
      <p:ext uri="{BB962C8B-B14F-4D97-AF65-F5344CB8AC3E}">
        <p14:creationId xmlns:p14="http://schemas.microsoft.com/office/powerpoint/2010/main" val="2876194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B9A9AE-B149-52F4-4227-13A8600C28CA}"/>
              </a:ext>
            </a:extLst>
          </p:cNvPr>
          <p:cNvPicPr>
            <a:picLocks noChangeAspect="1"/>
          </p:cNvPicPr>
          <p:nvPr/>
        </p:nvPicPr>
        <p:blipFill>
          <a:blip r:embed="rId2"/>
          <a:stretch>
            <a:fillRect/>
          </a:stretch>
        </p:blipFill>
        <p:spPr>
          <a:xfrm>
            <a:off x="362857" y="0"/>
            <a:ext cx="6132286" cy="9906000"/>
          </a:xfrm>
          <a:prstGeom prst="rect">
            <a:avLst/>
          </a:prstGeom>
        </p:spPr>
      </p:pic>
      <p:sp>
        <p:nvSpPr>
          <p:cNvPr id="4" name="Text Box 52"/>
          <p:cNvSpPr txBox="1">
            <a:spLocks noChangeArrowheads="1"/>
          </p:cNvSpPr>
          <p:nvPr/>
        </p:nvSpPr>
        <p:spPr bwMode="auto">
          <a:xfrm>
            <a:off x="3105087" y="9706108"/>
            <a:ext cx="647700" cy="215444"/>
          </a:xfrm>
          <a:prstGeom prst="rect">
            <a:avLst/>
          </a:prstGeom>
          <a:noFill/>
          <a:ln w="9525">
            <a:noFill/>
            <a:miter lim="800000"/>
            <a:headEnd/>
            <a:tailEnd/>
          </a:ln>
          <a:effectLst/>
        </p:spPr>
        <p:txBody>
          <a:bodyPr lIns="17982" tIns="0" rIns="17982" bIns="0" anchor="b">
            <a:spAutoFit/>
          </a:bodyPr>
          <a:lstStyle/>
          <a:p>
            <a:pPr algn="ctr">
              <a:spcBef>
                <a:spcPct val="50000"/>
              </a:spcBef>
              <a:defRPr/>
            </a:pPr>
            <a:r>
              <a:rPr lang="en-US" altLang="ja-JP" sz="1400" dirty="0">
                <a:solidFill>
                  <a:srgbClr val="000000"/>
                </a:solidFill>
                <a:effectLst>
                  <a:outerShdw blurRad="38100" dist="38100" dir="2700000" algn="tl">
                    <a:srgbClr val="C0C0C0"/>
                  </a:outerShdw>
                </a:effectLst>
                <a:ea typeface="HG丸ｺﾞｼｯｸM-PRO" pitchFamily="50" charset="-128"/>
              </a:rPr>
              <a:t>92</a:t>
            </a:r>
          </a:p>
        </p:txBody>
      </p:sp>
    </p:spTree>
    <p:extLst>
      <p:ext uri="{BB962C8B-B14F-4D97-AF65-F5344CB8AC3E}">
        <p14:creationId xmlns:p14="http://schemas.microsoft.com/office/powerpoint/2010/main" val="300334312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28791</TotalTime>
  <Words>9402</Words>
  <Application>Microsoft Office PowerPoint</Application>
  <PresentationFormat>A4 210 x 297 mm</PresentationFormat>
  <Paragraphs>931</Paragraphs>
  <Slides>93</Slides>
  <Notes>2</Notes>
  <HiddenSlides>0</HiddenSlides>
  <MMClips>0</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93</vt:i4>
      </vt:variant>
    </vt:vector>
  </HeadingPairs>
  <TitlesOfParts>
    <vt:vector size="112" baseType="lpstr">
      <vt:lpstr>ＤＦ特太ゴシック体</vt:lpstr>
      <vt:lpstr>ＤＦ平成ゴシック体W5</vt:lpstr>
      <vt:lpstr>ＤＨＰ平成ゴシックW5</vt:lpstr>
      <vt:lpstr>HGP創英角ｺﾞｼｯｸUB</vt:lpstr>
      <vt:lpstr>HGP創英角ﾎﾟｯﾌﾟ体</vt:lpstr>
      <vt:lpstr>HG丸ｺﾞｼｯｸM-PRO</vt:lpstr>
      <vt:lpstr>ＭＳ Ｐゴシック</vt:lpstr>
      <vt:lpstr>ＭＳ Ｐ明朝</vt:lpstr>
      <vt:lpstr>ＭＳ ゴシック</vt:lpstr>
      <vt:lpstr>ＭＳ 明朝</vt:lpstr>
      <vt:lpstr>メイリオ</vt:lpstr>
      <vt:lpstr>Arial</vt:lpstr>
      <vt:lpstr>Calibri</vt:lpstr>
      <vt:lpstr>Calibri Light</vt:lpstr>
      <vt:lpstr>Century</vt:lpstr>
      <vt:lpstr>Times New Roman</vt:lpstr>
      <vt:lpstr>Tw Cen MT</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iii</dc:creator>
  <cp:lastModifiedBy>nagao</cp:lastModifiedBy>
  <cp:revision>1570</cp:revision>
  <cp:lastPrinted>2023-04-27T02:26:14Z</cp:lastPrinted>
  <dcterms:created xsi:type="dcterms:W3CDTF">2005-12-03T00:13:53Z</dcterms:created>
  <dcterms:modified xsi:type="dcterms:W3CDTF">2024-06-10T04:50:11Z</dcterms:modified>
</cp:coreProperties>
</file>